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74" r:id="rId7"/>
    <p:sldId id="273" r:id="rId8"/>
    <p:sldId id="275" r:id="rId9"/>
    <p:sldId id="278" r:id="rId10"/>
    <p:sldId id="280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489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4593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3980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17523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9729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2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9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547445/closing-multiple-issues-in-github-with-a-commit-mess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fog0000000029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fog000000002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fog0000000029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pefy.com/software-development/bug-tracking-best-practices/" TargetMode="External"/><Relationship Id="rId2" Type="http://schemas.openxmlformats.org/officeDocument/2006/relationships/hyperlink" Target="https://www.axosoft.com/bug-tracking-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232506/redmine-best-practices" TargetMode="External"/><Relationship Id="rId5" Type="http://schemas.openxmlformats.org/officeDocument/2006/relationships/hyperlink" Target="http://stackoverflow.com/questions/465019/bug-tracking-best-practices" TargetMode="External"/><Relationship Id="rId4" Type="http://schemas.openxmlformats.org/officeDocument/2006/relationships/hyperlink" Target="http://pm.stackexchange.com/questions/737/what-are-best-practices-for-bug-track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uides.github.com/features/issu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14</a:t>
            </a:r>
            <a:r>
              <a:rPr lang="en-US" sz="4000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February 19,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64336" y="5468646"/>
            <a:ext cx="8882375" cy="515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 Tracking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http://dhananjay25.files.wordpress.com/2010/05/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75" y="211825"/>
            <a:ext cx="4535846" cy="156628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843" y="723985"/>
            <a:ext cx="8911687" cy="714586"/>
          </a:xfrm>
        </p:spPr>
        <p:txBody>
          <a:bodyPr>
            <a:normAutofit/>
          </a:bodyPr>
          <a:lstStyle/>
          <a:p>
            <a:r>
              <a:rPr lang="en-US" dirty="0" err="1"/>
              <a:t>GitHub</a:t>
            </a:r>
            <a:r>
              <a:rPr lang="en-US" dirty="0"/>
              <a:t>: close a bug from a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992" y="2314832"/>
            <a:ext cx="9453390" cy="3682314"/>
          </a:xfrm>
        </p:spPr>
        <p:txBody>
          <a:bodyPr>
            <a:normAutofit/>
          </a:bodyPr>
          <a:lstStyle/>
          <a:p>
            <a:pPr marL="628650" indent="-514350"/>
            <a:r>
              <a:rPr lang="en-US" sz="2600">
                <a:hlinkClick r:id="rId2"/>
              </a:rPr>
              <a:t>http://stackoverflow.com/questions/3547445/closing-multiple-issues-in-github-with-a-commit-message</a:t>
            </a:r>
            <a:r>
              <a:rPr lang="en-US" sz="2600"/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2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051" y="378468"/>
            <a:ext cx="8911687" cy="818627"/>
          </a:xfrm>
        </p:spPr>
        <p:txBody>
          <a:bodyPr>
            <a:normAutofit/>
          </a:bodyPr>
          <a:lstStyle/>
          <a:p>
            <a:r>
              <a:rPr lang="en-US" dirty="0"/>
              <a:t>Exercise: ‘Bug Bash’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52908"/>
            <a:ext cx="9675812" cy="5330270"/>
          </a:xfrm>
        </p:spPr>
        <p:txBody>
          <a:bodyPr>
            <a:normAutofit fontScale="92500"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800" b="1" dirty="0"/>
              <a:t>Each person should find and log 1-3 bugs</a:t>
            </a:r>
          </a:p>
          <a:p>
            <a:pPr marL="1028700" lvl="1" indent="-514350"/>
            <a:r>
              <a:rPr lang="en-US" sz="2400" dirty="0"/>
              <a:t>[15-20 minutes]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b="1" dirty="0"/>
              <a:t>The group then needs to triage each bug</a:t>
            </a:r>
          </a:p>
          <a:p>
            <a:pPr marL="1028700" lvl="1" indent="-514350"/>
            <a:r>
              <a:rPr lang="en-US" sz="2400" dirty="0"/>
              <a:t>How important?</a:t>
            </a:r>
          </a:p>
          <a:p>
            <a:pPr marL="1028700" lvl="1" indent="-514350"/>
            <a:r>
              <a:rPr lang="en-US" sz="2400" dirty="0"/>
              <a:t>Assign bugs to people</a:t>
            </a:r>
          </a:p>
          <a:p>
            <a:pPr marL="1028700" lvl="1" indent="-514350"/>
            <a:r>
              <a:rPr lang="en-US" sz="2400" dirty="0"/>
              <a:t>[15-20 minutes]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600" b="1" dirty="0"/>
              <a:t>Each person should fix 1 bug</a:t>
            </a:r>
          </a:p>
          <a:p>
            <a:pPr marL="1028700" lvl="1" indent="-514350"/>
            <a:r>
              <a:rPr lang="en-US" sz="2400" dirty="0"/>
              <a:t>Check the code into </a:t>
            </a:r>
            <a:r>
              <a:rPr lang="en-US" sz="2400" dirty="0" err="1"/>
              <a:t>GitHub</a:t>
            </a:r>
            <a:endParaRPr lang="en-US" sz="2400" dirty="0"/>
          </a:p>
          <a:p>
            <a:pPr marL="1028700" lvl="1" indent="-514350"/>
            <a:r>
              <a:rPr lang="en-US" sz="2400" dirty="0"/>
              <a:t>Label the issue ‘resolved’ in the issue tracker, </a:t>
            </a:r>
            <a:br>
              <a:rPr lang="en-US" sz="2400" dirty="0"/>
            </a:br>
            <a:r>
              <a:rPr lang="en-US" sz="2400" dirty="0"/>
              <a:t>close it and assign it back to the creator</a:t>
            </a:r>
          </a:p>
          <a:p>
            <a:pPr marL="1028700" lvl="1" indent="-514350"/>
            <a:r>
              <a:rPr lang="en-US" sz="2400" dirty="0"/>
              <a:t>Creator signs off on it and removes the ‘resolved’ label</a:t>
            </a:r>
          </a:p>
          <a:p>
            <a:pPr marL="1428750" lvl="2" indent="-514350"/>
            <a:r>
              <a:rPr lang="en-US" sz="2200" dirty="0"/>
              <a:t>(or else reactivates it </a:t>
            </a:r>
            <a:r>
              <a:rPr lang="en-US" sz="2200" dirty="0">
                <a:sym typeface="Wingdings" panose="05000000000000000000" pitchFamily="2" charset="2"/>
              </a:rPr>
              <a:t> )</a:t>
            </a:r>
          </a:p>
          <a:p>
            <a:pPr marL="1028700" lvl="1" indent="-514350"/>
            <a:endParaRPr lang="en-US" sz="2400" dirty="0">
              <a:sym typeface="Wingdings" panose="05000000000000000000" pitchFamily="2" charset="2"/>
            </a:endParaRPr>
          </a:p>
          <a:p>
            <a:pPr marL="1028700" lvl="1" indent="-514350"/>
            <a:endParaRPr lang="en-US" sz="2400" dirty="0">
              <a:sym typeface="Wingdings" panose="05000000000000000000" pitchFamily="2" charset="2"/>
            </a:endParaRPr>
          </a:p>
          <a:p>
            <a:pPr marL="1028700" lvl="1" indent="-514350"/>
            <a:endParaRPr lang="en-US" sz="2400" dirty="0"/>
          </a:p>
          <a:p>
            <a:pPr marL="628650" indent="-514350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Tracking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track bugs?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466335"/>
            <a:ext cx="9933709" cy="5194237"/>
          </a:xfrm>
        </p:spPr>
        <p:txBody>
          <a:bodyPr>
            <a:normAutofit/>
          </a:bodyPr>
          <a:lstStyle/>
          <a:p>
            <a:r>
              <a:rPr lang="en-US" dirty="0"/>
              <a:t>There’s too much stuff for you to track yourself</a:t>
            </a:r>
          </a:p>
          <a:p>
            <a:pPr lvl="1"/>
            <a:r>
              <a:rPr lang="en-US" dirty="0"/>
              <a:t>Deadlines, figuring out what the program should do, features you’re writing code for, the rest of the stuff in your life,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Makes it easier to report out to others</a:t>
            </a:r>
          </a:p>
          <a:p>
            <a:pPr lvl="1"/>
            <a:r>
              <a:rPr lang="en-US" dirty="0"/>
              <a:t>E.g., current project status, expected stability,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This will record the history of the bug someplace where you can find it again</a:t>
            </a:r>
          </a:p>
          <a:p>
            <a:r>
              <a:rPr lang="en-US" dirty="0"/>
              <a:t>Makes it easier to reassign bugs to other people</a:t>
            </a:r>
          </a:p>
          <a:p>
            <a:pPr lvl="1"/>
            <a:r>
              <a:rPr lang="en-US" dirty="0"/>
              <a:t>If you’re on vacation, or just got a high-priority bug that you need to jump 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Best Practices from Joel </a:t>
            </a:r>
            <a:r>
              <a:rPr lang="en-US" dirty="0" err="1">
                <a:hlinkClick r:id="rId2"/>
              </a:rPr>
              <a:t>Spolsky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</a:t>
            </a:r>
            <a:r>
              <a:rPr lang="en-US" sz="2800" b="1" dirty="0"/>
              <a:t>Every good bug report needs exactly three things.</a:t>
            </a:r>
            <a:endParaRPr lang="en-US" sz="28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u="sng" dirty="0"/>
              <a:t>MINIMAL</a:t>
            </a:r>
            <a:r>
              <a:rPr lang="en-US" sz="2400" dirty="0"/>
              <a:t> Steps to reproduce,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What you expected to see, and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What you saw instead.”</a:t>
            </a:r>
          </a:p>
          <a:p>
            <a:pPr marL="40005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Best Practices from Joel </a:t>
            </a:r>
            <a:r>
              <a:rPr lang="en-US" dirty="0" err="1">
                <a:hlinkClick r:id="rId2"/>
              </a:rPr>
              <a:t>Spolsky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222" y="1466335"/>
            <a:ext cx="9453390" cy="4444887"/>
          </a:xfrm>
        </p:spPr>
        <p:txBody>
          <a:bodyPr>
            <a:normAutofit fontScale="85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800" dirty="0"/>
              <a:t>Someone creates it: it’s assigned to someone</a:t>
            </a:r>
          </a:p>
          <a:p>
            <a:pPr lvl="2"/>
            <a:r>
              <a:rPr lang="en-US" sz="2600" dirty="0"/>
              <a:t>“every bug needs to be assigned to </a:t>
            </a:r>
            <a:r>
              <a:rPr lang="en-US" sz="2600" i="1" dirty="0"/>
              <a:t>exactly one person</a:t>
            </a:r>
            <a:r>
              <a:rPr lang="en-US" sz="2600" dirty="0"/>
              <a:t> at all times, until it is closed.”</a:t>
            </a:r>
          </a:p>
          <a:p>
            <a:pPr lvl="2"/>
            <a:r>
              <a:rPr lang="en-US" sz="2600" dirty="0"/>
              <a:t>“A bug is like a hot potato: when it's assigned to you, you are responsible to resolve it, somehow, or assign it to someone </a:t>
            </a:r>
            <a:r>
              <a:rPr lang="en-US" sz="2600" i="1" dirty="0"/>
              <a:t>else</a:t>
            </a:r>
            <a:r>
              <a:rPr lang="en-US" sz="2600" dirty="0"/>
              <a:t>.</a:t>
            </a:r>
            <a:r>
              <a:rPr lang="en-US" sz="2400" dirty="0"/>
              <a:t>”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Programmer resolves the bug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“When a bug is resolved, it gets assigned back to the person who opened it.”</a:t>
            </a:r>
          </a:p>
          <a:p>
            <a:pPr marL="1028700" lvl="1" indent="-514350"/>
            <a:r>
              <a:rPr lang="en-US" sz="2600" dirty="0"/>
              <a:t>“This is a crucial point. It does </a:t>
            </a:r>
            <a:r>
              <a:rPr lang="en-US" sz="2600" i="1" dirty="0"/>
              <a:t>not</a:t>
            </a:r>
            <a:r>
              <a:rPr lang="en-US" sz="2600" dirty="0"/>
              <a:t> go away just because a programmer thinks it should. </a:t>
            </a:r>
            <a:r>
              <a:rPr lang="en-US" sz="2600" b="1" u="sng" dirty="0"/>
              <a:t>The golden rule is that only the person who opened the bug can close the bug.</a:t>
            </a:r>
            <a:r>
              <a:rPr lang="en-US" sz="2600" dirty="0"/>
              <a:t> 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Best Practices from Joel </a:t>
            </a:r>
            <a:r>
              <a:rPr lang="en-US" dirty="0" err="1">
                <a:hlinkClick r:id="rId2"/>
              </a:rPr>
              <a:t>Spolsky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222" y="1466335"/>
            <a:ext cx="9453390" cy="4444887"/>
          </a:xfrm>
        </p:spPr>
        <p:txBody>
          <a:bodyPr>
            <a:normAutofit/>
          </a:bodyPr>
          <a:lstStyle/>
          <a:p>
            <a:pPr marL="628650" indent="-514350"/>
            <a:r>
              <a:rPr lang="en-US" sz="2800" dirty="0"/>
              <a:t>Read this article when you get a chance.</a:t>
            </a:r>
          </a:p>
          <a:p>
            <a:pPr marL="628650" indent="-514350"/>
            <a:r>
              <a:rPr lang="en-US" sz="2800" dirty="0"/>
              <a:t>It’s quick and has a very good story illustrating the stuff we just talked about.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5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844" y="73196"/>
            <a:ext cx="8911687" cy="714586"/>
          </a:xfrm>
        </p:spPr>
        <p:txBody>
          <a:bodyPr>
            <a:normAutofit/>
          </a:bodyPr>
          <a:lstStyle/>
          <a:p>
            <a:r>
              <a:rPr lang="en-US" dirty="0"/>
              <a:t>Other ‘Best Practices’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992" y="897924"/>
            <a:ext cx="9453390" cy="5099222"/>
          </a:xfrm>
        </p:spPr>
        <p:txBody>
          <a:bodyPr>
            <a:normAutofit fontScale="92500" lnSpcReduction="20000"/>
          </a:bodyPr>
          <a:lstStyle/>
          <a:p>
            <a:pPr marL="628650" indent="-514350"/>
            <a:r>
              <a:rPr lang="en-US" sz="2800" dirty="0">
                <a:hlinkClick r:id="rId2"/>
              </a:rPr>
              <a:t>From </a:t>
            </a:r>
            <a:r>
              <a:rPr lang="en-US" sz="2800" dirty="0" err="1">
                <a:hlinkClick r:id="rId2"/>
              </a:rPr>
              <a:t>Axosoft</a:t>
            </a:r>
            <a:endParaRPr lang="en-US" sz="2800" dirty="0"/>
          </a:p>
          <a:p>
            <a:pPr marL="1028700" lvl="1" indent="-514350"/>
            <a:r>
              <a:rPr lang="en-US" sz="2400" dirty="0"/>
              <a:t>Good list of stuff to look at</a:t>
            </a:r>
          </a:p>
          <a:p>
            <a:pPr marL="1028700" lvl="1" indent="-514350"/>
            <a:r>
              <a:rPr lang="en-US" sz="2400" dirty="0"/>
              <a:t>Less prescriptive than Joel </a:t>
            </a:r>
            <a:r>
              <a:rPr lang="en-US" sz="2400" dirty="0" err="1"/>
              <a:t>Spolsky’s</a:t>
            </a:r>
            <a:r>
              <a:rPr lang="en-US" sz="2400" dirty="0"/>
              <a:t> stuff</a:t>
            </a:r>
          </a:p>
          <a:p>
            <a:pPr marL="628650" indent="-514350"/>
            <a:r>
              <a:rPr lang="en-US" sz="2600" dirty="0">
                <a:hlinkClick r:id="rId3"/>
              </a:rPr>
              <a:t>From </a:t>
            </a:r>
            <a:r>
              <a:rPr lang="en-US" sz="2600" dirty="0" err="1">
                <a:hlinkClick r:id="rId3"/>
              </a:rPr>
              <a:t>pipefy</a:t>
            </a:r>
            <a:endParaRPr lang="en-US" sz="2600" dirty="0"/>
          </a:p>
          <a:p>
            <a:pPr marL="1028700" lvl="1" indent="-514350"/>
            <a:r>
              <a:rPr lang="en-US" sz="2400" dirty="0"/>
              <a:t>Semi-generic list</a:t>
            </a:r>
          </a:p>
          <a:p>
            <a:pPr marL="1028700" lvl="1" indent="-514350"/>
            <a:r>
              <a:rPr lang="en-US" sz="2400" dirty="0"/>
              <a:t>Good visuals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pPr marL="628650" indent="-514350"/>
            <a:r>
              <a:rPr lang="en-US" sz="2600" dirty="0">
                <a:sym typeface="Wingdings" panose="05000000000000000000" pitchFamily="2" charset="2"/>
              </a:rPr>
              <a:t>(</a:t>
            </a:r>
            <a:r>
              <a:rPr lang="en-US" sz="2600" dirty="0" err="1">
                <a:sym typeface="Wingdings" panose="05000000000000000000" pitchFamily="2" charset="2"/>
              </a:rPr>
              <a:t>Pipefy</a:t>
            </a:r>
            <a:r>
              <a:rPr lang="en-US" sz="2600" dirty="0">
                <a:sym typeface="Wingdings" panose="05000000000000000000" pitchFamily="2" charset="2"/>
              </a:rPr>
              <a:t> and </a:t>
            </a:r>
            <a:r>
              <a:rPr lang="en-US" sz="2600" dirty="0" err="1">
                <a:sym typeface="Wingdings" panose="05000000000000000000" pitchFamily="2" charset="2"/>
              </a:rPr>
              <a:t>axosoft</a:t>
            </a:r>
            <a:r>
              <a:rPr lang="en-US" sz="2600" dirty="0">
                <a:sym typeface="Wingdings" panose="05000000000000000000" pitchFamily="2" charset="2"/>
              </a:rPr>
              <a:t> sell bug-tracking software)</a:t>
            </a:r>
            <a:endParaRPr lang="en-US" sz="2600" dirty="0"/>
          </a:p>
          <a:p>
            <a:pPr marL="628650" indent="-514350"/>
            <a:r>
              <a:rPr lang="en-US" sz="2600" dirty="0" err="1"/>
              <a:t>StackExchange</a:t>
            </a:r>
            <a:r>
              <a:rPr lang="en-US" sz="2600" dirty="0"/>
              <a:t> posts / discussions:</a:t>
            </a:r>
          </a:p>
          <a:p>
            <a:pPr marL="1028700" lvl="1" indent="-514350"/>
            <a:r>
              <a:rPr lang="en-US" sz="2400" dirty="0">
                <a:hlinkClick r:id="rId4"/>
              </a:rPr>
              <a:t>Project Management SE</a:t>
            </a:r>
            <a:endParaRPr lang="en-US" sz="2400" dirty="0"/>
          </a:p>
          <a:p>
            <a:pPr marL="1028700" lvl="1" indent="-514350"/>
            <a:r>
              <a:rPr lang="en-US" sz="2400" dirty="0">
                <a:hlinkClick r:id="rId5"/>
              </a:rPr>
              <a:t>Good discussion</a:t>
            </a:r>
            <a:endParaRPr lang="en-US" sz="2400" dirty="0"/>
          </a:p>
          <a:p>
            <a:pPr marL="1028700" lvl="1" indent="-514350"/>
            <a:r>
              <a:rPr lang="en-US" sz="2400" dirty="0" err="1">
                <a:hlinkClick r:id="rId6"/>
              </a:rPr>
              <a:t>Redmine</a:t>
            </a:r>
            <a:r>
              <a:rPr lang="en-US" sz="2400" dirty="0">
                <a:hlinkClick r:id="rId6"/>
              </a:rPr>
              <a:t> </a:t>
            </a:r>
            <a:r>
              <a:rPr lang="en-US" sz="2400" dirty="0"/>
              <a:t>(an OSS web app for managing projects)</a:t>
            </a:r>
          </a:p>
          <a:p>
            <a:pPr marL="1428750" lvl="2" indent="-514350"/>
            <a:r>
              <a:rPr lang="en-US" sz="2200" dirty="0"/>
              <a:t>JIRA is another app in this same space</a:t>
            </a:r>
          </a:p>
          <a:p>
            <a:pPr marL="1028700" lvl="1" indent="-514350"/>
            <a:endParaRPr lang="en-US" sz="2400" dirty="0"/>
          </a:p>
          <a:p>
            <a:pPr marL="1028700" lvl="1" indent="-514350"/>
            <a:endParaRPr lang="en-US" sz="2400" dirty="0"/>
          </a:p>
          <a:p>
            <a:pPr marL="628650" indent="-514350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GitHub’s</a:t>
            </a:r>
            <a:r>
              <a:rPr lang="en-US" dirty="0"/>
              <a:t> Issue Tracking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5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843" y="723985"/>
            <a:ext cx="8911687" cy="714586"/>
          </a:xfrm>
        </p:spPr>
        <p:txBody>
          <a:bodyPr>
            <a:normAutofit/>
          </a:bodyPr>
          <a:lstStyle/>
          <a:p>
            <a:r>
              <a:rPr lang="en-US" dirty="0" err="1"/>
              <a:t>GitHub</a:t>
            </a:r>
            <a:r>
              <a:rPr lang="en-US" dirty="0"/>
              <a:t> has issue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992" y="2314832"/>
            <a:ext cx="9453390" cy="3682314"/>
          </a:xfrm>
        </p:spPr>
        <p:txBody>
          <a:bodyPr>
            <a:normAutofit fontScale="92500" lnSpcReduction="10000"/>
          </a:bodyPr>
          <a:lstStyle/>
          <a:p>
            <a:pPr marL="628650" indent="-514350"/>
            <a:r>
              <a:rPr lang="en-US" sz="2600" dirty="0">
                <a:hlinkClick r:id="rId2"/>
              </a:rPr>
              <a:t>https://guides.github.com/features/issues/</a:t>
            </a:r>
            <a:r>
              <a:rPr lang="en-US" sz="2600" dirty="0"/>
              <a:t> </a:t>
            </a:r>
          </a:p>
          <a:p>
            <a:pPr marL="628650" indent="-514350"/>
            <a:endParaRPr lang="en-US" sz="2600" dirty="0"/>
          </a:p>
          <a:p>
            <a:pPr marL="628650" indent="-514350"/>
            <a:r>
              <a:rPr lang="en-US" sz="2600" dirty="0"/>
              <a:t>Let’s take a quick spin through it now</a:t>
            </a:r>
          </a:p>
          <a:p>
            <a:pPr marL="628650" indent="-514350"/>
            <a:endParaRPr lang="en-US" sz="2600" dirty="0"/>
          </a:p>
          <a:p>
            <a:pPr marL="628650" indent="-514350"/>
            <a:r>
              <a:rPr lang="en-US" sz="2600" dirty="0"/>
              <a:t>Game: Issue Volleyball / Pong: one person creates an issue, then assigns to the next person the team, who assigns it to the next person the team, until it ends up back with the creator</a:t>
            </a:r>
          </a:p>
          <a:p>
            <a:pPr marL="1028700" lvl="1" indent="-514350"/>
            <a:r>
              <a:rPr lang="en-US" sz="2400" dirty="0"/>
              <a:t>You may need to edit your profile </a:t>
            </a:r>
          </a:p>
          <a:p>
            <a:pPr marL="628650" indent="-514350"/>
            <a:endParaRPr lang="en-US" sz="2600" dirty="0"/>
          </a:p>
          <a:p>
            <a:pPr marL="628650" indent="-514350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678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</TotalTime>
  <Words>429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Wisp</vt:lpstr>
      <vt:lpstr>BIT 285:  (Web) Application Programming</vt:lpstr>
      <vt:lpstr>Bug Tracking</vt:lpstr>
      <vt:lpstr>Why track bugs?</vt:lpstr>
      <vt:lpstr>Best Practices from Joel Spolsky </vt:lpstr>
      <vt:lpstr>Best Practices from Joel Spolsky </vt:lpstr>
      <vt:lpstr>Best Practices from Joel Spolsky </vt:lpstr>
      <vt:lpstr>Other ‘Best Practices’ Articles</vt:lpstr>
      <vt:lpstr>GitHub’s Issue Tracking</vt:lpstr>
      <vt:lpstr>GitHub has issue tracking</vt:lpstr>
      <vt:lpstr>GitHub: close a bug from a commit</vt:lpstr>
      <vt:lpstr>Exercise: ‘Bug Bash’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206</cp:revision>
  <dcterms:created xsi:type="dcterms:W3CDTF">2014-11-07T17:57:23Z</dcterms:created>
  <dcterms:modified xsi:type="dcterms:W3CDTF">2018-05-14T22:18:39Z</dcterms:modified>
</cp:coreProperties>
</file>