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3" r:id="rId1"/>
  </p:sldMasterIdLst>
  <p:notesMasterIdLst>
    <p:notesMasterId r:id="rId29"/>
  </p:notesMasterIdLst>
  <p:sldIdLst>
    <p:sldId id="256" r:id="rId2"/>
    <p:sldId id="257" r:id="rId3"/>
    <p:sldId id="277" r:id="rId4"/>
    <p:sldId id="278" r:id="rId5"/>
    <p:sldId id="279" r:id="rId6"/>
    <p:sldId id="280" r:id="rId7"/>
    <p:sldId id="258" r:id="rId8"/>
    <p:sldId id="272" r:id="rId9"/>
    <p:sldId id="260" r:id="rId10"/>
    <p:sldId id="264" r:id="rId11"/>
    <p:sldId id="283" r:id="rId12"/>
    <p:sldId id="263" r:id="rId13"/>
    <p:sldId id="284" r:id="rId14"/>
    <p:sldId id="261" r:id="rId15"/>
    <p:sldId id="266" r:id="rId16"/>
    <p:sldId id="269" r:id="rId17"/>
    <p:sldId id="270" r:id="rId18"/>
    <p:sldId id="271" r:id="rId19"/>
    <p:sldId id="273" r:id="rId20"/>
    <p:sldId id="274" r:id="rId21"/>
    <p:sldId id="276" r:id="rId22"/>
    <p:sldId id="285" r:id="rId23"/>
    <p:sldId id="286" r:id="rId24"/>
    <p:sldId id="287" r:id="rId25"/>
    <p:sldId id="282" r:id="rId26"/>
    <p:sldId id="265" r:id="rId27"/>
    <p:sldId id="268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6F0F0FA-5ED5-40FA-88DC-FF7CBBF6AB13}">
          <p14:sldIdLst>
            <p14:sldId id="256"/>
          </p14:sldIdLst>
        </p14:section>
        <p14:section name="Untitled Section" id="{A479642A-5C13-4EE7-A639-021E52361777}">
          <p14:sldIdLst>
            <p14:sldId id="257"/>
            <p14:sldId id="277"/>
            <p14:sldId id="278"/>
            <p14:sldId id="279"/>
            <p14:sldId id="280"/>
            <p14:sldId id="258"/>
            <p14:sldId id="272"/>
            <p14:sldId id="260"/>
            <p14:sldId id="264"/>
            <p14:sldId id="283"/>
            <p14:sldId id="263"/>
            <p14:sldId id="284"/>
            <p14:sldId id="261"/>
            <p14:sldId id="266"/>
            <p14:sldId id="269"/>
            <p14:sldId id="270"/>
            <p14:sldId id="271"/>
            <p14:sldId id="273"/>
            <p14:sldId id="274"/>
            <p14:sldId id="276"/>
            <p14:sldId id="285"/>
            <p14:sldId id="286"/>
            <p14:sldId id="287"/>
            <p14:sldId id="282"/>
            <p14:sldId id="265"/>
            <p14:sldId id="26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Panitz" initials="MP" lastIdx="1" clrIdx="0">
    <p:extLst>
      <p:ext uri="{19B8F6BF-5375-455C-9EA6-DF929625EA0E}">
        <p15:presenceInfo xmlns:p15="http://schemas.microsoft.com/office/powerpoint/2012/main" userId="80764aa3b0e2f8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8B0603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1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5-05-26T16:05:32.625" idx="1">
    <p:pos x="10" y="10"/>
    <p:text/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AE118-5FD4-4419-A0BD-432ADA9B82DE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540F3-4C8E-44E8-B84D-F4FC457A4B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35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DB3A5-C0A8-435F-92B0-17CC2420C07F}" type="datetime1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7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91014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402427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919543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2439822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47C1-59E4-42C1-B6D5-EEAB718DBED8}" type="datetime1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5418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E4895-36A9-4D06-9D9C-9B4D8EADD6AF}" type="datetime1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457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E00FF-F62D-4F2A-B447-63B5F81C61C6}" type="datetime1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419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FE44-E4F7-48C0-8B3C-44FC0A33A6B0}" type="datetime1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87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F56F4-C31B-48E2-B1C5-117C4AE0B6DD}" type="datetime1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90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5E6AE0-8CA7-4D03-B1BE-86899FDBB321}" type="datetime1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6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536E0-7EFD-4225-9E44-EDC94F808343}" type="datetime1">
              <a:rPr lang="en-US" smtClean="0"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267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33336-0A2B-4892-8389-5CF4613E7D5B}" type="datetime1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05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A3661-C7E0-44F6-A38A-079B1652FEE5}" type="datetime1">
              <a:rPr lang="en-US" smtClean="0"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917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6BE4A-7981-4F30-84CE-996D4D0A2B0B}" type="datetime1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05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FCB7E-4C2A-4A1A-9BAE-7B9CB067F545}" type="datetime1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67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47C1-59E4-42C1-B6D5-EEAB718DBED8}" type="datetime1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CBF8323-5144-4C0A-A5C0-D64D69D040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57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  <p:sldLayoutId id="2147483736" r:id="rId13"/>
    <p:sldLayoutId id="2147483737" r:id="rId14"/>
    <p:sldLayoutId id="2147483738" r:id="rId15"/>
    <p:sldLayoutId id="214748373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paypal.com/webapps/developer/docs/integration/web/accept-paypal-payment/" TargetMode="External"/><Relationship Id="rId2" Type="http://schemas.openxmlformats.org/officeDocument/2006/relationships/hyperlink" Target="https://developer.paypal.com/webapps/developer/docs/integration/direct/make-your-first-cal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evtools-paypal.com/guide/pay_paypal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paypal.com/developer/applications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paypal.com/docs/classic/lifecycle/sb_create-accounts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eveloper.paypal.com/webapps/developer/docs/integration/direct/make-your-first-call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jsoneditoronline.org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developer.paypal.com/developer/account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.paypal.com/webapps/developer/docs/api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curl.haxx.se/ca/cacert.pem" TargetMode="External"/><Relationship Id="rId2" Type="http://schemas.openxmlformats.org/officeDocument/2006/relationships/hyperlink" Target="http://kristjansson.us/?p=128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curl.haxx.se/" TargetMode="External"/><Relationship Id="rId2" Type="http://schemas.openxmlformats.org/officeDocument/2006/relationships/hyperlink" Target="http://en.wikipedia.org/wiki/CUR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ygwin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.cascadia.edu/mpanitz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5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84225" y="5014351"/>
            <a:ext cx="10642600" cy="1424549"/>
          </a:xfrm>
          <a:prstGeom prst="rect">
            <a:avLst/>
          </a:prstGeom>
          <a:solidFill>
            <a:schemeClr val="bg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84225" y="994968"/>
            <a:ext cx="10642600" cy="37521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55674" y="1470950"/>
            <a:ext cx="10299700" cy="1506537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BIT 286</a:t>
            </a:r>
            <a:r>
              <a:rPr lang="en-US" sz="54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8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spc="70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Applications</a:t>
            </a:r>
            <a:endParaRPr lang="en-US" sz="5400" b="1" spc="70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84225" y="5433104"/>
            <a:ext cx="10642599" cy="6524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PayPal Payments, Part 1</a:t>
            </a:r>
            <a:endParaRPr lang="en-US" sz="4000" i="1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2809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334852"/>
            <a:ext cx="8911687" cy="818056"/>
          </a:xfrm>
        </p:spPr>
        <p:txBody>
          <a:bodyPr>
            <a:normAutofit/>
          </a:bodyPr>
          <a:lstStyle/>
          <a:p>
            <a:r>
              <a:rPr lang="en-US" dirty="0" smtClean="0"/>
              <a:t>PayPal: Accepting Your First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978795"/>
            <a:ext cx="9439656" cy="567958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0.a: Create </a:t>
            </a:r>
            <a:r>
              <a:rPr lang="en-US" sz="2400" dirty="0"/>
              <a:t>a PayPal </a:t>
            </a:r>
            <a:r>
              <a:rPr lang="en-US" sz="2400" dirty="0" smtClean="0"/>
              <a:t>app</a:t>
            </a:r>
          </a:p>
          <a:p>
            <a:pPr marL="0" indent="0">
              <a:buNone/>
            </a:pPr>
            <a:r>
              <a:rPr lang="en-US" sz="2400" dirty="0" smtClean="0"/>
              <a:t>0.b: Create a test account</a:t>
            </a:r>
          </a:p>
          <a:p>
            <a:pPr marL="914400" lvl="1" indent="-514350"/>
            <a:r>
              <a:rPr lang="en-US" sz="2000" dirty="0" smtClean="0"/>
              <a:t>This will come with mock credit cards</a:t>
            </a:r>
          </a:p>
          <a:p>
            <a:pPr marL="400050" lvl="1" indent="0">
              <a:buNone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You get a temporary </a:t>
            </a:r>
            <a:r>
              <a:rPr lang="en-US" sz="2400" dirty="0"/>
              <a:t>access </a:t>
            </a:r>
            <a:r>
              <a:rPr lang="en-US" sz="2400" dirty="0" smtClean="0"/>
              <a:t>token</a:t>
            </a:r>
          </a:p>
          <a:p>
            <a:pPr lvl="1"/>
            <a:r>
              <a:rPr lang="en-US" sz="2000" dirty="0" smtClean="0"/>
              <a:t>This is good for 15 minutes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You make </a:t>
            </a:r>
            <a:r>
              <a:rPr lang="en-US" sz="2400" dirty="0"/>
              <a:t>an API </a:t>
            </a:r>
            <a:r>
              <a:rPr lang="en-US" sz="2400" dirty="0" smtClean="0"/>
              <a:t>call – create a purchase request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Response to (2) includes a PayPal URL that you send the buyer to, where the buyer can confirm to PayPal that they want to make the purchase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PayPal redirects buyer to a URL that you gave them in step 2, and includes info needed to actually complete the purchase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You execute the payment</a:t>
            </a:r>
          </a:p>
          <a:p>
            <a:pPr marL="914400" lvl="1" indent="-514350"/>
            <a:r>
              <a:rPr lang="en-US" sz="2200" dirty="0" smtClean="0"/>
              <a:t>And now the buyer's money has been transferred to you! </a:t>
            </a:r>
            <a:r>
              <a:rPr lang="en-US" sz="2200" dirty="0" smtClean="0">
                <a:sym typeface="Wingdings" panose="05000000000000000000" pitchFamily="2" charset="2"/>
              </a:rPr>
              <a:t></a:t>
            </a: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9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 a PayPal payment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45465"/>
            <a:ext cx="8915400" cy="4365757"/>
          </a:xfrm>
        </p:spPr>
        <p:txBody>
          <a:bodyPr/>
          <a:lstStyle/>
          <a:p>
            <a:r>
              <a:rPr lang="en-US" dirty="0" smtClean="0"/>
              <a:t>References: </a:t>
            </a:r>
          </a:p>
          <a:p>
            <a:endParaRPr lang="en-US" dirty="0" smtClean="0"/>
          </a:p>
          <a:p>
            <a:r>
              <a:rPr lang="en-US" dirty="0" smtClean="0"/>
              <a:t>Start with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://developer.paypal.com/webapps/developer/docs/integration/direct/make-your-first-call/</a:t>
            </a:r>
            <a:endParaRPr lang="en-US" dirty="0"/>
          </a:p>
          <a:p>
            <a:r>
              <a:rPr lang="en-US" dirty="0" smtClean="0"/>
              <a:t>Then there's two more steps in order to finalize &amp; capture the purchase:</a:t>
            </a:r>
            <a:br>
              <a:rPr lang="en-US" dirty="0" smtClean="0"/>
            </a:b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://developer.paypal.com/webapps/developer/docs/integration/web/accept-paypal-payment</a:t>
            </a:r>
            <a:r>
              <a:rPr lang="en-US" dirty="0" smtClean="0">
                <a:hlinkClick r:id="rId3"/>
              </a:rPr>
              <a:t>/</a:t>
            </a:r>
            <a:r>
              <a:rPr lang="en-US" dirty="0" smtClean="0"/>
              <a:t>   </a:t>
            </a:r>
          </a:p>
          <a:p>
            <a:endParaRPr lang="en-US" dirty="0"/>
          </a:p>
          <a:p>
            <a:r>
              <a:rPr lang="en-US" dirty="0" smtClean="0"/>
              <a:t>There's a nice, interactive, online tool fo</a:t>
            </a:r>
            <a:r>
              <a:rPr lang="en-US" dirty="0"/>
              <a:t>r this: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devtools-paypal.com/guide/pay_paypal</a:t>
            </a:r>
            <a:r>
              <a:rPr lang="en-US" dirty="0" smtClean="0"/>
              <a:t> 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56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0.a Create </a:t>
            </a:r>
            <a:r>
              <a:rPr lang="en-US" dirty="0"/>
              <a:t>a PayPal app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Go </a:t>
            </a:r>
            <a:r>
              <a:rPr lang="en-US" sz="2400" dirty="0"/>
              <a:t>to </a:t>
            </a:r>
            <a:r>
              <a:rPr lang="en-US" sz="2400" dirty="0">
                <a:hlinkClick r:id="rId2"/>
              </a:rPr>
              <a:t>https://developer.paypal.com/developer/applications</a:t>
            </a:r>
            <a:r>
              <a:rPr lang="en-US" sz="2400" dirty="0"/>
              <a:t> to log in</a:t>
            </a:r>
          </a:p>
          <a:p>
            <a:pPr lvl="1"/>
            <a:r>
              <a:rPr lang="en-US" sz="2000" dirty="0"/>
              <a:t>(there's a 'Login' button at the top-right)</a:t>
            </a:r>
          </a:p>
          <a:p>
            <a:pPr lvl="1"/>
            <a:endParaRPr lang="en-US" sz="2000" dirty="0"/>
          </a:p>
          <a:p>
            <a:r>
              <a:rPr lang="en-US" sz="2400" dirty="0"/>
              <a:t>Once you've logged in, </a:t>
            </a:r>
            <a:r>
              <a:rPr lang="en-US" sz="2400" dirty="0" smtClean="0"/>
              <a:t>there's a button for creating a new app</a:t>
            </a:r>
          </a:p>
          <a:p>
            <a:pPr lvl="1"/>
            <a:r>
              <a:rPr lang="en-US" sz="2000" dirty="0" smtClean="0"/>
              <a:t>Choose whatever you want for the name</a:t>
            </a:r>
            <a:endParaRPr lang="en-US" sz="20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07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Need to create a test </a:t>
            </a:r>
            <a:r>
              <a:rPr lang="en-US" sz="2400" dirty="0"/>
              <a:t>account: </a:t>
            </a:r>
          </a:p>
          <a:p>
            <a:pPr lvl="1"/>
            <a:r>
              <a:rPr lang="en-US" sz="2000" dirty="0">
                <a:hlinkClick r:id="rId2"/>
              </a:rPr>
              <a:t>https://developer.paypal.com/docs/classic/lifecycle/sb_create-accounts/</a:t>
            </a:r>
            <a:r>
              <a:rPr lang="en-US" sz="2000" dirty="0"/>
              <a:t> </a:t>
            </a:r>
            <a:endParaRPr lang="en-US" sz="2000" dirty="0" smtClean="0"/>
          </a:p>
          <a:p>
            <a:pPr lvl="1"/>
            <a:r>
              <a:rPr lang="en-US" sz="2000" dirty="0" smtClean="0"/>
              <a:t>This is where the mock CC# will be created</a:t>
            </a:r>
            <a:endParaRPr lang="en-US" sz="2000" dirty="0"/>
          </a:p>
          <a:p>
            <a:r>
              <a:rPr lang="en-US" sz="2400" dirty="0" smtClean="0"/>
              <a:t>Notes:</a:t>
            </a:r>
          </a:p>
          <a:p>
            <a:pPr lvl="1"/>
            <a:r>
              <a:rPr lang="en-US" sz="2200" dirty="0" smtClean="0"/>
              <a:t>Email address can be bogus</a:t>
            </a:r>
          </a:p>
          <a:p>
            <a:pPr lvl="1"/>
            <a:r>
              <a:rPr lang="en-US" sz="2200" b="1" dirty="0" smtClean="0">
                <a:solidFill>
                  <a:srgbClr val="7030A0"/>
                </a:solidFill>
              </a:rPr>
              <a:t>Don't forget to give the account a positive balance </a:t>
            </a:r>
            <a:r>
              <a:rPr lang="en-US" sz="2200" b="1" dirty="0" smtClean="0">
                <a:solidFill>
                  <a:srgbClr val="7030A0"/>
                </a:solidFill>
                <a:sym typeface="Wingdings" panose="05000000000000000000" pitchFamily="2" charset="2"/>
              </a:rPr>
              <a:t>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13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0.b Create </a:t>
            </a:r>
            <a:r>
              <a:rPr lang="en-US" dirty="0"/>
              <a:t>a </a:t>
            </a:r>
            <a:r>
              <a:rPr lang="en-US" dirty="0" smtClean="0"/>
              <a:t>test account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60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9100" y="0"/>
            <a:ext cx="5422900" cy="876300"/>
          </a:xfrm>
        </p:spPr>
        <p:txBody>
          <a:bodyPr/>
          <a:lstStyle/>
          <a:p>
            <a:pPr algn="r"/>
            <a:r>
              <a:rPr lang="en-US" b="1" dirty="0"/>
              <a:t>1</a:t>
            </a:r>
            <a:r>
              <a:rPr lang="en-US" b="1" dirty="0" smtClean="0"/>
              <a:t>. Get </a:t>
            </a:r>
            <a:r>
              <a:rPr lang="en-US" b="1" dirty="0"/>
              <a:t>an access </a:t>
            </a:r>
            <a:r>
              <a:rPr lang="en-US" b="1" dirty="0" smtClean="0"/>
              <a:t>token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9400"/>
            <a:ext cx="10515600" cy="6442075"/>
          </a:xfrm>
        </p:spPr>
        <p:txBody>
          <a:bodyPr>
            <a:normAutofit/>
          </a:bodyPr>
          <a:lstStyle/>
          <a:p>
            <a:r>
              <a:rPr lang="en-US" dirty="0" smtClean="0"/>
              <a:t>From </a:t>
            </a:r>
            <a:r>
              <a:rPr lang="en-US" dirty="0" smtClean="0">
                <a:hlinkClick r:id="rId2"/>
              </a:rPr>
              <a:t>Making Your First Call</a:t>
            </a:r>
            <a:r>
              <a:rPr lang="en-US" dirty="0" smtClean="0"/>
              <a:t> (step 2)</a:t>
            </a:r>
          </a:p>
          <a:p>
            <a:r>
              <a:rPr lang="en-US" dirty="0" smtClean="0"/>
              <a:t>"Make </a:t>
            </a:r>
            <a:r>
              <a:rPr lang="en-US" dirty="0"/>
              <a:t>a /token call using your application's OAuth keys for the basic authentication values (the keys are the values of your </a:t>
            </a:r>
            <a:r>
              <a:rPr lang="en-US" dirty="0" err="1"/>
              <a:t>client_id</a:t>
            </a:r>
            <a:r>
              <a:rPr lang="en-US" dirty="0"/>
              <a:t> and secret</a:t>
            </a:r>
            <a:r>
              <a:rPr lang="en-US" dirty="0" smtClean="0"/>
              <a:t>)."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Where do we get the authentication values?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/>
          <a:srcRect r="802" b="4667"/>
          <a:stretch/>
        </p:blipFill>
        <p:spPr>
          <a:xfrm>
            <a:off x="589776" y="2533026"/>
            <a:ext cx="11005324" cy="4261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4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500" y="0"/>
            <a:ext cx="5524500" cy="742950"/>
          </a:xfrm>
        </p:spPr>
        <p:txBody>
          <a:bodyPr/>
          <a:lstStyle/>
          <a:p>
            <a:pPr algn="r"/>
            <a:r>
              <a:rPr lang="en-US" b="1" dirty="0"/>
              <a:t>1</a:t>
            </a:r>
            <a:r>
              <a:rPr lang="en-US" b="1" dirty="0" smtClean="0"/>
              <a:t>. </a:t>
            </a:r>
            <a:r>
              <a:rPr lang="en-US" b="1" dirty="0"/>
              <a:t>Get an access token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33845"/>
            <a:ext cx="10515600" cy="4674755"/>
          </a:xfrm>
        </p:spPr>
        <p:txBody>
          <a:bodyPr>
            <a:normAutofit/>
          </a:bodyPr>
          <a:lstStyle/>
          <a:p>
            <a:r>
              <a:rPr lang="en-US" dirty="0"/>
              <a:t>curl -v https://api.sandbox.paypal.com/v1/oauth2/token </a:t>
            </a:r>
            <a:r>
              <a:rPr lang="en-US" dirty="0" smtClean="0"/>
              <a:t>\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</a:t>
            </a:r>
            <a:r>
              <a:rPr lang="en-US" dirty="0"/>
              <a:t>-H "Accept: application/</a:t>
            </a:r>
            <a:r>
              <a:rPr lang="en-US" dirty="0" err="1"/>
              <a:t>json</a:t>
            </a:r>
            <a:r>
              <a:rPr lang="en-US" dirty="0"/>
              <a:t>" </a:t>
            </a:r>
            <a:r>
              <a:rPr lang="en-US" dirty="0" smtClean="0"/>
              <a:t>\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/>
              <a:t>-H "Accept-Language: </a:t>
            </a:r>
            <a:r>
              <a:rPr lang="en-US" dirty="0" err="1"/>
              <a:t>en_US</a:t>
            </a:r>
            <a:r>
              <a:rPr lang="en-US" dirty="0"/>
              <a:t>" </a:t>
            </a:r>
            <a:r>
              <a:rPr lang="en-US" dirty="0" smtClean="0"/>
              <a:t>\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/>
              <a:t>-u "</a:t>
            </a:r>
            <a:r>
              <a:rPr lang="en-US" dirty="0" smtClean="0"/>
              <a:t>AewY5Cb8rZUvrCzGtjsl-oHlexWcLgCwin9v6E4rE2Pcn-YJvSP1qgv3LJABc3yIm3gmnAjzANT6tQNc:EJE3QZGmYrBtJLc4445-&lt;your secret key here&gt;" \</a:t>
            </a:r>
            <a:br>
              <a:rPr lang="en-US" dirty="0" smtClean="0"/>
            </a:br>
            <a:r>
              <a:rPr lang="en-US" dirty="0" smtClean="0"/>
              <a:t>  </a:t>
            </a:r>
            <a:r>
              <a:rPr lang="en-US" dirty="0"/>
              <a:t>-d "</a:t>
            </a:r>
            <a:r>
              <a:rPr lang="en-US" dirty="0" err="1"/>
              <a:t>grant_type</a:t>
            </a:r>
            <a:r>
              <a:rPr lang="en-US" dirty="0"/>
              <a:t>=</a:t>
            </a:r>
            <a:r>
              <a:rPr lang="en-US" dirty="0" err="1"/>
              <a:t>client_credentials</a:t>
            </a:r>
            <a:r>
              <a:rPr lang="en-US" dirty="0" smtClean="0"/>
              <a:t>"</a:t>
            </a:r>
          </a:p>
          <a:p>
            <a:endParaRPr lang="en-US" dirty="0" smtClean="0"/>
          </a:p>
          <a:p>
            <a:r>
              <a:rPr lang="en-US" dirty="0" smtClean="0"/>
              <a:t>Copy and paste this into an editor, change the Client ID &amp; secret key, copy &amp; paste it into bash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49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</a:t>
            </a:r>
            <a:r>
              <a:rPr lang="en-US" b="1" dirty="0" smtClean="0"/>
              <a:t>. </a:t>
            </a:r>
            <a:r>
              <a:rPr lang="en-US" b="1" dirty="0"/>
              <a:t>Get an access token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300"/>
            <a:ext cx="10515600" cy="4792663"/>
          </a:xfrm>
        </p:spPr>
        <p:txBody>
          <a:bodyPr>
            <a:normAutofit/>
          </a:bodyPr>
          <a:lstStyle/>
          <a:p>
            <a:r>
              <a:rPr lang="en-US" dirty="0" smtClean="0"/>
              <a:t>Lots of output from </a:t>
            </a:r>
            <a:r>
              <a:rPr lang="en-US" dirty="0" err="1" smtClean="0"/>
              <a:t>cURL</a:t>
            </a:r>
            <a:endParaRPr lang="en-US" dirty="0" smtClean="0"/>
          </a:p>
          <a:p>
            <a:pPr lvl="1"/>
            <a:r>
              <a:rPr lang="en-US" dirty="0" smtClean="0"/>
              <a:t>Lines that start with * appear to be 'setup' related messages</a:t>
            </a:r>
          </a:p>
          <a:p>
            <a:pPr lvl="1"/>
            <a:r>
              <a:rPr lang="en-US" dirty="0" smtClean="0"/>
              <a:t>Lines that start with &gt; appear to be stuff </a:t>
            </a:r>
            <a:r>
              <a:rPr lang="en-US" dirty="0" err="1" smtClean="0"/>
              <a:t>cURL</a:t>
            </a:r>
            <a:r>
              <a:rPr lang="en-US" dirty="0" smtClean="0"/>
              <a:t> is sending to the server</a:t>
            </a:r>
          </a:p>
          <a:p>
            <a:pPr lvl="1"/>
            <a:r>
              <a:rPr lang="en-US" dirty="0" smtClean="0"/>
              <a:t>Then we get the response:</a:t>
            </a:r>
          </a:p>
          <a:p>
            <a:endParaRPr lang="en-US" dirty="0"/>
          </a:p>
          <a:p>
            <a:r>
              <a:rPr lang="en-US" dirty="0"/>
              <a:t>{"</a:t>
            </a:r>
            <a:r>
              <a:rPr lang="en-US" dirty="0" err="1"/>
              <a:t>scope":"https</a:t>
            </a:r>
            <a:r>
              <a:rPr lang="en-US" dirty="0"/>
              <a:t>://uri.paypal.com/services/subscriptions https://api.paypal.com/v1/payments/.* https://api.paypal.com/v1/vault/credit-card https://uri.paypal.com/services/applications/webhooks </a:t>
            </a:r>
            <a:r>
              <a:rPr lang="en-US" dirty="0" err="1"/>
              <a:t>openid</a:t>
            </a:r>
            <a:r>
              <a:rPr lang="en-US" dirty="0"/>
              <a:t> https://uri.paypal.com/payments/payouts https://api.paypal.com/v1/vault/credit-card/.*","access_token":"A015py1CnCHaSJSQm57lDJ-nS0qYbL9EQg7tuSa6GTXKEJw","token_type":"Bearer","app_id":"APP-80W284485P519543T","expires_in":28800}</a:t>
            </a:r>
            <a:r>
              <a:rPr lang="en-US" b="1" dirty="0">
                <a:solidFill>
                  <a:srgbClr val="FF0000"/>
                </a:solidFill>
              </a:rPr>
              <a:t>* STATE: INIT =&gt; CONNECT handle 0x600057090; line 1048 (connection #-5000)</a:t>
            </a:r>
          </a:p>
          <a:p>
            <a:pPr lvl="1"/>
            <a:r>
              <a:rPr lang="en-US" dirty="0" smtClean="0"/>
              <a:t>The stuff in red at the end is actually a message from </a:t>
            </a:r>
            <a:r>
              <a:rPr lang="en-US" dirty="0" err="1" smtClean="0"/>
              <a:t>cURL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37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1</a:t>
            </a:r>
            <a:r>
              <a:rPr lang="en-US" b="1" dirty="0" smtClean="0"/>
              <a:t>. </a:t>
            </a:r>
            <a:r>
              <a:rPr lang="en-US" b="1" dirty="0"/>
              <a:t>Get an access token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4300"/>
            <a:ext cx="10515600" cy="4792663"/>
          </a:xfrm>
        </p:spPr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dirty="0"/>
              <a:t>This is hard to read – Google for 'format JSON' and paste it into something like </a:t>
            </a:r>
            <a:r>
              <a:rPr lang="en-US" dirty="0">
                <a:hlinkClick r:id="rId2"/>
              </a:rPr>
              <a:t>http://jsoneditoronline.org/</a:t>
            </a:r>
            <a:r>
              <a:rPr lang="en-US" dirty="0"/>
              <a:t> 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Remember that the access token expires in 15 minutes!! </a:t>
            </a:r>
            <a:br>
              <a:rPr lang="en-US" sz="4000" b="1" dirty="0" smtClean="0">
                <a:solidFill>
                  <a:srgbClr val="FF0000"/>
                </a:solidFill>
              </a:rPr>
            </a:br>
            <a:r>
              <a:rPr lang="en-US" sz="4000" b="1" dirty="0" smtClean="0">
                <a:solidFill>
                  <a:srgbClr val="FF0000"/>
                </a:solidFill>
              </a:rPr>
              <a:t>after 15 minutes!!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1103" t="-324" r="19807" b="-4013"/>
          <a:stretch/>
        </p:blipFill>
        <p:spPr>
          <a:xfrm>
            <a:off x="0" y="3206667"/>
            <a:ext cx="12192000" cy="3651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19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5300" y="-1"/>
            <a:ext cx="5346700" cy="1152907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2</a:t>
            </a:r>
            <a:r>
              <a:rPr lang="en-US" dirty="0" smtClean="0"/>
              <a:t>. </a:t>
            </a:r>
            <a:r>
              <a:rPr lang="en-US" dirty="0"/>
              <a:t>Make an API </a:t>
            </a:r>
            <a:r>
              <a:rPr lang="en-US" dirty="0" smtClean="0"/>
              <a:t>call:</a:t>
            </a:r>
            <a:br>
              <a:rPr lang="en-US" dirty="0" smtClean="0"/>
            </a:br>
            <a:r>
              <a:rPr lang="en-US" dirty="0" smtClean="0"/>
              <a:t>Create Purchase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20700"/>
            <a:ext cx="10515600" cy="62007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curl -v https://api.sandbox.paypal.com/v1/payments/payment \</a:t>
            </a:r>
          </a:p>
          <a:p>
            <a:pPr marL="0" indent="0">
              <a:buNone/>
            </a:pPr>
            <a:r>
              <a:rPr lang="en-US" dirty="0"/>
              <a:t>-H 'Content-Type: application/</a:t>
            </a:r>
            <a:r>
              <a:rPr lang="en-US" dirty="0" err="1"/>
              <a:t>json</a:t>
            </a:r>
            <a:r>
              <a:rPr lang="en-US" dirty="0"/>
              <a:t>' \</a:t>
            </a:r>
          </a:p>
          <a:p>
            <a:pPr marL="0" indent="0">
              <a:buNone/>
            </a:pPr>
            <a:r>
              <a:rPr lang="en-US" dirty="0"/>
              <a:t>-H 'Authorization: Bearer A015Ca50AoZnexBkquuXQx13Uth5u6A08rG-OlKJSdxQnKo' \</a:t>
            </a:r>
          </a:p>
          <a:p>
            <a:pPr marL="0" indent="0">
              <a:buNone/>
            </a:pPr>
            <a:r>
              <a:rPr lang="en-US" dirty="0"/>
              <a:t>-d '{</a:t>
            </a:r>
          </a:p>
          <a:p>
            <a:pPr marL="0" indent="0">
              <a:buNone/>
            </a:pPr>
            <a:r>
              <a:rPr lang="en-US" dirty="0"/>
              <a:t>  "</a:t>
            </a:r>
            <a:r>
              <a:rPr lang="en-US" dirty="0" err="1"/>
              <a:t>intent":"sale</a:t>
            </a:r>
            <a:r>
              <a:rPr lang="en-US" dirty="0"/>
              <a:t>",</a:t>
            </a:r>
          </a:p>
          <a:p>
            <a:pPr marL="0" indent="0">
              <a:buNone/>
            </a:pPr>
            <a:r>
              <a:rPr lang="en-US" dirty="0"/>
              <a:t>  "</a:t>
            </a:r>
            <a:r>
              <a:rPr lang="en-US" dirty="0" err="1"/>
              <a:t>redirect_urls</a:t>
            </a:r>
            <a:r>
              <a:rPr lang="en-US" dirty="0"/>
              <a:t>":{</a:t>
            </a:r>
          </a:p>
          <a:p>
            <a:pPr marL="0" indent="0">
              <a:buNone/>
            </a:pPr>
            <a:r>
              <a:rPr lang="en-US" dirty="0"/>
              <a:t>    "</a:t>
            </a:r>
            <a:r>
              <a:rPr lang="en-US" b="1" dirty="0">
                <a:solidFill>
                  <a:srgbClr val="7030A0"/>
                </a:solidFill>
              </a:rPr>
              <a:t>return_</a:t>
            </a:r>
            <a:r>
              <a:rPr lang="en-US" b="1" dirty="0" err="1">
                <a:solidFill>
                  <a:srgbClr val="7030A0"/>
                </a:solidFill>
              </a:rPr>
              <a:t>url</a:t>
            </a:r>
            <a:r>
              <a:rPr lang="en-US" dirty="0"/>
              <a:t>":"http://example.com/your_redirect_url.html",</a:t>
            </a:r>
          </a:p>
          <a:p>
            <a:pPr marL="0" indent="0">
              <a:buNone/>
            </a:pPr>
            <a:r>
              <a:rPr lang="en-US" dirty="0"/>
              <a:t>    "cancel_</a:t>
            </a:r>
            <a:r>
              <a:rPr lang="en-US" dirty="0" err="1"/>
              <a:t>url</a:t>
            </a:r>
            <a:r>
              <a:rPr lang="en-US" dirty="0"/>
              <a:t>":"http://example.com/your_cancel_url.html"</a:t>
            </a:r>
          </a:p>
          <a:p>
            <a:pPr marL="0" indent="0">
              <a:buNone/>
            </a:pPr>
            <a:r>
              <a:rPr lang="en-US" dirty="0"/>
              <a:t>  },</a:t>
            </a:r>
          </a:p>
          <a:p>
            <a:pPr marL="0" indent="0">
              <a:buNone/>
            </a:pPr>
            <a:r>
              <a:rPr lang="en-US" dirty="0"/>
              <a:t>  "payer</a:t>
            </a:r>
            <a:r>
              <a:rPr lang="en-US" dirty="0" smtClean="0"/>
              <a:t>":{    </a:t>
            </a:r>
            <a:r>
              <a:rPr lang="en-US" dirty="0"/>
              <a:t>"payment_method":"</a:t>
            </a:r>
            <a:r>
              <a:rPr lang="en-US" dirty="0" err="1"/>
              <a:t>paypal</a:t>
            </a:r>
            <a:r>
              <a:rPr lang="en-US" dirty="0" smtClean="0"/>
              <a:t>"   </a:t>
            </a:r>
            <a:r>
              <a:rPr lang="en-US" dirty="0"/>
              <a:t>},</a:t>
            </a:r>
          </a:p>
          <a:p>
            <a:pPr marL="0" indent="0">
              <a:buNone/>
            </a:pPr>
            <a:r>
              <a:rPr lang="en-US" dirty="0"/>
              <a:t>  "transactions</a:t>
            </a:r>
            <a:r>
              <a:rPr lang="en-US" dirty="0" smtClean="0"/>
              <a:t>":[     { 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/>
              <a:t>"amount":{</a:t>
            </a:r>
          </a:p>
          <a:p>
            <a:pPr marL="0" indent="0">
              <a:buNone/>
            </a:pPr>
            <a:r>
              <a:rPr lang="en-US" dirty="0"/>
              <a:t>        "total":"7.47",</a:t>
            </a:r>
          </a:p>
          <a:p>
            <a:pPr marL="0" indent="0">
              <a:buNone/>
            </a:pPr>
            <a:r>
              <a:rPr lang="en-US" dirty="0"/>
              <a:t>        "</a:t>
            </a:r>
            <a:r>
              <a:rPr lang="en-US" dirty="0" err="1"/>
              <a:t>currency":"USD</a:t>
            </a:r>
            <a:r>
              <a:rPr lang="en-US" dirty="0"/>
              <a:t>"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}     }   ] }'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1812" y="141451"/>
            <a:ext cx="7381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7030A0"/>
                </a:solidFill>
              </a:rPr>
              <a:t>This will create a payment by  constructing a payment object</a:t>
            </a:r>
          </a:p>
          <a:p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829578" y="2569287"/>
            <a:ext cx="12878" cy="379249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448433" y="1922956"/>
            <a:ext cx="7905367" cy="646331"/>
          </a:xfrm>
          <a:prstGeom prst="rect">
            <a:avLst/>
          </a:prstGeom>
          <a:solidFill>
            <a:srgbClr val="7030A0">
              <a:alpha val="35000"/>
            </a:srgbClr>
          </a:solidFill>
          <a:ln w="38100" cap="rnd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If the buyer agrees to the purchase PayPal will send them to this URL</a:t>
            </a:r>
            <a:endParaRPr lang="en-US" b="1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48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en-US" dirty="0"/>
              <a:t>Make an API call:</a:t>
            </a:r>
            <a:br>
              <a:rPr lang="en-US" dirty="0"/>
            </a:br>
            <a:r>
              <a:rPr lang="en-US" dirty="0"/>
              <a:t>Create Purchase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68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Raw Result:</a:t>
            </a:r>
          </a:p>
          <a:p>
            <a:pPr marL="0" indent="0">
              <a:buNone/>
            </a:pPr>
            <a:r>
              <a:rPr lang="en-US" dirty="0" smtClean="0"/>
              <a:t>{"</a:t>
            </a:r>
            <a:r>
              <a:rPr lang="en-US" dirty="0"/>
              <a:t>id":"PAY-9LT22388PG534254RKVQTDXI","create_time":"2015-05-24T02:05:17Z","update_time":"2015-05-24T02:05:17Z","state":"created","intent":"sale","payer":{"payment_method":"</a:t>
            </a:r>
            <a:r>
              <a:rPr lang="en-US" dirty="0" err="1"/>
              <a:t>paypal</a:t>
            </a:r>
            <a:r>
              <a:rPr lang="en-US" dirty="0"/>
              <a:t>","</a:t>
            </a:r>
            <a:r>
              <a:rPr lang="en-US" dirty="0" err="1"/>
              <a:t>payer_info</a:t>
            </a:r>
            <a:r>
              <a:rPr lang="en-US" dirty="0"/>
              <a:t>":{"</a:t>
            </a:r>
            <a:r>
              <a:rPr lang="en-US" dirty="0" err="1"/>
              <a:t>shipping_address</a:t>
            </a:r>
            <a:r>
              <a:rPr lang="en-US" dirty="0"/>
              <a:t>":{}}},"transactions":[{"amount":{"total":"7.47","currency":"USD","details":{"subtotal":"7.47"}},"</a:t>
            </a:r>
            <a:r>
              <a:rPr lang="en-US" dirty="0" err="1"/>
              <a:t>related_resources</a:t>
            </a:r>
            <a:r>
              <a:rPr lang="en-US" dirty="0"/>
              <a:t>":[]}],"links":[{"</a:t>
            </a:r>
            <a:r>
              <a:rPr lang="en-US" dirty="0" err="1"/>
              <a:t>href</a:t>
            </a:r>
            <a:r>
              <a:rPr lang="en-US" dirty="0"/>
              <a:t>":"https://api.sandbox.paypal.com/v1/payments/payment/PAY-9LT22388PG534254RKVQTDXI","rel":"self","method":"GET"},{"</a:t>
            </a:r>
            <a:r>
              <a:rPr lang="en-US" dirty="0" err="1"/>
              <a:t>href</a:t>
            </a:r>
            <a:r>
              <a:rPr lang="en-US" dirty="0"/>
              <a:t>":"https://www.sandbox.paypal.com/cgi-bin/webscr?cmd=_express-checkout&amp;token=EC-13M19552TA6590418","rel":"approval_url","method":"REDIRECT"},{"href":"https://api.sandbox.paypal.com/v1/payments/payment/PAY-9LT22388PG534254RKVQTDXI/execute","rel":"execute","method":"POST"}]}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65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Legal issues</a:t>
            </a:r>
          </a:p>
          <a:p>
            <a:r>
              <a:rPr lang="en-US" dirty="0" smtClean="0"/>
              <a:t>Overview</a:t>
            </a:r>
          </a:p>
          <a:p>
            <a:r>
              <a:rPr lang="en-US" dirty="0" smtClean="0"/>
              <a:t>Overview of technical stuff</a:t>
            </a:r>
          </a:p>
          <a:p>
            <a:r>
              <a:rPr lang="en-US" dirty="0" smtClean="0"/>
              <a:t>Technical stuff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86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9200" y="1"/>
            <a:ext cx="4622800" cy="850900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 smtClean="0"/>
              <a:t>2. </a:t>
            </a:r>
            <a:r>
              <a:rPr lang="en-US" dirty="0"/>
              <a:t>Make an API call:</a:t>
            </a:r>
            <a:br>
              <a:rPr lang="en-US" dirty="0"/>
            </a:br>
            <a:r>
              <a:rPr lang="en-US" dirty="0"/>
              <a:t>Create Purchase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1125"/>
            <a:ext cx="4800600" cy="661035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{  </a:t>
            </a:r>
            <a:r>
              <a:rPr lang="en-US" sz="1600" dirty="0"/>
              <a:t>"id": "PAY-9LT22388PG534254RKVQTDXI",</a:t>
            </a:r>
          </a:p>
          <a:p>
            <a:pPr marL="0" indent="0">
              <a:buNone/>
            </a:pPr>
            <a:r>
              <a:rPr lang="en-US" sz="1600" dirty="0"/>
              <a:t>  "</a:t>
            </a:r>
            <a:r>
              <a:rPr lang="en-US" sz="1600" dirty="0" err="1"/>
              <a:t>create_time</a:t>
            </a:r>
            <a:r>
              <a:rPr lang="en-US" sz="1600" dirty="0"/>
              <a:t>": "2015-05-24T02:05:17Z",</a:t>
            </a:r>
          </a:p>
          <a:p>
            <a:pPr marL="0" indent="0">
              <a:buNone/>
            </a:pPr>
            <a:r>
              <a:rPr lang="en-US" sz="1600" dirty="0"/>
              <a:t>  "</a:t>
            </a:r>
            <a:r>
              <a:rPr lang="en-US" sz="1600" dirty="0" err="1"/>
              <a:t>update_time</a:t>
            </a:r>
            <a:r>
              <a:rPr lang="en-US" sz="1600" dirty="0"/>
              <a:t>": "2015-05-24T02:05:17Z",</a:t>
            </a:r>
          </a:p>
          <a:p>
            <a:pPr marL="0" indent="0">
              <a:buNone/>
            </a:pPr>
            <a:r>
              <a:rPr lang="en-US" sz="1600" dirty="0"/>
              <a:t>  "state": "created",</a:t>
            </a:r>
          </a:p>
          <a:p>
            <a:pPr marL="0" indent="0">
              <a:buNone/>
            </a:pPr>
            <a:r>
              <a:rPr lang="en-US" sz="1600" dirty="0"/>
              <a:t>  "intent": "sale",</a:t>
            </a:r>
          </a:p>
          <a:p>
            <a:pPr marL="0" indent="0">
              <a:buNone/>
            </a:pPr>
            <a:r>
              <a:rPr lang="en-US" sz="1600" dirty="0"/>
              <a:t>  "payer": {</a:t>
            </a:r>
          </a:p>
          <a:p>
            <a:pPr marL="0" indent="0">
              <a:buNone/>
            </a:pPr>
            <a:r>
              <a:rPr lang="en-US" sz="1600" dirty="0"/>
              <a:t>    "</a:t>
            </a:r>
            <a:r>
              <a:rPr lang="en-US" sz="1600" dirty="0" err="1"/>
              <a:t>payment_method</a:t>
            </a:r>
            <a:r>
              <a:rPr lang="en-US" sz="1600" dirty="0"/>
              <a:t>": "</a:t>
            </a:r>
            <a:r>
              <a:rPr lang="en-US" sz="1600" dirty="0" err="1"/>
              <a:t>paypal</a:t>
            </a:r>
            <a:r>
              <a:rPr lang="en-US" sz="1600" dirty="0"/>
              <a:t>",</a:t>
            </a:r>
          </a:p>
          <a:p>
            <a:pPr marL="0" indent="0">
              <a:buNone/>
            </a:pPr>
            <a:r>
              <a:rPr lang="en-US" sz="1600" dirty="0"/>
              <a:t>    "</a:t>
            </a:r>
            <a:r>
              <a:rPr lang="en-US" sz="1600" dirty="0" err="1"/>
              <a:t>payer_info</a:t>
            </a:r>
            <a:r>
              <a:rPr lang="en-US" sz="1600" dirty="0"/>
              <a:t>": {</a:t>
            </a:r>
          </a:p>
          <a:p>
            <a:pPr marL="0" indent="0">
              <a:buNone/>
            </a:pPr>
            <a:r>
              <a:rPr lang="en-US" sz="1600" dirty="0"/>
              <a:t>      "</a:t>
            </a:r>
            <a:r>
              <a:rPr lang="en-US" sz="1600" dirty="0" err="1"/>
              <a:t>shipping_address</a:t>
            </a:r>
            <a:r>
              <a:rPr lang="en-US" sz="1600" dirty="0"/>
              <a:t>": {}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smtClean="0"/>
              <a:t>}   </a:t>
            </a:r>
            <a:r>
              <a:rPr lang="en-US" sz="1600" dirty="0"/>
              <a:t>},</a:t>
            </a:r>
          </a:p>
          <a:p>
            <a:pPr marL="0" indent="0">
              <a:buNone/>
            </a:pPr>
            <a:r>
              <a:rPr lang="en-US" sz="1600" dirty="0"/>
              <a:t>  "transactions": [</a:t>
            </a:r>
          </a:p>
          <a:p>
            <a:pPr marL="0" indent="0">
              <a:buNone/>
            </a:pPr>
            <a:r>
              <a:rPr lang="en-US" sz="1600" dirty="0"/>
              <a:t>    </a:t>
            </a:r>
            <a:r>
              <a:rPr lang="en-US" sz="1600" dirty="0" smtClean="0"/>
              <a:t>{      </a:t>
            </a:r>
            <a:r>
              <a:rPr lang="en-US" sz="1600" dirty="0"/>
              <a:t>"amount": {</a:t>
            </a:r>
          </a:p>
          <a:p>
            <a:pPr marL="0" indent="0">
              <a:buNone/>
            </a:pPr>
            <a:r>
              <a:rPr lang="en-US" sz="1600" dirty="0"/>
              <a:t>        "total": "7.47",</a:t>
            </a:r>
          </a:p>
          <a:p>
            <a:pPr marL="0" indent="0">
              <a:buNone/>
            </a:pPr>
            <a:r>
              <a:rPr lang="en-US" sz="1600" dirty="0"/>
              <a:t>        "currency": "USD",</a:t>
            </a:r>
          </a:p>
          <a:p>
            <a:pPr marL="0" indent="0">
              <a:buNone/>
            </a:pPr>
            <a:r>
              <a:rPr lang="en-US" sz="1600" dirty="0"/>
              <a:t>        "details": {</a:t>
            </a:r>
          </a:p>
          <a:p>
            <a:pPr marL="0" indent="0">
              <a:buNone/>
            </a:pPr>
            <a:r>
              <a:rPr lang="en-US" sz="1600" dirty="0"/>
              <a:t>          "subtotal": "7.47"</a:t>
            </a:r>
          </a:p>
          <a:p>
            <a:pPr marL="0" indent="0">
              <a:buNone/>
            </a:pPr>
            <a:r>
              <a:rPr lang="en-US" sz="1600" dirty="0"/>
              <a:t>        </a:t>
            </a:r>
            <a:r>
              <a:rPr lang="en-US" sz="1600" dirty="0" smtClean="0"/>
              <a:t>}       </a:t>
            </a:r>
            <a:r>
              <a:rPr lang="en-US" sz="1600" dirty="0"/>
              <a:t>},</a:t>
            </a:r>
          </a:p>
          <a:p>
            <a:pPr marL="0" indent="0">
              <a:buNone/>
            </a:pPr>
            <a:r>
              <a:rPr lang="en-US" sz="1600" dirty="0"/>
              <a:t>      "</a:t>
            </a:r>
            <a:r>
              <a:rPr lang="en-US" sz="1600" dirty="0" err="1"/>
              <a:t>related_resources</a:t>
            </a:r>
            <a:r>
              <a:rPr lang="en-US" sz="1600" dirty="0"/>
              <a:t>": </a:t>
            </a:r>
            <a:r>
              <a:rPr lang="en-US" sz="1600" dirty="0" smtClean="0"/>
              <a:t>[]   }   ],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97500" y="165100"/>
            <a:ext cx="62611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"links": </a:t>
            </a:r>
            <a:r>
              <a:rPr lang="en-US" dirty="0" smtClean="0"/>
              <a:t>[</a:t>
            </a:r>
            <a:endParaRPr lang="en-US" dirty="0"/>
          </a:p>
          <a:p>
            <a:r>
              <a:rPr lang="en-US" dirty="0"/>
              <a:t>    {</a:t>
            </a:r>
          </a:p>
          <a:p>
            <a:r>
              <a:rPr lang="en-US" dirty="0"/>
              <a:t>      "</a:t>
            </a:r>
            <a:r>
              <a:rPr lang="en-US" dirty="0" err="1"/>
              <a:t>href</a:t>
            </a:r>
            <a:r>
              <a:rPr lang="en-US" dirty="0"/>
              <a:t>": "https://api.sandbox.paypal.com/v1/payments/payment/PAY-9LT22388PG534254RKVQTDXI",</a:t>
            </a:r>
          </a:p>
          <a:p>
            <a:r>
              <a:rPr lang="en-US" dirty="0"/>
              <a:t>      "</a:t>
            </a:r>
            <a:r>
              <a:rPr lang="en-US" dirty="0" err="1"/>
              <a:t>rel</a:t>
            </a:r>
            <a:r>
              <a:rPr lang="en-US" dirty="0"/>
              <a:t>": "self",</a:t>
            </a:r>
          </a:p>
          <a:p>
            <a:r>
              <a:rPr lang="en-US" dirty="0"/>
              <a:t>      "method": "GET"</a:t>
            </a:r>
          </a:p>
          <a:p>
            <a:r>
              <a:rPr lang="en-US" dirty="0"/>
              <a:t>    },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"</a:t>
            </a:r>
            <a:r>
              <a:rPr lang="en-US" dirty="0" err="1"/>
              <a:t>href</a:t>
            </a:r>
            <a:r>
              <a:rPr lang="en-US" dirty="0"/>
              <a:t>": "https://www.sandbox.paypal.com/cgi-bin/webscr?cmd=_express-checkout&amp;token=EC-13M19552TA6590418",</a:t>
            </a:r>
          </a:p>
          <a:p>
            <a:r>
              <a:rPr lang="en-US" dirty="0"/>
              <a:t>      "</a:t>
            </a:r>
            <a:r>
              <a:rPr lang="en-US" dirty="0" err="1"/>
              <a:t>rel</a:t>
            </a:r>
            <a:r>
              <a:rPr lang="en-US" dirty="0"/>
              <a:t>": "</a:t>
            </a:r>
            <a:r>
              <a:rPr lang="en-US" b="1" dirty="0" err="1">
                <a:solidFill>
                  <a:srgbClr val="7030A0"/>
                </a:solidFill>
              </a:rPr>
              <a:t>approval_url</a:t>
            </a:r>
            <a:r>
              <a:rPr lang="en-US" dirty="0"/>
              <a:t>",</a:t>
            </a:r>
          </a:p>
          <a:p>
            <a:r>
              <a:rPr lang="en-US" dirty="0"/>
              <a:t>      "method": "REDIRECT"</a:t>
            </a:r>
          </a:p>
          <a:p>
            <a:r>
              <a:rPr lang="en-US" dirty="0"/>
              <a:t>    },</a:t>
            </a:r>
          </a:p>
          <a:p>
            <a:r>
              <a:rPr lang="en-US" dirty="0"/>
              <a:t>    {</a:t>
            </a:r>
          </a:p>
          <a:p>
            <a:r>
              <a:rPr lang="en-US" dirty="0"/>
              <a:t>      "</a:t>
            </a:r>
            <a:r>
              <a:rPr lang="en-US" dirty="0" err="1"/>
              <a:t>href</a:t>
            </a:r>
            <a:r>
              <a:rPr lang="en-US" dirty="0"/>
              <a:t>": "https://api.sandbox.paypal.com/v1/payments/payment/PAY-9LT22388PG534254RKVQTDXI/execute",</a:t>
            </a:r>
          </a:p>
          <a:p>
            <a:r>
              <a:rPr lang="en-US" dirty="0"/>
              <a:t>      "</a:t>
            </a:r>
            <a:r>
              <a:rPr lang="en-US" dirty="0" err="1"/>
              <a:t>rel</a:t>
            </a:r>
            <a:r>
              <a:rPr lang="en-US" dirty="0"/>
              <a:t>": "execute",</a:t>
            </a:r>
          </a:p>
          <a:p>
            <a:r>
              <a:rPr lang="en-US" dirty="0"/>
              <a:t>      "method": "POST"</a:t>
            </a:r>
          </a:p>
          <a:p>
            <a:r>
              <a:rPr lang="en-US" dirty="0"/>
              <a:t>    }</a:t>
            </a:r>
          </a:p>
          <a:p>
            <a:r>
              <a:rPr lang="en-US" dirty="0"/>
              <a:t>  ]</a:t>
            </a:r>
          </a:p>
          <a:p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5033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Make an API call:</a:t>
            </a:r>
            <a:br>
              <a:rPr lang="en-US" dirty="0"/>
            </a:br>
            <a:r>
              <a:rPr lang="en-US" dirty="0"/>
              <a:t>Create Purchase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4046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it works, the response will set the state to 'created':</a:t>
            </a:r>
          </a:p>
          <a:p>
            <a:pPr marL="0" indent="0">
              <a:buNone/>
            </a:pPr>
            <a:r>
              <a:rPr lang="en-US" sz="2400" dirty="0" smtClean="0"/>
              <a:t>{  "id": "PAY-9LT22388PG534254RKVQTDXI",</a:t>
            </a:r>
          </a:p>
          <a:p>
            <a:pPr marL="0" indent="0">
              <a:buNone/>
            </a:pPr>
            <a:r>
              <a:rPr lang="en-US" sz="2400" dirty="0" smtClean="0"/>
              <a:t>  "</a:t>
            </a:r>
            <a:r>
              <a:rPr lang="en-US" sz="2400" dirty="0" err="1" smtClean="0"/>
              <a:t>create_time</a:t>
            </a:r>
            <a:r>
              <a:rPr lang="en-US" sz="2400" dirty="0" smtClean="0"/>
              <a:t>": "2015-05-24T02:05:17Z",</a:t>
            </a:r>
          </a:p>
          <a:p>
            <a:pPr marL="0" indent="0">
              <a:buNone/>
            </a:pPr>
            <a:r>
              <a:rPr lang="en-US" sz="2400" dirty="0" smtClean="0"/>
              <a:t>  "</a:t>
            </a:r>
            <a:r>
              <a:rPr lang="en-US" sz="2400" dirty="0" err="1" smtClean="0"/>
              <a:t>update_time</a:t>
            </a:r>
            <a:r>
              <a:rPr lang="en-US" sz="2400" dirty="0" smtClean="0"/>
              <a:t>": "2015-05-24T02:05:17Z",</a:t>
            </a:r>
          </a:p>
          <a:p>
            <a:pPr marL="0" indent="0"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  "state": "created",</a:t>
            </a:r>
          </a:p>
          <a:p>
            <a:pPr marL="0" indent="0">
              <a:buNone/>
            </a:pPr>
            <a:r>
              <a:rPr lang="en-US" sz="2400" dirty="0" smtClean="0"/>
              <a:t>  "intent": "sale",</a:t>
            </a:r>
          </a:p>
          <a:p>
            <a:pPr marL="0" indent="0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Buyer Authorizes Purchase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next step is for the customer to visit the approval URL and confirm this</a:t>
            </a:r>
          </a:p>
          <a:p>
            <a:pPr lvl="1"/>
            <a:r>
              <a:rPr lang="en-US" dirty="0"/>
              <a:t>Warning: You're going to need your PayPal </a:t>
            </a:r>
            <a:r>
              <a:rPr lang="en-US" dirty="0" smtClean="0"/>
              <a:t>test account (including it's password) </a:t>
            </a:r>
            <a:r>
              <a:rPr lang="en-US" dirty="0"/>
              <a:t>for </a:t>
            </a:r>
            <a:r>
              <a:rPr lang="en-US" dirty="0" smtClean="0"/>
              <a:t>this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{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 "</a:t>
            </a:r>
            <a:r>
              <a:rPr lang="en-US" sz="2400" dirty="0" err="1"/>
              <a:t>href</a:t>
            </a:r>
            <a:r>
              <a:rPr lang="en-US" sz="2400" dirty="0"/>
              <a:t>": "</a:t>
            </a:r>
            <a:r>
              <a:rPr lang="en-US" sz="2400" b="1" dirty="0">
                <a:solidFill>
                  <a:srgbClr val="7030A0"/>
                </a:solidFill>
              </a:rPr>
              <a:t>https://www.sandbox.paypal.com/cgi-bin/webscr?cmd=_express-checkout&amp;token=EC-13M19552TA6590418</a:t>
            </a:r>
            <a:r>
              <a:rPr lang="en-US" sz="2400" dirty="0"/>
              <a:t>",</a:t>
            </a:r>
          </a:p>
          <a:p>
            <a:pPr marL="0" indent="0">
              <a:buNone/>
            </a:pPr>
            <a:r>
              <a:rPr lang="en-US" sz="2400" dirty="0"/>
              <a:t>      "</a:t>
            </a:r>
            <a:r>
              <a:rPr lang="en-US" sz="2400" dirty="0" err="1"/>
              <a:t>rel</a:t>
            </a:r>
            <a:r>
              <a:rPr lang="en-US" sz="2400" dirty="0"/>
              <a:t>": "</a:t>
            </a:r>
            <a:r>
              <a:rPr lang="en-US" sz="2400" b="1" dirty="0" err="1">
                <a:solidFill>
                  <a:srgbClr val="7030A0"/>
                </a:solidFill>
              </a:rPr>
              <a:t>approval_url</a:t>
            </a:r>
            <a:r>
              <a:rPr lang="en-US" sz="2400" dirty="0"/>
              <a:t>",</a:t>
            </a:r>
          </a:p>
          <a:p>
            <a:pPr marL="0" indent="0">
              <a:buNone/>
            </a:pPr>
            <a:r>
              <a:rPr lang="en-US" sz="2400" dirty="0"/>
              <a:t>      "method": "REDIRECT"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},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63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PayPal redirects back to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16676"/>
            <a:ext cx="8915400" cy="4494546"/>
          </a:xfrm>
        </p:spPr>
        <p:txBody>
          <a:bodyPr/>
          <a:lstStyle/>
          <a:p>
            <a:r>
              <a:rPr lang="en-US" dirty="0" smtClean="0"/>
              <a:t>Remember the '</a:t>
            </a:r>
            <a:r>
              <a:rPr lang="en-US" dirty="0" err="1" smtClean="0"/>
              <a:t>return_url</a:t>
            </a:r>
            <a:r>
              <a:rPr lang="en-US" dirty="0" smtClean="0"/>
              <a:t>' we gave PayPal back in step 2?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That's where PayPal will send them after </a:t>
            </a:r>
            <a:br>
              <a:rPr lang="en-US" dirty="0" smtClean="0"/>
            </a:br>
            <a:r>
              <a:rPr lang="en-US" dirty="0" smtClean="0"/>
              <a:t>they agree </a:t>
            </a:r>
            <a:r>
              <a:rPr lang="en-US" strike="sngStrike" dirty="0"/>
              <a:t>to </a:t>
            </a:r>
            <a:r>
              <a:rPr lang="en-US" strike="sngStrike" dirty="0" smtClean="0"/>
              <a:t>give us the money </a:t>
            </a:r>
            <a:r>
              <a:rPr lang="en-US" dirty="0" smtClean="0"/>
              <a:t>to the purchase</a:t>
            </a:r>
          </a:p>
          <a:p>
            <a:r>
              <a:rPr lang="en-US" dirty="0" smtClean="0"/>
              <a:t>It'll look something like this:</a:t>
            </a:r>
          </a:p>
          <a:p>
            <a:pPr marL="0" indent="0">
              <a:buNone/>
            </a:pPr>
            <a:r>
              <a:rPr lang="en-US" dirty="0"/>
              <a:t>http://example.com/your_redirect_url.html?paymentId=PAY-1V756927YT704944SKVV54GI&amp;token=EC-7YS96203LB732792U&amp;PayerID=G2DMTMHD2D64E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23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32894" y="2217649"/>
            <a:ext cx="9722476" cy="16359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dirty="0" smtClean="0"/>
              <a:t>"</a:t>
            </a:r>
            <a:r>
              <a:rPr lang="en-US" dirty="0" err="1" smtClean="0"/>
              <a:t>redirect_urls</a:t>
            </a:r>
            <a:r>
              <a:rPr lang="en-US" dirty="0" smtClean="0"/>
              <a:t>":{</a:t>
            </a:r>
          </a:p>
          <a:p>
            <a:pPr marL="0" indent="0">
              <a:buFont typeface="Wingdings 3" charset="2"/>
              <a:buNone/>
            </a:pPr>
            <a:r>
              <a:rPr lang="en-US" dirty="0" smtClean="0"/>
              <a:t>    "</a:t>
            </a:r>
            <a:r>
              <a:rPr lang="en-US" b="1" dirty="0" smtClean="0">
                <a:solidFill>
                  <a:srgbClr val="7030A0"/>
                </a:solidFill>
              </a:rPr>
              <a:t>return_</a:t>
            </a:r>
            <a:r>
              <a:rPr lang="en-US" b="1" dirty="0" err="1" smtClean="0">
                <a:solidFill>
                  <a:srgbClr val="7030A0"/>
                </a:solidFill>
              </a:rPr>
              <a:t>url</a:t>
            </a:r>
            <a:r>
              <a:rPr lang="en-US" dirty="0" smtClean="0"/>
              <a:t>":"http://example.com/your_redirect_url.html",</a:t>
            </a:r>
          </a:p>
          <a:p>
            <a:pPr marL="0" indent="0">
              <a:buFont typeface="Wingdings 3" charset="2"/>
              <a:buNone/>
            </a:pPr>
            <a:r>
              <a:rPr lang="en-US" dirty="0" smtClean="0"/>
              <a:t>    "cancel_</a:t>
            </a:r>
            <a:r>
              <a:rPr lang="en-US" dirty="0" err="1" smtClean="0"/>
              <a:t>url</a:t>
            </a:r>
            <a:r>
              <a:rPr lang="en-US" dirty="0" smtClean="0"/>
              <a:t>":"http://example.com/your_cancel_url.html"</a:t>
            </a:r>
          </a:p>
          <a:p>
            <a:pPr marL="0" indent="0">
              <a:buFont typeface="Wingdings 3" charset="2"/>
              <a:buNone/>
            </a:pPr>
            <a:r>
              <a:rPr lang="en-US" dirty="0" smtClean="0"/>
              <a:t>  },</a:t>
            </a:r>
          </a:p>
        </p:txBody>
      </p:sp>
      <p:cxnSp>
        <p:nvCxnSpPr>
          <p:cNvPr id="6" name="Straight Arrow Connector 5"/>
          <p:cNvCxnSpPr>
            <a:stCxn id="7" idx="1"/>
          </p:cNvCxnSpPr>
          <p:nvPr/>
        </p:nvCxnSpPr>
        <p:spPr>
          <a:xfrm flipH="1">
            <a:off x="3322750" y="2175625"/>
            <a:ext cx="547511" cy="561987"/>
          </a:xfrm>
          <a:prstGeom prst="straightConnector1">
            <a:avLst/>
          </a:prstGeom>
          <a:ln w="635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70261" y="1852459"/>
            <a:ext cx="7905367" cy="646331"/>
          </a:xfrm>
          <a:prstGeom prst="rect">
            <a:avLst/>
          </a:prstGeom>
          <a:solidFill>
            <a:srgbClr val="7030A0">
              <a:alpha val="35000"/>
            </a:srgbClr>
          </a:solidFill>
          <a:ln w="38100" cap="rnd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7030A0"/>
                </a:solidFill>
              </a:rPr>
              <a:t>If the buyer agrees to the purchase PayPal will send them to this URL</a:t>
            </a:r>
            <a:endParaRPr lang="en-US" b="1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12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Execute the payment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579" y="1275007"/>
            <a:ext cx="10768804" cy="5177307"/>
          </a:xfrm>
        </p:spPr>
        <p:txBody>
          <a:bodyPr>
            <a:normAutofit/>
          </a:bodyPr>
          <a:lstStyle/>
          <a:p>
            <a:r>
              <a:rPr lang="en-US" dirty="0" smtClean="0"/>
              <a:t>PayPal redirects customer to: </a:t>
            </a:r>
            <a:br>
              <a:rPr lang="en-US" dirty="0" smtClean="0"/>
            </a:br>
            <a:r>
              <a:rPr lang="en-US" b="1" dirty="0" smtClean="0"/>
              <a:t>		http</a:t>
            </a:r>
            <a:r>
              <a:rPr lang="en-US" b="1" dirty="0"/>
              <a:t>://</a:t>
            </a:r>
            <a:r>
              <a:rPr lang="en-US" b="1" dirty="0" smtClean="0"/>
              <a:t>example.com/your_redirect_url.html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?</a:t>
            </a:r>
            <a:r>
              <a:rPr lang="en-US" dirty="0" err="1" smtClean="0"/>
              <a:t>paymentId</a:t>
            </a:r>
            <a:r>
              <a:rPr lang="en-US" dirty="0" smtClean="0"/>
              <a:t>=</a:t>
            </a:r>
            <a:r>
              <a:rPr lang="en-US" b="1" dirty="0" smtClean="0">
                <a:solidFill>
                  <a:srgbClr val="7030A0"/>
                </a:solidFill>
              </a:rPr>
              <a:t>PAY-1V756927YT704944SKVV54GI</a:t>
            </a:r>
            <a:br>
              <a:rPr lang="en-US" b="1" dirty="0" smtClean="0">
                <a:solidFill>
                  <a:srgbClr val="7030A0"/>
                </a:solidFill>
              </a:rPr>
            </a:br>
            <a:r>
              <a:rPr lang="en-US" b="1" dirty="0" smtClean="0">
                <a:solidFill>
                  <a:srgbClr val="7030A0"/>
                </a:solidFill>
              </a:rPr>
              <a:t>		</a:t>
            </a:r>
            <a:r>
              <a:rPr lang="en-US" dirty="0" smtClean="0"/>
              <a:t>&amp;token=EC-7YS96203LB732792U</a:t>
            </a:r>
            <a:br>
              <a:rPr lang="en-US" dirty="0" smtClean="0"/>
            </a:br>
            <a:r>
              <a:rPr lang="en-US" dirty="0" smtClean="0"/>
              <a:t>		&amp;PayerID=</a:t>
            </a:r>
            <a:r>
              <a:rPr lang="en-US" b="1" dirty="0" smtClean="0">
                <a:solidFill>
                  <a:srgbClr val="00B050"/>
                </a:solidFill>
              </a:rPr>
              <a:t>G2DMTMHD2D64E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We then execute the following (using the </a:t>
            </a:r>
            <a:r>
              <a:rPr lang="en-US" b="1" dirty="0" smtClean="0">
                <a:solidFill>
                  <a:srgbClr val="C00000"/>
                </a:solidFill>
              </a:rPr>
              <a:t>access token from step 1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endParaRPr lang="en-US" b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curl -v https://api.sandbox.paypal.com/v1/payments/payment/</a:t>
            </a:r>
            <a:r>
              <a:rPr lang="en-US" b="1" dirty="0">
                <a:solidFill>
                  <a:srgbClr val="7030A0"/>
                </a:solidFill>
              </a:rPr>
              <a:t>PAY-1V756927YT704944SKVV54GI</a:t>
            </a:r>
            <a:r>
              <a:rPr lang="en-US" dirty="0">
                <a:solidFill>
                  <a:schemeClr val="tx1"/>
                </a:solidFill>
              </a:rPr>
              <a:t>/execute/ \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-H 'Content-Type: application/</a:t>
            </a:r>
            <a:r>
              <a:rPr lang="en-US" dirty="0" err="1">
                <a:solidFill>
                  <a:schemeClr val="tx1"/>
                </a:solidFill>
              </a:rPr>
              <a:t>json</a:t>
            </a:r>
            <a:r>
              <a:rPr lang="en-US" dirty="0">
                <a:solidFill>
                  <a:schemeClr val="tx1"/>
                </a:solidFill>
              </a:rPr>
              <a:t>' \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-H 'Authorization: Bearer </a:t>
            </a:r>
            <a:r>
              <a:rPr lang="en-US" b="1" dirty="0">
                <a:solidFill>
                  <a:srgbClr val="C00000"/>
                </a:solidFill>
              </a:rPr>
              <a:t>A015vpl8Vr9LcPEEH8hv1djQCccRDlSiC-F1b7zfKF4KDX8</a:t>
            </a:r>
            <a:r>
              <a:rPr lang="en-US" dirty="0">
                <a:solidFill>
                  <a:schemeClr val="tx1"/>
                </a:solidFill>
              </a:rPr>
              <a:t>' \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-d '{ "</a:t>
            </a:r>
            <a:r>
              <a:rPr lang="en-US" dirty="0" err="1">
                <a:solidFill>
                  <a:schemeClr val="tx1"/>
                </a:solidFill>
              </a:rPr>
              <a:t>payer_id</a:t>
            </a:r>
            <a:r>
              <a:rPr lang="en-US" dirty="0">
                <a:solidFill>
                  <a:schemeClr val="tx1"/>
                </a:solidFill>
              </a:rPr>
              <a:t>" : "</a:t>
            </a:r>
            <a:r>
              <a:rPr lang="en-US" b="1" dirty="0">
                <a:solidFill>
                  <a:srgbClr val="00B050"/>
                </a:solidFill>
              </a:rPr>
              <a:t>G2DMTMHD2D64E</a:t>
            </a:r>
            <a:r>
              <a:rPr lang="en-US" dirty="0">
                <a:solidFill>
                  <a:schemeClr val="tx1"/>
                </a:solidFill>
              </a:rPr>
              <a:t>" }'</a:t>
            </a:r>
          </a:p>
          <a:p>
            <a:pPr marL="0" indent="0">
              <a:buNone/>
            </a:pP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16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it works!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48496"/>
            <a:ext cx="8915400" cy="4262726"/>
          </a:xfrm>
        </p:spPr>
        <p:txBody>
          <a:bodyPr/>
          <a:lstStyle/>
          <a:p>
            <a:r>
              <a:rPr lang="en-US" dirty="0" smtClean="0"/>
              <a:t>Lastly, go to the Accounts page within your </a:t>
            </a:r>
            <a:r>
              <a:rPr lang="en-US" dirty="0"/>
              <a:t>developer account, </a:t>
            </a:r>
            <a:br>
              <a:rPr lang="en-US" dirty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developer.paypal.com/developer/accounts</a:t>
            </a:r>
            <a:r>
              <a:rPr lang="en-US" dirty="0" smtClean="0"/>
              <a:t> click </a:t>
            </a:r>
            <a:r>
              <a:rPr lang="en-US" dirty="0"/>
              <a:t>on </a:t>
            </a:r>
            <a:r>
              <a:rPr lang="en-US" dirty="0" smtClean="0"/>
              <a:t>'Enter Sandbox Site', and you'll see the transaction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25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r="23934" b="33994"/>
          <a:stretch/>
        </p:blipFill>
        <p:spPr>
          <a:xfrm>
            <a:off x="425921" y="3033402"/>
            <a:ext cx="6195596" cy="293647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1517" y="3033401"/>
            <a:ext cx="4698123" cy="374660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83545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https://developer.paypal.com/webapps/developer/docs/api/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Note: near the top-right there are buttons to select different languages</a:t>
            </a:r>
          </a:p>
          <a:p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the API docs:</a:t>
            </a:r>
          </a:p>
          <a:p>
            <a:r>
              <a:rPr lang="en-US" dirty="0"/>
              <a:t>"The PayPal REST APIs are supported in two environments. </a:t>
            </a:r>
            <a:r>
              <a:rPr lang="en-US" b="1" dirty="0">
                <a:solidFill>
                  <a:srgbClr val="FFC000"/>
                </a:solidFill>
              </a:rPr>
              <a:t>Use the </a:t>
            </a:r>
            <a:r>
              <a:rPr lang="en-US" b="1" i="1" dirty="0">
                <a:solidFill>
                  <a:srgbClr val="FFC000"/>
                </a:solidFill>
              </a:rPr>
              <a:t>Sandbox</a:t>
            </a:r>
            <a:r>
              <a:rPr lang="en-US" b="1" dirty="0">
                <a:solidFill>
                  <a:srgbClr val="FFC000"/>
                </a:solidFill>
              </a:rPr>
              <a:t> environment for testing purposes</a:t>
            </a:r>
            <a:r>
              <a:rPr lang="en-US" dirty="0"/>
              <a:t>, then move to </a:t>
            </a:r>
            <a:r>
              <a:rPr lang="en-US" b="1" dirty="0">
                <a:solidFill>
                  <a:srgbClr val="00B050"/>
                </a:solidFill>
              </a:rPr>
              <a:t>the </a:t>
            </a:r>
            <a:r>
              <a:rPr lang="en-US" b="1" i="1" dirty="0">
                <a:solidFill>
                  <a:srgbClr val="00B050"/>
                </a:solidFill>
              </a:rPr>
              <a:t>live</a:t>
            </a:r>
            <a:r>
              <a:rPr lang="en-US" b="1" dirty="0">
                <a:solidFill>
                  <a:srgbClr val="00B050"/>
                </a:solidFill>
              </a:rPr>
              <a:t> environment for production processing</a:t>
            </a:r>
            <a:r>
              <a:rPr lang="en-US" dirty="0"/>
              <a:t>."</a:t>
            </a:r>
          </a:p>
          <a:p>
            <a:pPr lvl="1"/>
            <a:r>
              <a:rPr lang="en-US" dirty="0"/>
              <a:t>"When testing, generate an access token with your </a:t>
            </a:r>
            <a:r>
              <a:rPr lang="en-US" i="1" dirty="0"/>
              <a:t>test credentials</a:t>
            </a:r>
            <a:r>
              <a:rPr lang="en-US" dirty="0"/>
              <a:t> to make calls to the Sandbox URIs. "</a:t>
            </a:r>
          </a:p>
          <a:p>
            <a:pPr lvl="1"/>
            <a:r>
              <a:rPr lang="en-US" dirty="0"/>
              <a:t>"When you’re set to go live, use the live credentials assigned to your app to generate a new access token to be used with the live URIs."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4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Reason #1 not to use the Windows </a:t>
            </a:r>
            <a:r>
              <a:rPr lang="en-US" b="1" smtClean="0"/>
              <a:t>command prompt &amp; curl</a:t>
            </a:r>
            <a:r>
              <a:rPr lang="en-US" b="1" smtClean="0">
                <a:sym typeface="Wingdings" panose="05000000000000000000" pitchFamily="2" charset="2"/>
              </a:rPr>
              <a:t>: </a:t>
            </a:r>
            <a:r>
              <a:rPr lang="en-US" b="1" smtClean="0"/>
              <a:t/>
            </a:r>
            <a:br>
              <a:rPr lang="en-US" b="1" smtClean="0"/>
            </a:br>
            <a:r>
              <a:rPr lang="en-US" b="1" smtClean="0"/>
              <a:t>Get </a:t>
            </a:r>
            <a:r>
              <a:rPr lang="en-US" b="1" dirty="0"/>
              <a:t>an access </a:t>
            </a:r>
            <a:r>
              <a:rPr lang="en-US" b="1" dirty="0" smtClean="0"/>
              <a:t>token: SSL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dirty="0"/>
              <a:t>At this point I got an error about the SSL/TLS handshake not working</a:t>
            </a:r>
          </a:p>
          <a:p>
            <a:pPr marL="914400" lvl="2" indent="0">
              <a:buNone/>
            </a:pPr>
            <a:r>
              <a:rPr lang="en-US" dirty="0"/>
              <a:t>*   Trying 173.0.82.78...</a:t>
            </a:r>
          </a:p>
          <a:p>
            <a:pPr marL="914400" lvl="2" indent="0">
              <a:buNone/>
            </a:pPr>
            <a:r>
              <a:rPr lang="en-US" dirty="0"/>
              <a:t>* Connected to api.sandbox.paypal.com (173.0.82.78) port 443 (#0)</a:t>
            </a:r>
          </a:p>
          <a:p>
            <a:pPr marL="914400" lvl="2" indent="0">
              <a:buNone/>
            </a:pPr>
            <a:r>
              <a:rPr lang="en-US" dirty="0"/>
              <a:t>* Cipher selection: ALL:!EXPORT:!EXPORT40:!EXPORT56:!</a:t>
            </a:r>
            <a:r>
              <a:rPr lang="en-US" dirty="0" err="1"/>
              <a:t>aNULL</a:t>
            </a:r>
            <a:r>
              <a:rPr lang="en-US" dirty="0"/>
              <a:t>:!LOW:!RC4:@STRENGTH</a:t>
            </a:r>
          </a:p>
          <a:p>
            <a:pPr marL="914400" lvl="2" indent="0">
              <a:buNone/>
            </a:pPr>
            <a:r>
              <a:rPr lang="en-US" dirty="0"/>
              <a:t>* TLSv1.2, TLS Unknown, Unknown (22):</a:t>
            </a:r>
          </a:p>
          <a:p>
            <a:pPr marL="914400" lvl="2" indent="0">
              <a:buNone/>
            </a:pPr>
            <a:r>
              <a:rPr lang="en-US" dirty="0"/>
              <a:t>* TLSv1.2, TLS handshake, Client hello (1):</a:t>
            </a:r>
          </a:p>
          <a:p>
            <a:pPr marL="914400" lvl="2" indent="0">
              <a:buNone/>
            </a:pPr>
            <a:r>
              <a:rPr lang="en-US" dirty="0"/>
              <a:t>* SSLv2, Unknown (22):</a:t>
            </a:r>
          </a:p>
          <a:p>
            <a:pPr marL="914400" lvl="2" indent="0">
              <a:buNone/>
            </a:pPr>
            <a:r>
              <a:rPr lang="en-US" dirty="0"/>
              <a:t>* TLSv1.2, TLS handshake, Server hello (2):</a:t>
            </a:r>
          </a:p>
          <a:p>
            <a:pPr marL="914400" lvl="2" indent="0">
              <a:buNone/>
            </a:pPr>
            <a:r>
              <a:rPr lang="en-US" dirty="0"/>
              <a:t>* SSLv2, Unknown (22):</a:t>
            </a:r>
          </a:p>
          <a:p>
            <a:pPr marL="914400" lvl="2" indent="0">
              <a:buNone/>
            </a:pPr>
            <a:r>
              <a:rPr lang="en-US" dirty="0"/>
              <a:t>* TLSv1.2, TLS handshake, CERT (11):</a:t>
            </a:r>
          </a:p>
          <a:p>
            <a:pPr marL="914400" lvl="2" indent="0">
              <a:buNone/>
            </a:pPr>
            <a:r>
              <a:rPr lang="en-US" dirty="0"/>
              <a:t>* SSLv2, Unknown (21):</a:t>
            </a:r>
          </a:p>
          <a:p>
            <a:pPr marL="914400" lvl="2" indent="0">
              <a:buNone/>
            </a:pPr>
            <a:r>
              <a:rPr lang="en-US" dirty="0"/>
              <a:t>* TLSv1.2, TLS alert, Server hello (2):</a:t>
            </a:r>
          </a:p>
          <a:p>
            <a:pPr marL="914400" lvl="2" indent="0">
              <a:buNone/>
            </a:pPr>
            <a:r>
              <a:rPr lang="en-US" dirty="0"/>
              <a:t>* SSL certificate problem: unable to get local issuer certificate</a:t>
            </a:r>
          </a:p>
          <a:p>
            <a:pPr marL="914400" lvl="2" indent="0">
              <a:buNone/>
            </a:pPr>
            <a:r>
              <a:rPr lang="en-US" dirty="0"/>
              <a:t>* Closing connection 0</a:t>
            </a:r>
          </a:p>
          <a:p>
            <a:pPr marL="914400" lvl="2" indent="0">
              <a:buNone/>
            </a:pPr>
            <a:r>
              <a:rPr lang="en-US" b="1" dirty="0">
                <a:solidFill>
                  <a:srgbClr val="7030A0"/>
                </a:solidFill>
              </a:rPr>
              <a:t>curl: (60) SSL certificate problem: unable to get local issuer certificate</a:t>
            </a:r>
          </a:p>
          <a:p>
            <a:pPr marL="914400" lvl="2" indent="0">
              <a:buNone/>
            </a:pPr>
            <a:r>
              <a:rPr lang="en-US" dirty="0"/>
              <a:t>More details here: http://curl.haxx.se/docs/sslcerts.html</a:t>
            </a:r>
          </a:p>
          <a:p>
            <a:r>
              <a:rPr lang="en-US" dirty="0" smtClean="0"/>
              <a:t>According to </a:t>
            </a:r>
            <a:r>
              <a:rPr lang="en-US" dirty="0" smtClean="0">
                <a:hlinkClick r:id="rId2"/>
              </a:rPr>
              <a:t>a page I found on the internet</a:t>
            </a:r>
            <a:r>
              <a:rPr lang="en-US" dirty="0" smtClean="0"/>
              <a:t> the fix is to get a bundle of public keys for Certification Authorities (CA's), then tell </a:t>
            </a:r>
            <a:r>
              <a:rPr lang="en-US" dirty="0" err="1" smtClean="0"/>
              <a:t>cURL</a:t>
            </a:r>
            <a:r>
              <a:rPr lang="en-US" dirty="0" smtClean="0"/>
              <a:t> to use that</a:t>
            </a:r>
          </a:p>
          <a:p>
            <a:pPr lvl="1"/>
            <a:r>
              <a:rPr lang="en-US" dirty="0"/>
              <a:t>Bundle: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curl.haxx.se/ca/cacert.pem</a:t>
            </a:r>
            <a:r>
              <a:rPr lang="en-US" dirty="0" smtClean="0"/>
              <a:t> (open it up, then save it to </a:t>
            </a:r>
            <a:r>
              <a:rPr lang="en-US" dirty="0" err="1" smtClean="0"/>
              <a:t>cacert.pem</a:t>
            </a:r>
            <a:r>
              <a:rPr lang="en-US" dirty="0" smtClean="0"/>
              <a:t> in the same directory as you curl.exe)</a:t>
            </a:r>
          </a:p>
          <a:p>
            <a:pPr lvl="1"/>
            <a:r>
              <a:rPr lang="en-US" dirty="0" smtClean="0"/>
              <a:t>Note: Your browser may want to save it at cacert.pem</a:t>
            </a:r>
            <a:r>
              <a:rPr lang="en-US" b="1" dirty="0" smtClean="0">
                <a:solidFill>
                  <a:srgbClr val="FF0000"/>
                </a:solidFill>
              </a:rPr>
              <a:t>.txt</a:t>
            </a:r>
            <a:r>
              <a:rPr lang="en-US" dirty="0" smtClean="0"/>
              <a:t> – remove the .txt</a:t>
            </a:r>
          </a:p>
          <a:p>
            <a:endParaRPr lang="en-US" dirty="0"/>
          </a:p>
          <a:p>
            <a:r>
              <a:rPr lang="en-US" dirty="0" smtClean="0"/>
              <a:t>Add –</a:t>
            </a:r>
            <a:r>
              <a:rPr lang="en-US" dirty="0" err="1" smtClean="0"/>
              <a:t>cacert</a:t>
            </a:r>
            <a:r>
              <a:rPr lang="en-US" dirty="0" smtClean="0"/>
              <a:t> </a:t>
            </a:r>
            <a:r>
              <a:rPr lang="en-US" dirty="0" err="1" smtClean="0"/>
              <a:t>cacert.pem</a:t>
            </a:r>
            <a:r>
              <a:rPr lang="en-US" dirty="0" smtClean="0"/>
              <a:t> to the command line:</a:t>
            </a:r>
          </a:p>
          <a:p>
            <a:pPr lvl="1"/>
            <a:r>
              <a:rPr lang="en-US" dirty="0"/>
              <a:t>curl -v https://api.sandbox.paypal.com/v1/oauth2/token -H "Accept: application/</a:t>
            </a:r>
            <a:r>
              <a:rPr lang="en-US" dirty="0" err="1"/>
              <a:t>json</a:t>
            </a:r>
            <a:r>
              <a:rPr lang="en-US" dirty="0"/>
              <a:t>" -H "Accept-Language: </a:t>
            </a:r>
            <a:r>
              <a:rPr lang="en-US" dirty="0" err="1"/>
              <a:t>en_US</a:t>
            </a:r>
            <a:r>
              <a:rPr lang="en-US" dirty="0"/>
              <a:t>"  -u "AewY5Cb8rZUvrCzGtjsl-oHlexWcLgCwin9v6E4rE2Pcn-YJvSP1qgv3LJABc3yIm3gmnAjzANT6tQNc:EJE3QZGmYrBtJLc4445-QAiyzy3eBGNjDhE91AkWTeRyB5RBQDI0gVH8MM9XPSoP3QT2iWC2SuORzHkF" -d "</a:t>
            </a:r>
            <a:r>
              <a:rPr lang="en-US" dirty="0" err="1"/>
              <a:t>grant_type</a:t>
            </a:r>
            <a:r>
              <a:rPr lang="en-US" dirty="0"/>
              <a:t>=</a:t>
            </a:r>
            <a:r>
              <a:rPr lang="en-US" dirty="0" err="1"/>
              <a:t>client_credentials</a:t>
            </a:r>
            <a:r>
              <a:rPr lang="en-US" dirty="0"/>
              <a:t>" </a:t>
            </a:r>
            <a:r>
              <a:rPr lang="en-US" b="1" dirty="0">
                <a:solidFill>
                  <a:srgbClr val="7030A0"/>
                </a:solidFill>
              </a:rPr>
              <a:t>--</a:t>
            </a:r>
            <a:r>
              <a:rPr lang="en-US" b="1" dirty="0" err="1">
                <a:solidFill>
                  <a:srgbClr val="7030A0"/>
                </a:solidFill>
              </a:rPr>
              <a:t>cacert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cacert.pem</a:t>
            </a:r>
            <a:endParaRPr lang="en-US" b="1" dirty="0">
              <a:solidFill>
                <a:srgbClr val="7030A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4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8663"/>
          </a:xfrm>
        </p:spPr>
        <p:txBody>
          <a:bodyPr/>
          <a:lstStyle/>
          <a:p>
            <a:r>
              <a:rPr lang="en-US" dirty="0" smtClean="0"/>
              <a:t>Legal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02773"/>
            <a:ext cx="8915400" cy="5237018"/>
          </a:xfrm>
        </p:spPr>
        <p:txBody>
          <a:bodyPr/>
          <a:lstStyle/>
          <a:p>
            <a:r>
              <a:rPr lang="en-US" dirty="0" smtClean="0"/>
              <a:t>There are federal laws regulating the storage of credit cards numbers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You can be </a:t>
            </a:r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dirty="0" err="1" smtClean="0">
                <a:solidFill>
                  <a:srgbClr val="7030A0"/>
                </a:solidFill>
              </a:rPr>
              <a:t>fined?sued</a:t>
            </a:r>
            <a:r>
              <a:rPr lang="en-US" dirty="0" smtClean="0">
                <a:solidFill>
                  <a:srgbClr val="7030A0"/>
                </a:solidFill>
              </a:rPr>
              <a:t>?)</a:t>
            </a:r>
            <a:r>
              <a:rPr lang="en-US" b="1" dirty="0" smtClean="0">
                <a:solidFill>
                  <a:srgbClr val="7030A0"/>
                </a:solidFill>
              </a:rPr>
              <a:t> for tens of thousands of dollars if you mess this up!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You need to transmit the card numbers with HTTPS, you need to encrypt your database with certain minimum levels of encryption, you need to password-protect any file that might store the numbers, and many, many more rules.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This is easy to mess up, so DON"T DO IT.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DO NOT STORE CREDIT CARD NUMBERS!</a:t>
            </a:r>
          </a:p>
          <a:p>
            <a:pPr lvl="1"/>
            <a:endParaRPr lang="en-US" b="1" dirty="0" smtClean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68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8663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04109"/>
            <a:ext cx="8915400" cy="4935682"/>
          </a:xfrm>
        </p:spPr>
        <p:txBody>
          <a:bodyPr>
            <a:normAutofit lnSpcReduction="10000"/>
          </a:bodyPr>
          <a:lstStyle/>
          <a:p>
            <a:pPr marL="342900" lvl="1" indent="-342900"/>
            <a:r>
              <a:rPr lang="en-US" b="1" dirty="0">
                <a:solidFill>
                  <a:srgbClr val="7030A0"/>
                </a:solidFill>
              </a:rPr>
              <a:t>DO NOT STORE CREDIT CARD NUMBERS</a:t>
            </a:r>
            <a:r>
              <a:rPr lang="en-US" b="1" dirty="0" smtClean="0">
                <a:solidFill>
                  <a:srgbClr val="7030A0"/>
                </a:solidFill>
              </a:rPr>
              <a:t>!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Instead</a:t>
            </a:r>
            <a:r>
              <a:rPr lang="en-US" dirty="0">
                <a:solidFill>
                  <a:schemeClr val="tx1"/>
                </a:solidFill>
              </a:rPr>
              <a:t>, we'll get the CC# from the user (in a web form), transmit it to the server (say, PayPal), and then immediately forget it.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PayPal will then give us a number to use instead of the CC#.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The number only means something to PayPal (and may even be generated for just your account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You'll need an SSL certificate for your server to talk to PayPal, </a:t>
            </a:r>
            <a:r>
              <a:rPr lang="en-US" dirty="0" err="1" smtClean="0">
                <a:solidFill>
                  <a:schemeClr val="tx1"/>
                </a:solidFill>
              </a:rPr>
              <a:t>etc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Examples: Komodo, </a:t>
            </a:r>
            <a:r>
              <a:rPr lang="en-US" dirty="0" err="1" smtClean="0">
                <a:solidFill>
                  <a:schemeClr val="tx1"/>
                </a:solidFill>
              </a:rPr>
              <a:t>TrustE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If you can pay your hosting provider to install the certificate it's generally a good idea to do this.  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It's time-consuming and error-prone to install it yourself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API we're looking at today allows you to be paid by a customer, but can NOT transfer money out of your account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So if a hacker gets these numbers all they can do is transfer money INTO your account.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36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8663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04109"/>
            <a:ext cx="8915400" cy="493568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We'll use a 3</a:t>
            </a:r>
            <a:r>
              <a:rPr lang="en-US" baseline="30000" dirty="0" smtClean="0">
                <a:solidFill>
                  <a:schemeClr val="tx1"/>
                </a:solidFill>
              </a:rPr>
              <a:t>rd</a:t>
            </a:r>
            <a:r>
              <a:rPr lang="en-US" dirty="0" smtClean="0">
                <a:solidFill>
                  <a:schemeClr val="tx1"/>
                </a:solidFill>
              </a:rPr>
              <a:t> party service to process credit card payments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(Instead of dealing directly with the credit card companies)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If you do LOTS of business you can get a </a:t>
            </a:r>
            <a:r>
              <a:rPr lang="en-US" dirty="0" smtClean="0">
                <a:solidFill>
                  <a:schemeClr val="tx1"/>
                </a:solidFill>
              </a:rPr>
              <a:t>"merchant account"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Options for accepting payments: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stripe.com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WePay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Braintree (which just got bought by PayPal)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We're going to use </a:t>
            </a:r>
            <a:r>
              <a:rPr lang="en-US" b="1" dirty="0">
                <a:solidFill>
                  <a:srgbClr val="7030A0"/>
                </a:solidFill>
              </a:rPr>
              <a:t>PayPal</a:t>
            </a:r>
            <a:r>
              <a:rPr lang="en-US" dirty="0">
                <a:solidFill>
                  <a:schemeClr val="tx1"/>
                </a:solidFill>
              </a:rPr>
              <a:t> because they support C#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Generally, all of the above: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Support Visa, MasterCard, and American Express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(May support Discover, and sometimes the Diner's Club)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Charge </a:t>
            </a:r>
            <a:r>
              <a:rPr lang="en-US" dirty="0">
                <a:solidFill>
                  <a:schemeClr val="tx1"/>
                </a:solidFill>
              </a:rPr>
              <a:t>2.9% </a:t>
            </a:r>
            <a:r>
              <a:rPr lang="en-US" dirty="0" smtClean="0">
                <a:solidFill>
                  <a:schemeClr val="tx1"/>
                </a:solidFill>
              </a:rPr>
              <a:t>of the transaction plus $0.30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1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8663"/>
          </a:xfrm>
        </p:spPr>
        <p:txBody>
          <a:bodyPr/>
          <a:lstStyle/>
          <a:p>
            <a:r>
              <a:rPr lang="en-US" dirty="0" err="1" smtClean="0"/>
              <a:t>PayPay</a:t>
            </a:r>
            <a:r>
              <a:rPr lang="en-US" dirty="0" smtClean="0"/>
              <a:t> Technical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704109"/>
            <a:ext cx="8915400" cy="493568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Create a free account with PayPal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Can be the same as the one you, personally use to pay for stuff with PayPal</a:t>
            </a:r>
          </a:p>
          <a:p>
            <a:pPr lvl="1"/>
            <a:r>
              <a:rPr lang="en-US" dirty="0"/>
              <a:t>Obviously if you're consulting for a small business you'd want to create one for them / use their existing one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Technically, this is all done via a RESTful API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We're going to examine the HTTP call/response using </a:t>
            </a:r>
            <a:r>
              <a:rPr lang="en-US" dirty="0" err="1" smtClean="0">
                <a:solidFill>
                  <a:schemeClr val="tx1"/>
                </a:solidFill>
              </a:rPr>
              <a:t>cURL</a:t>
            </a:r>
            <a:endParaRPr lang="en-US" dirty="0" smtClean="0">
              <a:solidFill>
                <a:schemeClr val="tx1"/>
              </a:solidFill>
            </a:endParaRP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Then switch to using a C# based API in the NEXT LECTURE!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Sandbox </a:t>
            </a:r>
            <a:r>
              <a:rPr lang="en-US" dirty="0">
                <a:solidFill>
                  <a:schemeClr val="tx1"/>
                </a:solidFill>
              </a:rPr>
              <a:t>vs. </a:t>
            </a:r>
            <a:r>
              <a:rPr lang="en-US" dirty="0" smtClean="0">
                <a:solidFill>
                  <a:schemeClr val="tx1"/>
                </a:solidFill>
              </a:rPr>
              <a:t>live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You write code &amp; test with a 'sandbox' server with mock credit card numbers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B</a:t>
            </a:r>
            <a:r>
              <a:rPr lang="en-US" dirty="0" smtClean="0">
                <a:solidFill>
                  <a:schemeClr val="tx1"/>
                </a:solidFill>
              </a:rPr>
              <a:t>ehaves just like the real thing, but it never, ever actually moves real money around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When your code is ready you ONLY change the URL to the live server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</a:rPr>
              <a:t>The rest of the code remains the same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May be </a:t>
            </a:r>
            <a:r>
              <a:rPr lang="en-US" dirty="0" smtClean="0">
                <a:solidFill>
                  <a:schemeClr val="tx1"/>
                </a:solidFill>
              </a:rPr>
              <a:t>slow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Commonly 15-30 seconds to talk to PayPal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Make sure to adjust your time-outs so that your server doesn't end the transaction early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1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r"/>
            <a:r>
              <a:rPr lang="en-US" dirty="0" err="1" smtClean="0"/>
              <a:t>cURL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7966" y="114300"/>
            <a:ext cx="9735833" cy="6546273"/>
          </a:xfrm>
        </p:spPr>
        <p:txBody>
          <a:bodyPr>
            <a:normAutofit/>
          </a:bodyPr>
          <a:lstStyle/>
          <a:p>
            <a:r>
              <a:rPr lang="en-US" dirty="0" smtClean="0"/>
              <a:t>Command-line tool to request web pages</a:t>
            </a:r>
          </a:p>
          <a:p>
            <a:pPr lvl="1"/>
            <a:r>
              <a:rPr lang="en-US" dirty="0" smtClean="0"/>
              <a:t>RESTful API looks like URLs for web pages</a:t>
            </a:r>
          </a:p>
          <a:p>
            <a:pPr lvl="1"/>
            <a:r>
              <a:rPr lang="en-US" dirty="0">
                <a:hlinkClick r:id="rId2"/>
              </a:rPr>
              <a:t>http://en.wikipedia.org/wiki/CURL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Therefore we can use </a:t>
            </a:r>
            <a:r>
              <a:rPr lang="en-US" dirty="0" err="1" smtClean="0"/>
              <a:t>cURL</a:t>
            </a:r>
            <a:r>
              <a:rPr lang="en-US" dirty="0" smtClean="0"/>
              <a:t> to test out various operations by hand</a:t>
            </a:r>
          </a:p>
          <a:p>
            <a:pPr lvl="1"/>
            <a:r>
              <a:rPr lang="en-US" dirty="0" smtClean="0"/>
              <a:t>Then, once we know what should happen, we'll write code for it</a:t>
            </a:r>
          </a:p>
          <a:p>
            <a:endParaRPr lang="en-US" dirty="0" smtClean="0"/>
          </a:p>
          <a:p>
            <a:r>
              <a:rPr lang="en-US" dirty="0" smtClean="0"/>
              <a:t>When asking for a web page we'll get the .HTML back</a:t>
            </a:r>
            <a:endParaRPr lang="en-US" dirty="0"/>
          </a:p>
          <a:p>
            <a:r>
              <a:rPr lang="en-US" dirty="0" smtClean="0"/>
              <a:t>When asking PayPal to do something we'll get a JSON response back.  </a:t>
            </a:r>
          </a:p>
          <a:p>
            <a:pPr lvl="1"/>
            <a:r>
              <a:rPr lang="en-US" dirty="0" smtClean="0"/>
              <a:t>It will be very compact - we'll use a JSON formatter to actually look at the result</a:t>
            </a:r>
          </a:p>
          <a:p>
            <a:pPr lvl="1"/>
            <a:endParaRPr lang="en-US" dirty="0"/>
          </a:p>
          <a:p>
            <a:r>
              <a:rPr lang="en-US" dirty="0" err="1" smtClean="0"/>
              <a:t>cURL</a:t>
            </a:r>
            <a:r>
              <a:rPr lang="en-US" dirty="0" smtClean="0"/>
              <a:t>  </a:t>
            </a:r>
            <a:r>
              <a:rPr lang="en-US" dirty="0"/>
              <a:t>homepage: </a:t>
            </a:r>
            <a:r>
              <a:rPr lang="en-US" dirty="0">
                <a:hlinkClick r:id="rId3"/>
              </a:rPr>
              <a:t>http://curl.haxx.se/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There is a Windows version available, but the PayPal examples all use bash</a:t>
            </a:r>
          </a:p>
          <a:p>
            <a:pPr lvl="1"/>
            <a:r>
              <a:rPr lang="en-US" dirty="0"/>
              <a:t>If you use the Windows version you'll need to delete the \ &amp; merge with the next line</a:t>
            </a:r>
          </a:p>
          <a:p>
            <a:pPr lvl="1"/>
            <a:r>
              <a:rPr lang="en-US" dirty="0"/>
              <a:t>And you'll need to deal with quotations</a:t>
            </a:r>
          </a:p>
          <a:p>
            <a:pPr lvl="1"/>
            <a:r>
              <a:rPr lang="en-US" dirty="0"/>
              <a:t>And possibly other </a:t>
            </a:r>
            <a:r>
              <a:rPr lang="en-US" dirty="0" smtClean="0"/>
              <a:t>stuff</a:t>
            </a:r>
          </a:p>
          <a:p>
            <a:pPr lvl="1"/>
            <a:r>
              <a:rPr lang="en-US" dirty="0" smtClean="0"/>
              <a:t>So let's use bash instead!  To do that we'll need to download Cygwin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8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5201768"/>
          </a:xfrm>
        </p:spPr>
        <p:txBody>
          <a:bodyPr>
            <a:normAutofit/>
          </a:bodyPr>
          <a:lstStyle/>
          <a:p>
            <a:r>
              <a:rPr lang="en-US" dirty="0" smtClean="0"/>
              <a:t>Cygwin = Linux (GNU) </a:t>
            </a:r>
            <a:r>
              <a:rPr lang="en-US" dirty="0" err="1" smtClean="0"/>
              <a:t>userland</a:t>
            </a:r>
            <a:r>
              <a:rPr lang="en-US" dirty="0" smtClean="0"/>
              <a:t> on Windows</a:t>
            </a:r>
          </a:p>
          <a:p>
            <a:pPr lvl="1"/>
            <a:r>
              <a:rPr lang="en-US" dirty="0" smtClean="0"/>
              <a:t>Bash (instead of cmd.exe)</a:t>
            </a:r>
          </a:p>
          <a:p>
            <a:pPr lvl="1"/>
            <a:r>
              <a:rPr lang="en-US" dirty="0" smtClean="0"/>
              <a:t>Curl</a:t>
            </a:r>
          </a:p>
          <a:p>
            <a:r>
              <a:rPr lang="en-US" dirty="0">
                <a:hlinkClick r:id="rId2"/>
              </a:rPr>
              <a:t>http://cygwin.com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then run </a:t>
            </a:r>
            <a:r>
              <a:rPr lang="en-US" b="1" i="1" dirty="0" smtClean="0"/>
              <a:t>setup.exe </a:t>
            </a:r>
          </a:p>
          <a:p>
            <a:pPr marL="0" indent="0">
              <a:buNone/>
            </a:pPr>
            <a:r>
              <a:rPr lang="en-US" dirty="0" smtClean="0"/>
              <a:t>1: Type 'curl' here</a:t>
            </a:r>
          </a:p>
          <a:p>
            <a:pPr marL="0" indent="0">
              <a:buNone/>
            </a:pPr>
            <a:r>
              <a:rPr lang="en-US" dirty="0" smtClean="0"/>
              <a:t>2. Open 'Net'</a:t>
            </a:r>
          </a:p>
          <a:p>
            <a:pPr marL="0" indent="0">
              <a:buNone/>
            </a:pPr>
            <a:r>
              <a:rPr lang="en-US" dirty="0" smtClean="0"/>
              <a:t>3. Make sure 'bin' is </a:t>
            </a:r>
            <a:br>
              <a:rPr lang="en-US" dirty="0" smtClean="0"/>
            </a:br>
            <a:r>
              <a:rPr lang="en-US" dirty="0" smtClean="0"/>
              <a:t>checked &amp; click the</a:t>
            </a:r>
            <a:br>
              <a:rPr lang="en-US" dirty="0" smtClean="0"/>
            </a:br>
            <a:r>
              <a:rPr lang="en-US" dirty="0" smtClean="0"/>
              <a:t>until it lists the version</a:t>
            </a:r>
            <a:br>
              <a:rPr lang="en-US" dirty="0" smtClean="0"/>
            </a:br>
            <a:r>
              <a:rPr lang="en-US" dirty="0" smtClean="0"/>
              <a:t>number</a:t>
            </a:r>
          </a:p>
          <a:p>
            <a:pPr marL="0" indent="0">
              <a:buNone/>
            </a:pPr>
            <a:r>
              <a:rPr lang="en-US" dirty="0" smtClean="0"/>
              <a:t>(By default </a:t>
            </a:r>
            <a:r>
              <a:rPr lang="en-US" dirty="0" err="1" smtClean="0"/>
              <a:t>CygWin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includes bash)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946" y="4273550"/>
            <a:ext cx="426527" cy="597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Install </a:t>
            </a:r>
            <a:r>
              <a:rPr lang="en-US" dirty="0" err="1" smtClean="0"/>
              <a:t>cURL</a:t>
            </a:r>
            <a:r>
              <a:rPr lang="en-US" dirty="0" smtClean="0"/>
              <a:t> (as part of Cygwin</a:t>
            </a:r>
            <a:r>
              <a:rPr lang="en-US" dirty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8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5673" y="3047468"/>
            <a:ext cx="7716327" cy="38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25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65224"/>
          </a:xfrm>
        </p:spPr>
        <p:txBody>
          <a:bodyPr/>
          <a:lstStyle/>
          <a:p>
            <a:r>
              <a:rPr lang="en-US" dirty="0" err="1" smtClean="0"/>
              <a:t>cURL</a:t>
            </a:r>
            <a:r>
              <a:rPr lang="en-US" dirty="0" smtClean="0"/>
              <a:t> – Try it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4010"/>
            <a:ext cx="10515600" cy="5953990"/>
          </a:xfrm>
        </p:spPr>
        <p:txBody>
          <a:bodyPr>
            <a:normAutofit/>
          </a:bodyPr>
          <a:lstStyle/>
          <a:p>
            <a:r>
              <a:rPr lang="en-US" dirty="0" smtClean="0"/>
              <a:t>Start a bash shell, navigate to the new folder you'll create for these experiments</a:t>
            </a:r>
          </a:p>
          <a:p>
            <a:pPr lvl="1"/>
            <a:r>
              <a:rPr lang="en-US" dirty="0" smtClean="0"/>
              <a:t>I put my stuff in e:\BIT_286</a:t>
            </a:r>
          </a:p>
          <a:p>
            <a:pPr lvl="1"/>
            <a:r>
              <a:rPr lang="en-US" b="1" dirty="0" smtClean="0"/>
              <a:t>cd </a:t>
            </a:r>
            <a:r>
              <a:rPr lang="en-US" b="1" dirty="0"/>
              <a:t>/</a:t>
            </a:r>
            <a:r>
              <a:rPr lang="en-US" b="1" dirty="0" err="1"/>
              <a:t>cygdrive</a:t>
            </a:r>
            <a:r>
              <a:rPr lang="en-US" b="1" dirty="0"/>
              <a:t>/e/BIT_286</a:t>
            </a:r>
            <a:r>
              <a:rPr lang="en-US" b="1" dirty="0" smtClean="0"/>
              <a:t>/</a:t>
            </a:r>
          </a:p>
          <a:p>
            <a:pPr lvl="1"/>
            <a:r>
              <a:rPr lang="en-US" b="1" dirty="0" smtClean="0"/>
              <a:t>ls </a:t>
            </a:r>
            <a:r>
              <a:rPr lang="en-US" dirty="0" smtClean="0"/>
              <a:t> - this will list the contents of the directory (like </a:t>
            </a:r>
            <a:r>
              <a:rPr lang="en-US" b="1" dirty="0" err="1" smtClean="0"/>
              <a:t>dir</a:t>
            </a:r>
            <a:r>
              <a:rPr lang="en-US" dirty="0" smtClean="0"/>
              <a:t> in Windows command prompt)</a:t>
            </a:r>
          </a:p>
          <a:p>
            <a:pPr lvl="2"/>
            <a:r>
              <a:rPr lang="en-US" dirty="0" smtClean="0"/>
              <a:t>Use ls to double-check that the shell is working in the correct directory. </a:t>
            </a:r>
          </a:p>
          <a:p>
            <a:pPr lvl="2"/>
            <a:r>
              <a:rPr lang="en-US" b="1" dirty="0" smtClean="0">
                <a:solidFill>
                  <a:srgbClr val="7030A0"/>
                </a:solidFill>
              </a:rPr>
              <a:t>Use Windows Explorer for everything that you normally do, and use bash just to issue </a:t>
            </a:r>
            <a:r>
              <a:rPr lang="en-US" b="1" dirty="0" err="1" smtClean="0">
                <a:solidFill>
                  <a:srgbClr val="7030A0"/>
                </a:solidFill>
              </a:rPr>
              <a:t>cURL</a:t>
            </a:r>
            <a:r>
              <a:rPr lang="en-US" b="1" dirty="0" smtClean="0">
                <a:solidFill>
                  <a:srgbClr val="7030A0"/>
                </a:solidFill>
              </a:rPr>
              <a:t> commands</a:t>
            </a:r>
            <a:endParaRPr lang="en-US" b="1" dirty="0">
              <a:solidFill>
                <a:srgbClr val="7030A0"/>
              </a:solidFill>
            </a:endParaRPr>
          </a:p>
          <a:p>
            <a:pPr lvl="1"/>
            <a:r>
              <a:rPr lang="en-US" dirty="0" smtClean="0"/>
              <a:t>You can select text in bash, right-click, and copy.  You can also right-click and paste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curl </a:t>
            </a:r>
            <a:r>
              <a:rPr lang="en-US" dirty="0">
                <a:hlinkClick r:id="rId2"/>
              </a:rPr>
              <a:t>http://faculty.cascadia.edu/mpanitz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You'll get lots of HTML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r>
              <a:rPr lang="pt-BR" dirty="0"/>
              <a:t> curl -o MikesPage.html http://faculty.cascadia.edu/mpanitz/</a:t>
            </a:r>
          </a:p>
          <a:p>
            <a:pPr lvl="1"/>
            <a:r>
              <a:rPr lang="en-US" dirty="0" smtClean="0"/>
              <a:t>This will save the result into MikesPage.html</a:t>
            </a:r>
          </a:p>
          <a:p>
            <a:r>
              <a:rPr lang="pt-BR" dirty="0"/>
              <a:t> curl </a:t>
            </a:r>
            <a:r>
              <a:rPr lang="pt-BR" smtClean="0"/>
              <a:t>-O </a:t>
            </a:r>
            <a:r>
              <a:rPr lang="pt-BR" dirty="0"/>
              <a:t>http://</a:t>
            </a:r>
            <a:r>
              <a:rPr lang="pt-BR" dirty="0" smtClean="0"/>
              <a:t>faculty.cascadia.edu/mpanitz/</a:t>
            </a:r>
            <a:r>
              <a:rPr lang="en-US" b="1" dirty="0">
                <a:solidFill>
                  <a:srgbClr val="7030A0"/>
                </a:solidFill>
              </a:rPr>
              <a:t>default.htm</a:t>
            </a:r>
            <a:endParaRPr lang="pt-BR" dirty="0"/>
          </a:p>
          <a:p>
            <a:pPr lvl="1"/>
            <a:r>
              <a:rPr lang="en-US" dirty="0" smtClean="0"/>
              <a:t>Saves the file locally, based on the name of the URL </a:t>
            </a:r>
          </a:p>
          <a:p>
            <a:pPr lvl="1"/>
            <a:r>
              <a:rPr lang="en-US" dirty="0" smtClean="0"/>
              <a:t>(note that we need to specify the file - </a:t>
            </a:r>
            <a:r>
              <a:rPr lang="en-US" b="1" dirty="0" smtClean="0">
                <a:solidFill>
                  <a:srgbClr val="7030A0"/>
                </a:solidFill>
              </a:rPr>
              <a:t>default.htm </a:t>
            </a:r>
            <a:r>
              <a:rPr lang="en-US" dirty="0" smtClean="0"/>
              <a:t>- for this one to work)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F8323-5144-4C0A-A5C0-D64D69D0402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4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3570</TotalTime>
  <Words>2299</Words>
  <Application>Microsoft Office PowerPoint</Application>
  <PresentationFormat>Widescreen</PresentationFormat>
  <Paragraphs>301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Century Gothic</vt:lpstr>
      <vt:lpstr>Wingdings</vt:lpstr>
      <vt:lpstr>Wingdings 3</vt:lpstr>
      <vt:lpstr>Wisp</vt:lpstr>
      <vt:lpstr>BIT 286:  Web Applications</vt:lpstr>
      <vt:lpstr>Overview</vt:lpstr>
      <vt:lpstr>Legal Issues</vt:lpstr>
      <vt:lpstr>Overview</vt:lpstr>
      <vt:lpstr>Overview</vt:lpstr>
      <vt:lpstr>PayPay Technical Overview</vt:lpstr>
      <vt:lpstr>cURL</vt:lpstr>
      <vt:lpstr>Install cURL (as part of Cygwin)</vt:lpstr>
      <vt:lpstr>cURL – Try it out</vt:lpstr>
      <vt:lpstr>PayPal: Accepting Your First Payment</vt:lpstr>
      <vt:lpstr>Accept a PayPal payment</vt:lpstr>
      <vt:lpstr>0.a Create a PayPal app</vt:lpstr>
      <vt:lpstr>0.b Create a test account</vt:lpstr>
      <vt:lpstr>1. Get an access token</vt:lpstr>
      <vt:lpstr>1. Get an access token</vt:lpstr>
      <vt:lpstr>1. Get an access token</vt:lpstr>
      <vt:lpstr>1. Get an access token</vt:lpstr>
      <vt:lpstr>2. Make an API call: Create Purchase</vt:lpstr>
      <vt:lpstr>2. Make an API call: Create Purchase</vt:lpstr>
      <vt:lpstr>2. Make an API call: Create Purchase</vt:lpstr>
      <vt:lpstr>2. Make an API call: Create Purchase</vt:lpstr>
      <vt:lpstr>3. Buyer Authorizes Purchase</vt:lpstr>
      <vt:lpstr>4. PayPal redirects back to you</vt:lpstr>
      <vt:lpstr>5. Execute the payment</vt:lpstr>
      <vt:lpstr>And it works!</vt:lpstr>
      <vt:lpstr>PowerPoint Presentation</vt:lpstr>
      <vt:lpstr>Reason #1 not to use the Windows command prompt &amp; curl:  Get an access token: SSL failure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 285:  Web Application Programming</dc:title>
  <dc:creator>Craig Duckett</dc:creator>
  <cp:lastModifiedBy>Michael Panitz</cp:lastModifiedBy>
  <cp:revision>196</cp:revision>
  <dcterms:created xsi:type="dcterms:W3CDTF">2014-11-07T17:57:23Z</dcterms:created>
  <dcterms:modified xsi:type="dcterms:W3CDTF">2015-06-03T20:35:42Z</dcterms:modified>
</cp:coreProperties>
</file>