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5407" autoAdjust="0"/>
  </p:normalViewPr>
  <p:slideViewPr>
    <p:cSldViewPr snapToGrid="0">
      <p:cViewPr varScale="1">
        <p:scale>
          <a:sx n="82" d="100"/>
          <a:sy n="82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489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4593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3980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17523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9729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2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9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8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5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ir_programming" TargetMode="External"/><Relationship Id="rId13" Type="http://schemas.openxmlformats.org/officeDocument/2006/relationships/hyperlink" Target="https://en.wikipedia.org/wiki/Code_review#cite_note-6" TargetMode="External"/><Relationship Id="rId3" Type="http://schemas.openxmlformats.org/officeDocument/2006/relationships/hyperlink" Target="https://en.wikipedia.org/wiki/Software_peer_review" TargetMode="External"/><Relationship Id="rId7" Type="http://schemas.openxmlformats.org/officeDocument/2006/relationships/hyperlink" Target="https://en.wikipedia.org/wiki/Software_quality" TargetMode="External"/><Relationship Id="rId12" Type="http://schemas.openxmlformats.org/officeDocument/2006/relationships/hyperlink" Target="https://en.wikipedia.org/wiki/Code_review#cite_note-5" TargetMode="External"/><Relationship Id="rId2" Type="http://schemas.openxmlformats.org/officeDocument/2006/relationships/hyperlink" Target="http://en.wikipedia.org/wiki/Code_re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oftware_development" TargetMode="External"/><Relationship Id="rId11" Type="http://schemas.openxmlformats.org/officeDocument/2006/relationships/hyperlink" Target="https://en.wikipedia.org/wiki/Code_review#cite_note-Kemerer_2009-4" TargetMode="External"/><Relationship Id="rId5" Type="http://schemas.openxmlformats.org/officeDocument/2006/relationships/hyperlink" Target="https://en.wikipedia.org/wiki/Software_bug" TargetMode="External"/><Relationship Id="rId15" Type="http://schemas.openxmlformats.org/officeDocument/2006/relationships/hyperlink" Target="https://en.wikipedia.org/wiki/Code_review#cite_note-9" TargetMode="External"/><Relationship Id="rId10" Type="http://schemas.openxmlformats.org/officeDocument/2006/relationships/hyperlink" Target="https://en.wikipedia.org/wiki/Code_review#cite_note-best_practices-1" TargetMode="External"/><Relationship Id="rId4" Type="http://schemas.openxmlformats.org/officeDocument/2006/relationships/hyperlink" Target="https://en.wikipedia.org/wiki/Source_code" TargetMode="External"/><Relationship Id="rId9" Type="http://schemas.openxmlformats.org/officeDocument/2006/relationships/hyperlink" Target="https://en.wikipedia.org/wiki/Software_inspection" TargetMode="External"/><Relationship Id="rId14" Type="http://schemas.openxmlformats.org/officeDocument/2006/relationships/hyperlink" Target="https://en.wikipedia.org/wiki/Code_review#cite_note-Bisant_1989-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bb871031.aspx?f=255&amp;MSPPError=-214721739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14</a:t>
            </a:r>
            <a:r>
              <a:rPr lang="en-US" sz="4000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Thursday, February 19,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64336" y="5468646"/>
            <a:ext cx="8882375" cy="515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Reviews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Reviews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0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code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236517"/>
            <a:ext cx="9933709" cy="5424055"/>
          </a:xfrm>
        </p:spPr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Code review</a:t>
            </a:r>
            <a:r>
              <a:rPr lang="en-US" dirty="0"/>
              <a:t> is systematic examination (sometimes referred to as </a:t>
            </a:r>
            <a:r>
              <a:rPr lang="en-US" dirty="0">
                <a:hlinkClick r:id="rId3" tooltip="Software peer review"/>
              </a:rPr>
              <a:t>peer review</a:t>
            </a:r>
            <a:r>
              <a:rPr lang="en-US" dirty="0"/>
              <a:t>) of computer </a:t>
            </a:r>
            <a:r>
              <a:rPr lang="en-US" dirty="0">
                <a:hlinkClick r:id="rId4" tooltip="Source code"/>
              </a:rPr>
              <a:t>source code</a:t>
            </a:r>
            <a:r>
              <a:rPr lang="en-US" dirty="0"/>
              <a:t>. It is intended to find </a:t>
            </a:r>
            <a:r>
              <a:rPr lang="en-US" dirty="0">
                <a:hlinkClick r:id="rId5" tooltip="Software bug"/>
              </a:rPr>
              <a:t>mistakes</a:t>
            </a:r>
            <a:r>
              <a:rPr lang="en-US" dirty="0"/>
              <a:t> overlooked in the </a:t>
            </a:r>
            <a:r>
              <a:rPr lang="en-US" dirty="0">
                <a:hlinkClick r:id="rId6" tooltip="Software development"/>
              </a:rPr>
              <a:t>initial development phase</a:t>
            </a:r>
            <a:r>
              <a:rPr lang="en-US" dirty="0"/>
              <a:t>, improving the overall </a:t>
            </a:r>
            <a:r>
              <a:rPr lang="en-US" dirty="0">
                <a:hlinkClick r:id="rId7" tooltip="Software quality"/>
              </a:rPr>
              <a:t>quality of software</a:t>
            </a:r>
            <a:r>
              <a:rPr lang="en-US" dirty="0"/>
              <a:t>. Reviews are done in various forms such as </a:t>
            </a:r>
            <a:r>
              <a:rPr lang="en-US" dirty="0">
                <a:hlinkClick r:id="rId8" tooltip="Pair programming"/>
              </a:rPr>
              <a:t>pair programming</a:t>
            </a:r>
            <a:r>
              <a:rPr lang="en-US" dirty="0"/>
              <a:t>, informal walkthroughs, and formal </a:t>
            </a:r>
            <a:r>
              <a:rPr lang="en-US" dirty="0">
                <a:hlinkClick r:id="rId9" tooltip="Software inspection"/>
              </a:rPr>
              <a:t>inspections</a:t>
            </a:r>
            <a:r>
              <a:rPr lang="en-US" dirty="0"/>
              <a:t>.</a:t>
            </a:r>
            <a:r>
              <a:rPr lang="en-US" baseline="30000" dirty="0">
                <a:hlinkClick r:id="rId10"/>
              </a:rPr>
              <a:t>[1]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"Code review practices fall into two main categories: formal code review and lightweight code review.</a:t>
            </a:r>
            <a:r>
              <a:rPr lang="en-US" baseline="30000" dirty="0">
                <a:hlinkClick r:id="rId10"/>
              </a:rPr>
              <a:t>[1]</a:t>
            </a:r>
            <a:r>
              <a:rPr lang="en-US" dirty="0"/>
              <a:t>"</a:t>
            </a:r>
          </a:p>
          <a:p>
            <a:pPr lvl="2"/>
            <a:r>
              <a:rPr lang="en-US" dirty="0"/>
              <a:t>Formal review: "a careful and detailed process with multiple participants and multiple phases"</a:t>
            </a:r>
          </a:p>
          <a:p>
            <a:pPr lvl="2"/>
            <a:r>
              <a:rPr lang="en-US" dirty="0"/>
              <a:t>Lightweight: 	sometimes a walkthrough, but also includes things like pair programming</a:t>
            </a:r>
          </a:p>
          <a:p>
            <a:pPr lvl="1"/>
            <a:r>
              <a:rPr lang="en-US" dirty="0"/>
              <a:t>"Code review rates should be between 200 and 400 lines of code per hour.</a:t>
            </a:r>
            <a:r>
              <a:rPr lang="en-US" baseline="30000" dirty="0">
                <a:hlinkClick r:id="rId11"/>
              </a:rPr>
              <a:t>[4]</a:t>
            </a:r>
            <a:r>
              <a:rPr lang="en-US" baseline="30000" dirty="0">
                <a:hlinkClick r:id="rId12"/>
              </a:rPr>
              <a:t>[5]</a:t>
            </a:r>
            <a:r>
              <a:rPr lang="en-US" baseline="30000" dirty="0">
                <a:hlinkClick r:id="rId13"/>
              </a:rPr>
              <a:t>[6]</a:t>
            </a:r>
            <a:r>
              <a:rPr lang="en-US" baseline="30000" dirty="0">
                <a:hlinkClick r:id="rId14"/>
              </a:rPr>
              <a:t>[7]</a:t>
            </a:r>
            <a:r>
              <a:rPr lang="en-US" dirty="0"/>
              <a:t>“</a:t>
            </a:r>
          </a:p>
          <a:p>
            <a:pPr lvl="2"/>
            <a:r>
              <a:rPr lang="en-US" dirty="0"/>
              <a:t>“Industry data indicates that code reviews can accomplish at most an 85% defect removal rate with an average rate of about 65%.</a:t>
            </a:r>
            <a:r>
              <a:rPr lang="en-US" baseline="30000" dirty="0">
                <a:hlinkClick r:id="rId15"/>
              </a:rPr>
              <a:t>[9]</a:t>
            </a:r>
            <a:r>
              <a:rPr lang="en-US" dirty="0"/>
              <a:t>”</a:t>
            </a:r>
          </a:p>
          <a:p>
            <a:r>
              <a:rPr lang="en-US" dirty="0"/>
              <a:t>Goals:</a:t>
            </a:r>
          </a:p>
          <a:p>
            <a:pPr lvl="1"/>
            <a:r>
              <a:rPr lang="en-US" dirty="0"/>
              <a:t>Ensure code quality</a:t>
            </a:r>
          </a:p>
          <a:p>
            <a:pPr lvl="1"/>
            <a:r>
              <a:rPr lang="en-US" dirty="0"/>
              <a:t>On-the-job technical training</a:t>
            </a:r>
          </a:p>
          <a:p>
            <a:pPr lvl="2"/>
            <a:r>
              <a:rPr lang="en-US" dirty="0"/>
              <a:t>I.e., this spreads best practices amongst the group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MSDN</a:t>
            </a:r>
            <a:br>
              <a:rPr lang="en-US" dirty="0"/>
            </a:br>
            <a:r>
              <a:rPr lang="en-US" dirty="0"/>
              <a:t>('Setup' is good, the rest is C++ specific)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 out hard copies beforehand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Everyone needs to have read through this prior to the meeting</a:t>
            </a:r>
          </a:p>
          <a:p>
            <a:pPr lvl="1"/>
            <a:r>
              <a:rPr lang="en-US" dirty="0"/>
              <a:t>Also send out electronic copies for searching, using tools on, </a:t>
            </a:r>
            <a:r>
              <a:rPr lang="en-US" dirty="0" err="1"/>
              <a:t>etc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Avoid checking in stuff after printing</a:t>
            </a:r>
          </a:p>
          <a:p>
            <a:r>
              <a:rPr lang="en-US" dirty="0"/>
              <a:t>Each page needs:</a:t>
            </a:r>
          </a:p>
          <a:p>
            <a:pPr lvl="1"/>
            <a:r>
              <a:rPr lang="en-US" dirty="0"/>
              <a:t>File name</a:t>
            </a:r>
          </a:p>
          <a:p>
            <a:pPr lvl="1"/>
            <a:r>
              <a:rPr lang="en-US" dirty="0"/>
              <a:t>Page number</a:t>
            </a:r>
          </a:p>
          <a:p>
            <a:pPr lvl="1"/>
            <a:r>
              <a:rPr lang="en-US" dirty="0"/>
              <a:t>Line numbers</a:t>
            </a:r>
          </a:p>
          <a:p>
            <a:r>
              <a:rPr lang="en-US" dirty="0"/>
              <a:t>(Clearly, the idea is for a group of people to sit down &amp; go over this stuff in person)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7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8245"/>
            <a:ext cx="8915400" cy="5029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Google/Bing for existing checklists for 10 minutes</a:t>
            </a:r>
          </a:p>
          <a:p>
            <a:pPr lvl="1"/>
            <a:r>
              <a:rPr lang="en-US" dirty="0"/>
              <a:t>Remember items that you'd like to see in your checklist</a:t>
            </a:r>
          </a:p>
          <a:p>
            <a:r>
              <a:rPr lang="en-US" dirty="0"/>
              <a:t>Group list-making</a:t>
            </a:r>
          </a:p>
          <a:p>
            <a:pPr lvl="1"/>
            <a:r>
              <a:rPr lang="en-US" dirty="0"/>
              <a:t>Brainstorm</a:t>
            </a:r>
          </a:p>
          <a:p>
            <a:pPr lvl="1"/>
            <a:r>
              <a:rPr lang="en-US" dirty="0"/>
              <a:t>cull</a:t>
            </a:r>
          </a:p>
          <a:p>
            <a:r>
              <a:rPr lang="en-US"/>
              <a:t>Pick </a:t>
            </a:r>
            <a:r>
              <a:rPr lang="en-US" dirty="0"/>
              <a:t>a code sample to review</a:t>
            </a:r>
          </a:p>
          <a:p>
            <a:pPr lvl="1"/>
            <a:r>
              <a:rPr lang="en-US" dirty="0"/>
              <a:t>Aim for a single thing, with ~150 lines of code or so.  I'm guessing that a single page/feature is probably about good.</a:t>
            </a:r>
          </a:p>
          <a:p>
            <a:r>
              <a:rPr lang="en-US" dirty="0"/>
              <a:t>Print out the stuff-to-review</a:t>
            </a:r>
          </a:p>
          <a:p>
            <a:pPr lvl="1"/>
            <a:r>
              <a:rPr lang="en-US" dirty="0"/>
              <a:t>Each reviewer should put their name on it</a:t>
            </a:r>
          </a:p>
          <a:p>
            <a:pPr lvl="1"/>
            <a:r>
              <a:rPr lang="en-US" dirty="0"/>
              <a:t>(I'm interested in seeing your mark-up/questions/comments)</a:t>
            </a:r>
          </a:p>
          <a:p>
            <a:r>
              <a:rPr lang="en-US" dirty="0"/>
              <a:t>Have everyone read through it (10-20 minutes) &amp; mark it up</a:t>
            </a:r>
          </a:p>
          <a:p>
            <a:r>
              <a:rPr lang="en-US" dirty="0"/>
              <a:t>Do the code review</a:t>
            </a:r>
          </a:p>
          <a:p>
            <a:pPr lvl="1"/>
            <a:r>
              <a:rPr lang="en-US" dirty="0"/>
              <a:t>Discuss the code in a respectful, quality-oriented manner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Release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8081"/>
            <a:ext cx="8915400" cy="52889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group needs </a:t>
            </a:r>
            <a:r>
              <a:rPr lang="en-US"/>
              <a:t>to finish </a:t>
            </a:r>
            <a:r>
              <a:rPr lang="en-US" dirty="0"/>
              <a:t>the code review we started in class today, and include it with the R2 release</a:t>
            </a:r>
          </a:p>
          <a:p>
            <a:pPr lvl="1"/>
            <a:r>
              <a:rPr lang="en-US" dirty="0"/>
              <a:t>(Put all of the following into </a:t>
            </a:r>
            <a:r>
              <a:rPr lang="en-US" dirty="0" err="1"/>
              <a:t>GitHub</a:t>
            </a:r>
            <a:r>
              <a:rPr lang="en-US" dirty="0"/>
              <a:t>, and name the directory something obvious </a:t>
            </a:r>
            <a:r>
              <a:rPr lang="en-US" dirty="0">
                <a:sym typeface="Wingdings" panose="05000000000000000000" pitchFamily="2" charset="2"/>
              </a:rPr>
              <a:t> )</a:t>
            </a:r>
            <a:endParaRPr lang="en-US" dirty="0"/>
          </a:p>
          <a:p>
            <a:r>
              <a:rPr lang="en-US" dirty="0"/>
              <a:t>For the review, include:</a:t>
            </a:r>
          </a:p>
          <a:p>
            <a:pPr lvl="1"/>
            <a:r>
              <a:rPr lang="en-US" dirty="0"/>
              <a:t>Your checklist</a:t>
            </a:r>
          </a:p>
          <a:p>
            <a:pPr lvl="2"/>
            <a:r>
              <a:rPr lang="en-US" dirty="0"/>
              <a:t>List any sources that you used</a:t>
            </a:r>
          </a:p>
          <a:p>
            <a:pPr lvl="1"/>
            <a:r>
              <a:rPr lang="en-US" dirty="0"/>
              <a:t>Include a copy of the code at the time that you reviewed it</a:t>
            </a:r>
          </a:p>
          <a:p>
            <a:pPr lvl="2"/>
            <a:r>
              <a:rPr lang="en-US" dirty="0"/>
              <a:t>This should include your mark-up</a:t>
            </a:r>
          </a:p>
          <a:p>
            <a:pPr lvl="1"/>
            <a:r>
              <a:rPr lang="en-US" dirty="0"/>
              <a:t>The group's list of notes from the review</a:t>
            </a:r>
          </a:p>
          <a:p>
            <a:pPr lvl="2"/>
            <a:r>
              <a:rPr lang="en-US" dirty="0"/>
              <a:t>This includes both advice/changes to the reviewed code as well as general advice for everyone</a:t>
            </a:r>
          </a:p>
          <a:p>
            <a:pPr lvl="1"/>
            <a:r>
              <a:rPr lang="en-US" dirty="0"/>
              <a:t>In addition to whatever notes you want to include, it is expected that you will find some errors.  </a:t>
            </a:r>
          </a:p>
          <a:p>
            <a:pPr lvl="2"/>
            <a:r>
              <a:rPr lang="en-US" dirty="0"/>
              <a:t>Not finding errors would be extremely suspicious.</a:t>
            </a:r>
          </a:p>
          <a:p>
            <a:r>
              <a:rPr lang="en-US" dirty="0"/>
              <a:t>Each person needs to write up a short reflection on the experience.  These should be private, and given directly to the instructor.</a:t>
            </a:r>
          </a:p>
          <a:p>
            <a:pPr lvl="1"/>
            <a:r>
              <a:rPr lang="en-US" dirty="0"/>
              <a:t>I'm expecting ½ to 1 page, single-spaced, with some quality thoughts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674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</TotalTime>
  <Words>268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Wisp</vt:lpstr>
      <vt:lpstr>BIT 285:  (Web) Application Programming</vt:lpstr>
      <vt:lpstr>Code Reviews</vt:lpstr>
      <vt:lpstr>What is a code review?</vt:lpstr>
      <vt:lpstr>MSDN ('Setup' is good, the rest is C++ specific)</vt:lpstr>
      <vt:lpstr>Today's work</vt:lpstr>
      <vt:lpstr>For Release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mike</cp:lastModifiedBy>
  <cp:revision>196</cp:revision>
  <dcterms:created xsi:type="dcterms:W3CDTF">2014-11-07T17:57:23Z</dcterms:created>
  <dcterms:modified xsi:type="dcterms:W3CDTF">2018-05-16T20:28:29Z</dcterms:modified>
</cp:coreProperties>
</file>