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5" r:id="rId6"/>
    <p:sldId id="270" r:id="rId7"/>
    <p:sldId id="264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357775-64E3-4B54-9748-2DD8FB2B33FE}">
          <p14:sldIdLst>
            <p14:sldId id="256"/>
          </p14:sldIdLst>
        </p14:section>
        <p14:section name="Tests and Test Plans" id="{9E998413-7B0B-4B6A-B350-64A2286D6C10}">
          <p14:sldIdLst>
            <p14:sldId id="257"/>
            <p14:sldId id="260"/>
            <p14:sldId id="261"/>
            <p14:sldId id="265"/>
          </p14:sldIdLst>
        </p14:section>
        <p14:section name="Types Of Tests" id="{83B6FFB2-51F2-4CBB-8BFE-30B8D39E32BF}">
          <p14:sldIdLst>
            <p14:sldId id="270"/>
            <p14:sldId id="264"/>
            <p14:sldId id="269"/>
          </p14:sldIdLst>
        </p14:section>
        <p14:section name="Work For Today" id="{B9AC376F-9735-4193-9292-851747E45F93}">
          <p14:sldIdLst>
            <p14:sldId id="262"/>
          </p14:sldIdLst>
        </p14:section>
        <p14:section name="Code Reviews" id="{0E59C22E-46F5-42E1-BFD7-AB4E2B85812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  <a:srgbClr val="FFFF99"/>
    <a:srgbClr val="8B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84" d="100"/>
          <a:sy n="84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9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55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8250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42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8708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345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64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8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3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st_plan" TargetMode="External"/><Relationship Id="rId2" Type="http://schemas.openxmlformats.org/officeDocument/2006/relationships/hyperlink" Target="http://en.wikipedia.org/wiki/Software_test_document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er.com/pdfs/GoodTes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er.com/pdfs/GoodTes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er.com/pdfs/GoodTes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er.com/pdfs/GoodTes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eleniumhq.org/docs/06_test_design_considerations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10131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Plans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501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Three major parts:</a:t>
            </a:r>
          </a:p>
          <a:p>
            <a:pPr lvl="1"/>
            <a:r>
              <a:rPr lang="en-US" sz="1800" b="1" dirty="0" smtClean="0"/>
              <a:t>Coverage </a:t>
            </a:r>
            <a:r>
              <a:rPr lang="en-US" sz="1800" dirty="0" smtClean="0"/>
              <a:t>– what are you going to test?</a:t>
            </a:r>
          </a:p>
          <a:p>
            <a:pPr lvl="1"/>
            <a:r>
              <a:rPr lang="en-US" sz="1800" b="1" dirty="0" smtClean="0"/>
              <a:t>Methods</a:t>
            </a:r>
            <a:r>
              <a:rPr lang="en-US" sz="1800" dirty="0" smtClean="0"/>
              <a:t> – how are you going to test it?</a:t>
            </a:r>
          </a:p>
          <a:p>
            <a:pPr lvl="2"/>
            <a:r>
              <a:rPr lang="en-US" sz="1600" dirty="0" smtClean="0"/>
              <a:t>Including what you're going to use to test it</a:t>
            </a:r>
          </a:p>
          <a:p>
            <a:pPr lvl="1"/>
            <a:r>
              <a:rPr lang="en-US" sz="1800" b="1" dirty="0" smtClean="0"/>
              <a:t>Responsibilities</a:t>
            </a:r>
            <a:r>
              <a:rPr lang="en-US" sz="1800" dirty="0" smtClean="0"/>
              <a:t> – who will be doing the test?</a:t>
            </a:r>
          </a:p>
          <a:p>
            <a:pPr lvl="2"/>
            <a:r>
              <a:rPr lang="en-US" sz="1600" dirty="0" smtClean="0"/>
              <a:t>And once they've done the test, what do they do with that information?</a:t>
            </a:r>
          </a:p>
          <a:p>
            <a:endParaRPr lang="en-US" sz="2000" dirty="0"/>
          </a:p>
          <a:p>
            <a:r>
              <a:rPr lang="en-US" sz="2000" dirty="0" smtClean="0"/>
              <a:t>These can be </a:t>
            </a:r>
            <a:r>
              <a:rPr lang="en-US" sz="2000" dirty="0" smtClean="0">
                <a:hlinkClick r:id="rId2"/>
              </a:rPr>
              <a:t>quite detailed</a:t>
            </a:r>
            <a:r>
              <a:rPr lang="en-US" sz="2000" dirty="0" smtClean="0"/>
              <a:t>, or more free-form</a:t>
            </a:r>
          </a:p>
          <a:p>
            <a:pPr lvl="1"/>
            <a:r>
              <a:rPr lang="en-US" sz="1800" dirty="0" smtClean="0"/>
              <a:t>We'll be doing a more free-form version</a:t>
            </a:r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From </a:t>
            </a:r>
            <a:r>
              <a:rPr lang="en-US" sz="2000" dirty="0" smtClean="0">
                <a:hlinkClick r:id="rId3"/>
              </a:rPr>
              <a:t>Wikipedia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63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Designing Good Test Cases	</a:t>
            </a:r>
            <a:br>
              <a:rPr lang="en-US" dirty="0" smtClean="0"/>
            </a:br>
            <a:r>
              <a:rPr lang="en-US" sz="2000" dirty="0" smtClean="0"/>
              <a:t>Good </a:t>
            </a:r>
            <a:r>
              <a:rPr lang="en-US" sz="2000" dirty="0"/>
              <a:t>paper on this by </a:t>
            </a:r>
            <a:r>
              <a:rPr lang="en-US" sz="2000" dirty="0" err="1">
                <a:hlinkClick r:id="rId2"/>
              </a:rPr>
              <a:t>Cem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err="1">
                <a:hlinkClick r:id="rId2"/>
              </a:rPr>
              <a:t>Kaner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test case is </a:t>
            </a:r>
            <a:r>
              <a:rPr lang="en-US" sz="2800" dirty="0" smtClean="0"/>
              <a:t>"“the </a:t>
            </a:r>
            <a:r>
              <a:rPr lang="en-US" sz="2800" dirty="0"/>
              <a:t>specific inputs that you’ll try and the procedures that you’ll follow when you test the software</a:t>
            </a:r>
            <a:r>
              <a:rPr lang="en-US" sz="2800" dirty="0" smtClean="0"/>
              <a:t>.”</a:t>
            </a:r>
          </a:p>
          <a:p>
            <a:pPr lvl="1"/>
            <a:r>
              <a:rPr lang="en-US" sz="2400" dirty="0"/>
              <a:t>Ron Patton </a:t>
            </a:r>
            <a:r>
              <a:rPr lang="en-US" sz="2400" dirty="0" smtClean="0"/>
              <a:t>(from "Software Testing", </a:t>
            </a:r>
            <a:r>
              <a:rPr lang="en-US" sz="2400" dirty="0"/>
              <a:t>SAMS, p. 65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The starting state of the program, what you'll do, and what you expect to see happen</a:t>
            </a:r>
          </a:p>
          <a:p>
            <a:pPr lvl="1"/>
            <a:r>
              <a:rPr lang="en-US" sz="2400" dirty="0" smtClean="0"/>
              <a:t>For a database-driven web app this may mean pre-loading a specific &amp; limited set of data into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good test cases</a:t>
            </a:r>
            <a:br>
              <a:rPr lang="en-US" dirty="0" smtClean="0"/>
            </a:br>
            <a:r>
              <a:rPr lang="en-US" sz="1800" dirty="0" smtClean="0"/>
              <a:t>(for tests whose goal is to reveal bugs)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9417"/>
            <a:ext cx="8915400" cy="5101937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/>
              <a:t>More </a:t>
            </a:r>
            <a:r>
              <a:rPr lang="en-US" sz="3400" dirty="0" smtClean="0"/>
              <a:t>(statistically) powerful</a:t>
            </a:r>
          </a:p>
          <a:p>
            <a:pPr lvl="1"/>
            <a:r>
              <a:rPr lang="en-US" sz="2600" dirty="0"/>
              <a:t>(more likely to expose a bug if it the bug is </a:t>
            </a:r>
            <a:r>
              <a:rPr lang="en-US" sz="2600" dirty="0" smtClean="0"/>
              <a:t>there)</a:t>
            </a:r>
          </a:p>
          <a:p>
            <a:r>
              <a:rPr lang="en-US" sz="3400" dirty="0"/>
              <a:t>More likely to yield significant </a:t>
            </a:r>
            <a:r>
              <a:rPr lang="en-US" sz="3400" dirty="0" smtClean="0"/>
              <a:t>(motivating</a:t>
            </a:r>
            <a:r>
              <a:rPr lang="en-US" sz="3400" dirty="0"/>
              <a:t>, </a:t>
            </a:r>
            <a:r>
              <a:rPr lang="en-US" sz="3400" dirty="0" smtClean="0"/>
              <a:t>persuasive</a:t>
            </a:r>
            <a:r>
              <a:rPr lang="en-US" sz="3400" dirty="0"/>
              <a:t>) </a:t>
            </a:r>
            <a:r>
              <a:rPr lang="en-US" sz="3400" dirty="0" smtClean="0"/>
              <a:t>results</a:t>
            </a:r>
          </a:p>
          <a:p>
            <a:r>
              <a:rPr lang="en-US" sz="3400" dirty="0"/>
              <a:t>More </a:t>
            </a:r>
            <a:r>
              <a:rPr lang="en-US" sz="3400" dirty="0" smtClean="0"/>
              <a:t>credible</a:t>
            </a:r>
          </a:p>
          <a:p>
            <a:pPr lvl="1"/>
            <a:r>
              <a:rPr lang="en-US" sz="2600" dirty="0" smtClean="0"/>
              <a:t>E.g., people believe that a normal use might normally do this</a:t>
            </a:r>
          </a:p>
          <a:p>
            <a:r>
              <a:rPr lang="en-US" sz="3400" dirty="0"/>
              <a:t>Easier to </a:t>
            </a:r>
            <a:r>
              <a:rPr lang="en-US" sz="3400" dirty="0" smtClean="0"/>
              <a:t>evaluate (did the test pass or fail?)</a:t>
            </a:r>
          </a:p>
          <a:p>
            <a:r>
              <a:rPr lang="en-US" sz="3400" dirty="0"/>
              <a:t>More useful for </a:t>
            </a:r>
            <a:r>
              <a:rPr lang="en-US" sz="3400" dirty="0" smtClean="0"/>
              <a:t>troubleshooting</a:t>
            </a:r>
          </a:p>
          <a:p>
            <a:r>
              <a:rPr lang="en-US" sz="3400" dirty="0"/>
              <a:t>Appropriately </a:t>
            </a:r>
            <a:r>
              <a:rPr lang="en-US" sz="3400" dirty="0" smtClean="0"/>
              <a:t>complex</a:t>
            </a:r>
          </a:p>
          <a:p>
            <a:pPr lvl="1"/>
            <a:r>
              <a:rPr lang="en-US" sz="2600" dirty="0" smtClean="0"/>
              <a:t>Simpler early on (when 'nothing works').  </a:t>
            </a:r>
          </a:p>
          <a:p>
            <a:pPr lvl="1"/>
            <a:r>
              <a:rPr lang="en-US" sz="2600" dirty="0" smtClean="0"/>
              <a:t>If the tests are too complex they'll be vulnerable to blocking bugs</a:t>
            </a:r>
          </a:p>
          <a:p>
            <a:r>
              <a:rPr lang="en-US" sz="1200" dirty="0" smtClean="0"/>
              <a:t>This is all also from </a:t>
            </a:r>
            <a:r>
              <a:rPr lang="en-US" sz="1200" dirty="0" err="1" smtClean="0">
                <a:hlinkClick r:id="rId2"/>
              </a:rPr>
              <a:t>Cem</a:t>
            </a:r>
            <a:r>
              <a:rPr lang="en-US" sz="1200" dirty="0" smtClean="0">
                <a:hlinkClick r:id="rId2"/>
              </a:rPr>
              <a:t> </a:t>
            </a:r>
            <a:r>
              <a:rPr lang="en-US" sz="1200" dirty="0" err="1">
                <a:hlinkClick r:id="rId2"/>
              </a:rPr>
              <a:t>Kaner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653972"/>
          </a:xfrm>
        </p:spPr>
        <p:txBody>
          <a:bodyPr/>
          <a:lstStyle/>
          <a:p>
            <a:r>
              <a:rPr lang="en-US" dirty="0" smtClean="0"/>
              <a:t>Black-Box Testing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53973"/>
            <a:ext cx="9433070" cy="598581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Function testing</a:t>
            </a:r>
          </a:p>
          <a:p>
            <a:r>
              <a:rPr lang="en-US" sz="2400" dirty="0"/>
              <a:t>Domain testing</a:t>
            </a:r>
          </a:p>
          <a:p>
            <a:r>
              <a:rPr lang="en-US" sz="2400" dirty="0"/>
              <a:t>Specification-based testing</a:t>
            </a:r>
          </a:p>
          <a:p>
            <a:r>
              <a:rPr lang="en-US" sz="2400" dirty="0"/>
              <a:t>Risk-based testing</a:t>
            </a:r>
          </a:p>
          <a:p>
            <a:r>
              <a:rPr lang="en-US" sz="2400" dirty="0"/>
              <a:t>Stress </a:t>
            </a:r>
            <a:r>
              <a:rPr lang="en-US" sz="2400" dirty="0" smtClean="0"/>
              <a:t>testing  - </a:t>
            </a:r>
            <a:r>
              <a:rPr lang="en-US" sz="2400" dirty="0" err="1" smtClean="0"/>
              <a:t>JMeter</a:t>
            </a:r>
            <a:endParaRPr lang="en-US" sz="2400" dirty="0" smtClean="0"/>
          </a:p>
          <a:p>
            <a:pPr lvl="1"/>
            <a:r>
              <a:rPr lang="en-US" sz="2200" dirty="0" smtClean="0"/>
              <a:t>Also: Performance Testing </a:t>
            </a:r>
            <a:r>
              <a:rPr lang="en-US" sz="1300" dirty="0" smtClean="0"/>
              <a:t>(this isn't listed in the paper)</a:t>
            </a:r>
            <a:endParaRPr lang="en-US" sz="2200" dirty="0"/>
          </a:p>
          <a:p>
            <a:r>
              <a:rPr lang="en-US" sz="2400" dirty="0"/>
              <a:t>Regression </a:t>
            </a:r>
            <a:r>
              <a:rPr lang="en-US" sz="2400" dirty="0" smtClean="0"/>
              <a:t>testing</a:t>
            </a:r>
          </a:p>
          <a:p>
            <a:pPr lvl="1"/>
            <a:r>
              <a:rPr lang="en-US" sz="2000" dirty="0" smtClean="0"/>
              <a:t>Author defines this as "tests that will be reused".  I've always heard this talked about as "tests that check that a previously-fixed bug stays fixed"</a:t>
            </a:r>
            <a:endParaRPr lang="en-US" sz="2000" dirty="0"/>
          </a:p>
          <a:p>
            <a:r>
              <a:rPr lang="en-US" sz="2400" dirty="0"/>
              <a:t>User testing</a:t>
            </a:r>
          </a:p>
          <a:p>
            <a:r>
              <a:rPr lang="en-US" sz="2400" dirty="0"/>
              <a:t>Scenario testing</a:t>
            </a:r>
          </a:p>
          <a:p>
            <a:r>
              <a:rPr lang="en-US" sz="2400" dirty="0"/>
              <a:t>State-model based testing</a:t>
            </a:r>
          </a:p>
          <a:p>
            <a:r>
              <a:rPr lang="en-US" sz="2400" dirty="0"/>
              <a:t>High volume automated testing </a:t>
            </a:r>
          </a:p>
          <a:p>
            <a:r>
              <a:rPr lang="en-US" sz="2400" dirty="0"/>
              <a:t>Exploratory testing </a:t>
            </a:r>
            <a:endParaRPr lang="en-US" sz="2000" dirty="0"/>
          </a:p>
          <a:p>
            <a:pPr algn="r"/>
            <a:r>
              <a:rPr lang="en-US" sz="1300" dirty="0"/>
              <a:t>This is all also from </a:t>
            </a:r>
            <a:r>
              <a:rPr lang="en-US" sz="1300" dirty="0" err="1">
                <a:hlinkClick r:id="rId2"/>
              </a:rPr>
              <a:t>Cem</a:t>
            </a:r>
            <a:r>
              <a:rPr lang="en-US" sz="1300" dirty="0">
                <a:hlinkClick r:id="rId2"/>
              </a:rPr>
              <a:t> </a:t>
            </a:r>
            <a:r>
              <a:rPr lang="en-US" sz="1300" dirty="0" err="1" smtClean="0">
                <a:hlinkClick r:id="rId2"/>
              </a:rPr>
              <a:t>Kaner</a:t>
            </a:r>
            <a:r>
              <a:rPr lang="en-US" sz="1300" dirty="0" smtClean="0"/>
              <a:t>. 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/ Manual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you're doing this build up a checklist of what you're testing</a:t>
            </a:r>
          </a:p>
          <a:p>
            <a:pPr lvl="1"/>
            <a:r>
              <a:rPr lang="en-US" dirty="0" smtClean="0"/>
              <a:t>If someone needs to re-test they've got a list</a:t>
            </a:r>
          </a:p>
          <a:p>
            <a:pPr lvl="1"/>
            <a:r>
              <a:rPr lang="en-US" dirty="0" smtClean="0"/>
              <a:t>It'll serve as documentation of what you tried out</a:t>
            </a:r>
          </a:p>
          <a:p>
            <a:r>
              <a:rPr lang="en-US" dirty="0" smtClean="0"/>
              <a:t>Setting this up as an outline in MS Word is good</a:t>
            </a:r>
          </a:p>
          <a:p>
            <a:pPr lvl="1"/>
            <a:r>
              <a:rPr lang="en-US" dirty="0" smtClean="0"/>
              <a:t>Put in a numbered list, and then use tab (at the start of the line) to indent rightward, and shift-tab to move the indentation left 1 tab stop</a:t>
            </a:r>
          </a:p>
          <a:p>
            <a:endParaRPr lang="en-US" dirty="0"/>
          </a:p>
          <a:p>
            <a:r>
              <a:rPr lang="en-US" dirty="0" smtClean="0"/>
              <a:t>This might be best for some types of tests </a:t>
            </a:r>
          </a:p>
          <a:p>
            <a:pPr lvl="1"/>
            <a:r>
              <a:rPr lang="en-US" dirty="0" smtClean="0"/>
              <a:t>For example, the Specification-Based Testing</a:t>
            </a:r>
          </a:p>
          <a:p>
            <a:pPr lvl="1"/>
            <a:endParaRPr lang="en-US" dirty="0" smtClean="0"/>
          </a:p>
          <a:p>
            <a:r>
              <a:rPr lang="en-US" sz="1000" dirty="0"/>
              <a:t>This is </a:t>
            </a:r>
            <a:r>
              <a:rPr lang="en-US" sz="1000" dirty="0" smtClean="0"/>
              <a:t>not from </a:t>
            </a:r>
            <a:r>
              <a:rPr lang="en-US" sz="1000" dirty="0" err="1" smtClean="0">
                <a:hlinkClick r:id="rId2"/>
              </a:rPr>
              <a:t>Cem</a:t>
            </a:r>
            <a:r>
              <a:rPr lang="en-US" sz="1000" dirty="0" smtClean="0">
                <a:hlinkClick r:id="rId2"/>
              </a:rPr>
              <a:t> </a:t>
            </a:r>
            <a:r>
              <a:rPr lang="en-US" sz="1000" dirty="0" err="1" smtClean="0">
                <a:hlinkClick r:id="rId2"/>
              </a:rPr>
              <a:t>Kaner</a:t>
            </a:r>
            <a:r>
              <a:rPr lang="en-US" sz="1000" dirty="0" smtClean="0"/>
              <a:t>.  Here ends the '</a:t>
            </a:r>
            <a:r>
              <a:rPr lang="en-US" sz="1000" dirty="0" err="1" smtClean="0"/>
              <a:t>Cem</a:t>
            </a:r>
            <a:r>
              <a:rPr lang="en-US" sz="1000" dirty="0" smtClean="0"/>
              <a:t> </a:t>
            </a:r>
            <a:r>
              <a:rPr lang="en-US" sz="1000" dirty="0" err="1" smtClean="0"/>
              <a:t>Kaner</a:t>
            </a:r>
            <a:r>
              <a:rPr lang="en-US" sz="1000" dirty="0" smtClean="0"/>
              <a:t>' section of the presentation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look at using Selenium next class</a:t>
            </a:r>
          </a:p>
          <a:p>
            <a:endParaRPr lang="en-US" dirty="0"/>
          </a:p>
          <a:p>
            <a:r>
              <a:rPr lang="en-US" dirty="0" smtClean="0"/>
              <a:t>Interesting advice </a:t>
            </a:r>
            <a:r>
              <a:rPr lang="en-US" dirty="0"/>
              <a:t>on testing: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docs.seleniumhq.org/docs/06_test_design_considerations.jsp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98863"/>
            <a:ext cx="8915400" cy="5268191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Let's work together to come up with a test plan for a single page / feature</a:t>
            </a:r>
          </a:p>
          <a:p>
            <a:pPr lvl="1"/>
            <a:r>
              <a:rPr lang="en-US" sz="1800" dirty="0" smtClean="0"/>
              <a:t>Example of a feature: the 'upload student homework' on the student-course mega-page</a:t>
            </a:r>
          </a:p>
          <a:p>
            <a:pPr lvl="1"/>
            <a:r>
              <a:rPr lang="en-US" sz="1800" dirty="0" smtClean="0"/>
              <a:t>Let's try for at least two paradigms</a:t>
            </a:r>
          </a:p>
          <a:p>
            <a:r>
              <a:rPr lang="en-US" sz="2000" dirty="0"/>
              <a:t>For Milestone 2:</a:t>
            </a:r>
          </a:p>
          <a:p>
            <a:pPr lvl="1"/>
            <a:r>
              <a:rPr lang="en-US" sz="1800" dirty="0" smtClean="0"/>
              <a:t>Come up with a test plan for another 2 or so features/pages</a:t>
            </a:r>
          </a:p>
          <a:p>
            <a:pPr lvl="2"/>
            <a:r>
              <a:rPr lang="en-US" sz="1600" dirty="0" smtClean="0"/>
              <a:t>Make a reasonable decision about how may paradigms to use for each feature – this might be just 1</a:t>
            </a:r>
          </a:p>
          <a:p>
            <a:r>
              <a:rPr lang="en-US" sz="2000" dirty="0" smtClean="0"/>
              <a:t>For Milestone 3:</a:t>
            </a:r>
          </a:p>
          <a:p>
            <a:pPr lvl="1"/>
            <a:r>
              <a:rPr lang="en-US" sz="1800" dirty="0" smtClean="0"/>
              <a:t>Come up with a test plan for each feature that you've implemented</a:t>
            </a:r>
          </a:p>
          <a:p>
            <a:pPr lvl="1"/>
            <a:r>
              <a:rPr lang="en-US" sz="1800" dirty="0" smtClean="0"/>
              <a:t>You need to have some automated tests</a:t>
            </a:r>
          </a:p>
          <a:p>
            <a:pPr lvl="1"/>
            <a:r>
              <a:rPr lang="en-US" sz="1800" dirty="0" smtClean="0"/>
              <a:t>You can have some manual test reports for the rest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2595</TotalTime>
  <Words>574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BIT 286:  Web Applications</vt:lpstr>
      <vt:lpstr>Test Plan</vt:lpstr>
      <vt:lpstr>Designing Good Test Cases  Good paper on this by Cem Kaner </vt:lpstr>
      <vt:lpstr>Attributes of good test cases (for tests whose goal is to reveal bugs)</vt:lpstr>
      <vt:lpstr>Black-Box Testing Paradigms</vt:lpstr>
      <vt:lpstr>Types of Test</vt:lpstr>
      <vt:lpstr>Ad-Hoc / Manual Tests</vt:lpstr>
      <vt:lpstr>Automated tests</vt:lpstr>
      <vt:lpstr>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160</cp:revision>
  <dcterms:created xsi:type="dcterms:W3CDTF">2014-11-07T17:57:23Z</dcterms:created>
  <dcterms:modified xsi:type="dcterms:W3CDTF">2015-05-11T21:48:56Z</dcterms:modified>
</cp:coreProperties>
</file>