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/>
  </p:normalViewPr>
  <p:slideViewPr>
    <p:cSldViewPr snapToGrid="0">
      <p:cViewPr varScale="1">
        <p:scale>
          <a:sx n="79" d="100"/>
          <a:sy n="79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164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125524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1681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400811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2268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25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9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5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6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0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1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4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.net/mvc/overview/getting-started/getting-started-with-ef-using-mvc/implementing-basic-crud-functionality-with-the-entity-framework-in-asp-net-mvc-application#overpos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.net/mvc/overview/getting-started/introduction/adding-search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.net/mvc/overview/getting-started/introduction/adding-a-new-field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.net/mvc/overview/getting-started/introduction/adding-validation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.net/mvc/overview/getting-started/introduction/examining-the-details-and-delete-methods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zure.microsoft.com/en-us/documentation/articles/web-sites-dotnet-deploy-aspnet-mvc-app-membership-oauth-sql-databas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.net/mvc/overview/getting-started/introduction/examining-the-edit-methods-and-edit-view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.net/mvc/overview/security/xsrfcsrf-prevention-in-aspnet-mvc-and-web-pag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286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10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Thursday, February 5, 2015</a:t>
            </a:r>
            <a:endParaRPr lang="en-US" sz="4000" dirty="0">
              <a:solidFill>
                <a:srgbClr val="8B06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400394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ASP.Net Form Submission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Risk: </a:t>
            </a:r>
            <a:r>
              <a:rPr lang="en-US" dirty="0" err="1" smtClean="0"/>
              <a:t>Overposting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2143991"/>
            <a:ext cx="10193033" cy="4589318"/>
          </a:xfrm>
        </p:spPr>
        <p:txBody>
          <a:bodyPr>
            <a:normAutofit/>
          </a:bodyPr>
          <a:lstStyle/>
          <a:p>
            <a:r>
              <a:rPr lang="en-US" dirty="0" smtClean="0"/>
              <a:t>Normally you’d never put extra properties in your form….</a:t>
            </a:r>
          </a:p>
          <a:p>
            <a:r>
              <a:rPr lang="en-US" dirty="0" smtClean="0"/>
              <a:t>…but hackers might download &amp; save a copy and add stuff.</a:t>
            </a:r>
          </a:p>
          <a:p>
            <a:r>
              <a:rPr lang="en-US" dirty="0" smtClean="0"/>
              <a:t>For example, let’s say that the ‘Edit User’s Unimportant Account Info’ page normally just lets you update your </a:t>
            </a:r>
            <a:r>
              <a:rPr lang="en-US" dirty="0" err="1" smtClean="0"/>
              <a:t>firstname</a:t>
            </a:r>
            <a:r>
              <a:rPr lang="en-US" dirty="0" smtClean="0"/>
              <a:t>, last name, nickname, picture, </a:t>
            </a:r>
            <a:r>
              <a:rPr lang="en-US" dirty="0" err="1" smtClean="0"/>
              <a:t>etc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But does NOT let you change the password</a:t>
            </a:r>
          </a:p>
          <a:p>
            <a:endParaRPr lang="en-US" dirty="0" smtClean="0"/>
          </a:p>
          <a:p>
            <a:r>
              <a:rPr lang="en-US" dirty="0" smtClean="0"/>
              <a:t>You can go to that page, select ‘Save As’ in your browser, edit the form locally to also include a new password  for the user, and then submit the form.</a:t>
            </a:r>
          </a:p>
          <a:p>
            <a:pPr lvl="1"/>
            <a:r>
              <a:rPr lang="en-US" dirty="0" smtClean="0"/>
              <a:t>If you blindly bound the movie object to ALL fields, and saved the whole object you’d update the password</a:t>
            </a:r>
          </a:p>
          <a:p>
            <a:pPr lvl="1"/>
            <a:r>
              <a:rPr lang="en-US" dirty="0" smtClean="0"/>
              <a:t>The ‘Include’ attribute allows you to only bind to some of the fields</a:t>
            </a:r>
          </a:p>
          <a:p>
            <a:r>
              <a:rPr lang="en-US" dirty="0" smtClean="0"/>
              <a:t>Also a </a:t>
            </a:r>
            <a:r>
              <a:rPr lang="en-US" dirty="0" smtClean="0">
                <a:hlinkClick r:id="rId2"/>
              </a:rPr>
              <a:t>good explanation at MSDN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www.asp.net/mvc/overview/getting-started/introduction/adding-search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26127"/>
            <a:ext cx="8915400" cy="5257800"/>
          </a:xfrm>
        </p:spPr>
        <p:txBody>
          <a:bodyPr/>
          <a:lstStyle/>
          <a:p>
            <a:r>
              <a:rPr lang="en-US" dirty="0" smtClean="0"/>
              <a:t>Adding a search term</a:t>
            </a:r>
          </a:p>
          <a:p>
            <a:pPr lvl="1"/>
            <a:r>
              <a:rPr lang="en-US" dirty="0" smtClean="0"/>
              <a:t>‘Search’ </a:t>
            </a:r>
            <a:r>
              <a:rPr lang="en-US" dirty="0" err="1" smtClean="0"/>
              <a:t>Param</a:t>
            </a:r>
            <a:r>
              <a:rPr lang="en-US" dirty="0" smtClean="0"/>
              <a:t> added to controller method</a:t>
            </a:r>
          </a:p>
          <a:p>
            <a:pPr lvl="1"/>
            <a:r>
              <a:rPr lang="en-US" dirty="0" smtClean="0"/>
              <a:t>LINQ query</a:t>
            </a:r>
          </a:p>
          <a:p>
            <a:pPr lvl="2"/>
            <a:r>
              <a:rPr lang="en-US" dirty="0" smtClean="0"/>
              <a:t>Important details about when this actually gets executed</a:t>
            </a:r>
          </a:p>
          <a:p>
            <a:pPr lvl="1"/>
            <a:r>
              <a:rPr lang="en-US" dirty="0" smtClean="0"/>
              <a:t>Goofy re-use of ‘id’ parameter for a nicer URL</a:t>
            </a:r>
          </a:p>
          <a:p>
            <a:pPr lvl="1"/>
            <a:r>
              <a:rPr lang="en-US" dirty="0" smtClean="0"/>
              <a:t>Adding a form</a:t>
            </a:r>
          </a:p>
          <a:p>
            <a:pPr lvl="2"/>
            <a:r>
              <a:rPr lang="en-US" dirty="0" smtClean="0"/>
              <a:t>Want to use GET, not POST (GET = retrieve, POST = change DB state)</a:t>
            </a:r>
          </a:p>
          <a:p>
            <a:pPr lvl="2"/>
            <a:r>
              <a:rPr lang="en-US" dirty="0" smtClean="0"/>
              <a:t>Decorate form so that it’ll get, not post</a:t>
            </a:r>
          </a:p>
          <a:p>
            <a:r>
              <a:rPr lang="en-US" dirty="0" smtClean="0"/>
              <a:t>Filtering by genre</a:t>
            </a:r>
          </a:p>
          <a:p>
            <a:pPr lvl="1"/>
            <a:r>
              <a:rPr lang="en-US" dirty="0" smtClean="0"/>
              <a:t>Querying for the list of genres</a:t>
            </a:r>
          </a:p>
          <a:p>
            <a:pPr lvl="1"/>
            <a:r>
              <a:rPr lang="en-US" dirty="0" smtClean="0"/>
              <a:t>Handling a </a:t>
            </a:r>
            <a:r>
              <a:rPr lang="en-US" dirty="0" err="1" smtClean="0"/>
              <a:t>GET’d</a:t>
            </a:r>
            <a:r>
              <a:rPr lang="en-US" dirty="0" smtClean="0"/>
              <a:t> search</a:t>
            </a:r>
          </a:p>
          <a:p>
            <a:pPr lvl="1"/>
            <a:r>
              <a:rPr lang="en-US" dirty="0" smtClean="0"/>
              <a:t>Updating the view to support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44" y="1493155"/>
            <a:ext cx="2602530" cy="2538518"/>
          </a:xfrm>
        </p:spPr>
        <p:txBody>
          <a:bodyPr/>
          <a:lstStyle/>
          <a:p>
            <a:r>
              <a:rPr lang="en-US" dirty="0" smtClean="0"/>
              <a:t>Adding a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4144" y="363682"/>
            <a:ext cx="8470467" cy="55475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public </a:t>
            </a:r>
            <a:r>
              <a:rPr lang="en-US" sz="2000" dirty="0" err="1"/>
              <a:t>ActionResult</a:t>
            </a:r>
            <a:r>
              <a:rPr lang="en-US" sz="2000" dirty="0"/>
              <a:t> Index(string </a:t>
            </a:r>
            <a:r>
              <a:rPr lang="en-US" sz="2000" dirty="0" err="1"/>
              <a:t>searchString</a:t>
            </a:r>
            <a:r>
              <a:rPr lang="en-US" sz="2000" dirty="0"/>
              <a:t>) </a:t>
            </a:r>
          </a:p>
          <a:p>
            <a:pPr marL="0" indent="0">
              <a:buNone/>
            </a:pPr>
            <a:r>
              <a:rPr lang="en-US" sz="2000" dirty="0"/>
              <a:t>{           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var</a:t>
            </a:r>
            <a:r>
              <a:rPr lang="en-US" sz="2000" dirty="0"/>
              <a:t> movies = from m in </a:t>
            </a:r>
            <a:r>
              <a:rPr lang="en-US" sz="2000" dirty="0" err="1"/>
              <a:t>db.Movies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smtClean="0"/>
              <a:t>           </a:t>
            </a:r>
            <a:r>
              <a:rPr lang="en-US" sz="2000" dirty="0"/>
              <a:t>select m; 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   if (!</a:t>
            </a:r>
            <a:r>
              <a:rPr lang="en-US" sz="2000" dirty="0" err="1"/>
              <a:t>String.IsNullOrEmpty</a:t>
            </a:r>
            <a:r>
              <a:rPr lang="en-US" sz="2000" dirty="0"/>
              <a:t>(</a:t>
            </a:r>
            <a:r>
              <a:rPr lang="en-US" sz="2000" dirty="0" err="1"/>
              <a:t>searchString</a:t>
            </a:r>
            <a:r>
              <a:rPr lang="en-US" sz="2000" dirty="0"/>
              <a:t>)) </a:t>
            </a:r>
          </a:p>
          <a:p>
            <a:pPr marL="0" indent="0">
              <a:buNone/>
            </a:pPr>
            <a:r>
              <a:rPr lang="en-US" sz="2000" dirty="0"/>
              <a:t>    { </a:t>
            </a:r>
          </a:p>
          <a:p>
            <a:pPr marL="0" indent="0">
              <a:buNone/>
            </a:pPr>
            <a:r>
              <a:rPr lang="en-US" sz="2000" dirty="0"/>
              <a:t>        movies = </a:t>
            </a:r>
            <a:r>
              <a:rPr lang="en-US" sz="2000" dirty="0" err="1"/>
              <a:t>movies.Where</a:t>
            </a:r>
            <a:r>
              <a:rPr lang="en-US" sz="2000" dirty="0"/>
              <a:t>(s =&gt; </a:t>
            </a:r>
            <a:r>
              <a:rPr lang="en-US" sz="2000" dirty="0" err="1"/>
              <a:t>s.Title.Contains</a:t>
            </a:r>
            <a:r>
              <a:rPr lang="en-US" sz="2000" dirty="0"/>
              <a:t>(</a:t>
            </a:r>
            <a:r>
              <a:rPr lang="en-US" sz="2000" dirty="0" err="1"/>
              <a:t>searchString</a:t>
            </a:r>
            <a:r>
              <a:rPr lang="en-US" sz="2000" dirty="0"/>
              <a:t>)); </a:t>
            </a:r>
          </a:p>
          <a:p>
            <a:pPr marL="0" indent="0">
              <a:buNone/>
            </a:pPr>
            <a:r>
              <a:rPr lang="en-US" sz="2000" dirty="0"/>
              <a:t>    } 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   return View(movies); 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22185" y="675409"/>
            <a:ext cx="3681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This is LINQ 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This </a:t>
            </a:r>
            <a:r>
              <a:rPr lang="en-US" sz="2400" b="1" i="1" dirty="0" smtClean="0">
                <a:solidFill>
                  <a:srgbClr val="7030A0"/>
                </a:solidFill>
              </a:rPr>
              <a:t>defines, </a:t>
            </a:r>
            <a:r>
              <a:rPr lang="en-US" sz="2400" b="1" dirty="0" smtClean="0">
                <a:solidFill>
                  <a:srgbClr val="7030A0"/>
                </a:solidFill>
              </a:rPr>
              <a:t>but does NOT execute the query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7832436" y="1275574"/>
            <a:ext cx="189749" cy="366190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966855" y="1152907"/>
            <a:ext cx="2865581" cy="904117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64383" y="4741129"/>
            <a:ext cx="59643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This modifies the definition of the query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LINQ actually maps to SQL (as opposed to doing a SELECT * and then filtering the results in C#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>
            <a:stCxn id="11" idx="0"/>
          </p:cNvCxnSpPr>
          <p:nvPr/>
        </p:nvCxnSpPr>
        <p:spPr>
          <a:xfrm flipH="1" flipV="1">
            <a:off x="7113156" y="4031673"/>
            <a:ext cx="1833418" cy="709456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680364" y="3131804"/>
            <a:ext cx="5230091" cy="899870"/>
          </a:xfrm>
          <a:prstGeom prst="roundRect">
            <a:avLst/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opinion: using ‘id’ as the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seems goofy – it does produce a nice URL, but the controller code is </a:t>
            </a:r>
            <a:r>
              <a:rPr lang="en-US" sz="2400" dirty="0" err="1" smtClean="0"/>
              <a:t>kinda</a:t>
            </a:r>
            <a:r>
              <a:rPr lang="en-US" sz="2400" dirty="0" smtClean="0"/>
              <a:t> ugly (notice how they promptly renamed the parameter)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New Field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www.asp.net/mvc/overview/getting-started/introduction/adding-a-new-field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Validation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www.asp.net/mvc/overview/getting-started/introduction/adding-validation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the Details and Delete Methods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www.asp.net/mvc/overview/getting-started/introduction/examining-the-details-and-delete-methods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For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Management: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://azure.microsoft.com/en-us/documentation/articles/web-sites-dotnet-deploy-aspnet-mvc-app-membership-oauth-sql-database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</a:t>
            </a:r>
          </a:p>
          <a:p>
            <a:r>
              <a:rPr lang="en-US" dirty="0" smtClean="0"/>
              <a:t>Entity Framework:</a:t>
            </a:r>
          </a:p>
          <a:p>
            <a:pPr lvl="1"/>
            <a:r>
              <a:rPr lang="en-US" dirty="0" smtClean="0"/>
              <a:t>Foreign keys</a:t>
            </a:r>
          </a:p>
          <a:p>
            <a:pPr lvl="1"/>
            <a:r>
              <a:rPr lang="en-US" dirty="0" smtClean="0"/>
              <a:t>How does it handle objects with references to other objects?</a:t>
            </a:r>
          </a:p>
          <a:p>
            <a:r>
              <a:rPr lang="en-US" dirty="0"/>
              <a:t>JavaScript/jQuery integration?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249689"/>
          </a:xfrm>
        </p:spPr>
        <p:txBody>
          <a:bodyPr>
            <a:normAutofit/>
          </a:bodyPr>
          <a:lstStyle/>
          <a:p>
            <a:r>
              <a:rPr lang="en-US" dirty="0" smtClean="0"/>
              <a:t>Form </a:t>
            </a:r>
            <a:r>
              <a:rPr lang="en-US" dirty="0" smtClean="0"/>
              <a:t>submission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www.asp.net/mvc/overview/getting-started/introduction/examining-the-edit-methods-and-edit-view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35" y="1642418"/>
            <a:ext cx="2540184" cy="3480299"/>
          </a:xfrm>
        </p:spPr>
        <p:txBody>
          <a:bodyPr/>
          <a:lstStyle/>
          <a:p>
            <a:r>
              <a:rPr lang="en-US" dirty="0" smtClean="0"/>
              <a:t>Examining Edit:</a:t>
            </a:r>
            <a:br>
              <a:rPr lang="en-US" dirty="0" smtClean="0"/>
            </a:br>
            <a:r>
              <a:rPr lang="en-US" dirty="0" smtClean="0"/>
              <a:t>First Visit:</a:t>
            </a:r>
            <a:br>
              <a:rPr lang="en-US" dirty="0" smtClean="0"/>
            </a:br>
            <a:r>
              <a:rPr lang="en-US" dirty="0" smtClean="0"/>
              <a:t>Controller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2419" y="259773"/>
            <a:ext cx="9331036" cy="6473536"/>
          </a:xfrm>
        </p:spPr>
        <p:txBody>
          <a:bodyPr>
            <a:normAutofit/>
          </a:bodyPr>
          <a:lstStyle/>
          <a:p>
            <a:r>
              <a:rPr lang="en-US" dirty="0" smtClean="0"/>
              <a:t>Controller method for first time (non-POST) visit:</a:t>
            </a:r>
          </a:p>
          <a:p>
            <a:pPr lvl="1"/>
            <a:r>
              <a:rPr lang="en-US" dirty="0" smtClean="0"/>
              <a:t>Notice how similar this looks to the Details page</a:t>
            </a:r>
          </a:p>
          <a:p>
            <a:pPr marL="0" indent="0">
              <a:buNone/>
            </a:pPr>
            <a:r>
              <a:rPr lang="en-US" dirty="0"/>
              <a:t>// GET: Movies/Edit/5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err="1"/>
              <a:t>ActionResult</a:t>
            </a:r>
            <a:r>
              <a:rPr lang="en-US" dirty="0"/>
              <a:t> Edit(</a:t>
            </a:r>
            <a:r>
              <a:rPr lang="en-US" dirty="0" err="1"/>
              <a:t>int</a:t>
            </a:r>
            <a:r>
              <a:rPr lang="en-US" dirty="0"/>
              <a:t>? id)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if (id == null)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    return new </a:t>
            </a:r>
            <a:r>
              <a:rPr lang="en-US" dirty="0" err="1"/>
              <a:t>HttpStatusCodeResult</a:t>
            </a:r>
            <a:r>
              <a:rPr lang="en-US" dirty="0"/>
              <a:t>(</a:t>
            </a:r>
            <a:r>
              <a:rPr lang="en-US" dirty="0" err="1"/>
              <a:t>HttpStatusCode.BadRequest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Movie </a:t>
            </a:r>
            <a:r>
              <a:rPr lang="en-US" dirty="0" err="1"/>
              <a:t>movie</a:t>
            </a:r>
            <a:r>
              <a:rPr lang="en-US" dirty="0"/>
              <a:t> = </a:t>
            </a:r>
            <a:r>
              <a:rPr lang="en-US" dirty="0" err="1"/>
              <a:t>db.Movies.Find</a:t>
            </a:r>
            <a:r>
              <a:rPr lang="en-US" dirty="0"/>
              <a:t>(id);</a:t>
            </a:r>
          </a:p>
          <a:p>
            <a:pPr marL="0" indent="0">
              <a:buNone/>
            </a:pPr>
            <a:r>
              <a:rPr lang="en-US" dirty="0"/>
              <a:t>    if (movie == null)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    return </a:t>
            </a:r>
            <a:r>
              <a:rPr lang="en-US" dirty="0" err="1"/>
              <a:t>HttpNotFound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return View(movie);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35" y="1642418"/>
            <a:ext cx="2540184" cy="3480299"/>
          </a:xfrm>
        </p:spPr>
        <p:txBody>
          <a:bodyPr/>
          <a:lstStyle/>
          <a:p>
            <a:r>
              <a:rPr lang="en-US" dirty="0" smtClean="0"/>
              <a:t>Examining Edit:</a:t>
            </a:r>
            <a:br>
              <a:rPr lang="en-US" dirty="0" smtClean="0"/>
            </a:br>
            <a:r>
              <a:rPr lang="en-US" dirty="0" smtClean="0"/>
              <a:t>First Visit:</a:t>
            </a:r>
            <a:br>
              <a:rPr lang="en-US" dirty="0" smtClean="0"/>
            </a:br>
            <a:r>
              <a:rPr lang="en-US" dirty="0" smtClean="0"/>
              <a:t>the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2419" y="259773"/>
            <a:ext cx="4156363" cy="6473536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Edit.cshtml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/>
              <a:t>model </a:t>
            </a:r>
            <a:r>
              <a:rPr lang="en-US" dirty="0" err="1"/>
              <a:t>MVCBasics.Models.Movie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@{   </a:t>
            </a:r>
            <a:r>
              <a:rPr lang="en-US" dirty="0" err="1"/>
              <a:t>ViewBag.Title</a:t>
            </a:r>
            <a:r>
              <a:rPr lang="en-US" dirty="0"/>
              <a:t> = "Edit</a:t>
            </a:r>
            <a:r>
              <a:rPr lang="en-US" dirty="0" smtClean="0"/>
              <a:t>";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h2&gt;Edit&lt;/h2&gt;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@using (</a:t>
            </a:r>
            <a:r>
              <a:rPr lang="en-US" dirty="0" err="1" smtClean="0"/>
              <a:t>Html.BeginForm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@</a:t>
            </a:r>
            <a:r>
              <a:rPr lang="en-US" dirty="0" err="1" smtClean="0"/>
              <a:t>Html.AntiForgeryToken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&lt;div class="form-horizontal"&gt;</a:t>
            </a:r>
          </a:p>
          <a:p>
            <a:pPr marL="0" indent="0">
              <a:buNone/>
            </a:pPr>
            <a:r>
              <a:rPr lang="en-US" dirty="0" smtClean="0"/>
              <a:t>        &lt;h4&gt;Movie&lt;/h4&gt;</a:t>
            </a:r>
          </a:p>
          <a:p>
            <a:pPr marL="0" indent="0">
              <a:buNone/>
            </a:pPr>
            <a:r>
              <a:rPr lang="en-US" dirty="0" smtClean="0"/>
              <a:t>        &lt;</a:t>
            </a:r>
            <a:r>
              <a:rPr lang="en-US" dirty="0" err="1" smtClean="0"/>
              <a:t>hr</a:t>
            </a:r>
            <a:r>
              <a:rPr lang="en-US" dirty="0" smtClean="0"/>
              <a:t> /&gt;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50729" y="259773"/>
            <a:ext cx="4156363" cy="647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7030A0"/>
                </a:solidFill>
              </a:rPr>
              <a:t>The rendered HTML</a:t>
            </a:r>
          </a:p>
          <a:p>
            <a:pPr marL="0" indent="0">
              <a:buFont typeface="Wingdings 3" charset="2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h2&gt;Edit&lt;/h2&gt;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&lt;form action="/Movies/Edit/1" method="post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input name="__</a:t>
            </a:r>
            <a:r>
              <a:rPr lang="en-US" dirty="0" err="1"/>
              <a:t>RequestVerificationToken</a:t>
            </a:r>
            <a:r>
              <a:rPr lang="en-US" dirty="0"/>
              <a:t>" type="hidden" value="iYr5boxkobMxM-9Ad4T9zZ_AcVmdy7Pv6k5Z_mhyIbSgN3P6uv3G8oheeQ2u_IrBLmdyYyXbMRs5ECU4wrE_g5s70fRyQP5pKg4TRC1p_mE1" /&gt;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div class="form-horizontal"&gt;</a:t>
            </a:r>
          </a:p>
          <a:p>
            <a:pPr marL="0" indent="0">
              <a:buNone/>
            </a:pPr>
            <a:r>
              <a:rPr lang="en-US" dirty="0"/>
              <a:t>        &lt;h4&gt;Movie&lt;/h4&gt;</a:t>
            </a:r>
          </a:p>
          <a:p>
            <a:pPr marL="0" indent="0">
              <a:buFont typeface="Wingdings 3" charset="2"/>
              <a:buNone/>
            </a:pPr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08518" y="2888673"/>
            <a:ext cx="1742211" cy="51954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953991" y="3647209"/>
            <a:ext cx="1596738" cy="166255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23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XSRF/CSRF</a:t>
            </a:r>
            <a:br>
              <a:rPr lang="en-US" dirty="0" smtClean="0"/>
            </a:br>
            <a:r>
              <a:rPr lang="en-US" dirty="0" smtClean="0"/>
              <a:t>Cross-Site Request Forgery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52907"/>
            <a:ext cx="9602788" cy="5601184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Good explanation at </a:t>
            </a:r>
            <a:r>
              <a:rPr lang="en-US" dirty="0" err="1" smtClean="0">
                <a:hlinkClick r:id="rId2"/>
              </a:rPr>
              <a:t>ASP.Net</a:t>
            </a:r>
            <a:endParaRPr lang="en-US" dirty="0" smtClean="0"/>
          </a:p>
          <a:p>
            <a:pPr lvl="1"/>
            <a:r>
              <a:rPr lang="en-US" dirty="0" smtClean="0"/>
              <a:t>Essentially, you visit Web Site #1 and legitimately log in</a:t>
            </a:r>
          </a:p>
          <a:p>
            <a:pPr lvl="1"/>
            <a:r>
              <a:rPr lang="en-US" dirty="0" smtClean="0"/>
              <a:t>The browser keeps the authentication info until the web browser process exits</a:t>
            </a:r>
          </a:p>
          <a:p>
            <a:pPr lvl="1"/>
            <a:r>
              <a:rPr lang="en-US" dirty="0" smtClean="0"/>
              <a:t>The browser also </a:t>
            </a:r>
            <a:r>
              <a:rPr lang="en-US" b="1" i="1" u="sng" dirty="0" smtClean="0"/>
              <a:t>automatically</a:t>
            </a:r>
            <a:r>
              <a:rPr lang="en-US" dirty="0" smtClean="0"/>
              <a:t> re-sends </a:t>
            </a:r>
            <a:r>
              <a:rPr lang="en-US" dirty="0"/>
              <a:t>the authentication </a:t>
            </a:r>
            <a:r>
              <a:rPr lang="en-US" dirty="0" smtClean="0"/>
              <a:t>info whenever you visit that site.</a:t>
            </a:r>
          </a:p>
          <a:p>
            <a:pPr lvl="2"/>
            <a:r>
              <a:rPr lang="en-US" dirty="0" smtClean="0"/>
              <a:t>This is very convenient when you’re on </a:t>
            </a:r>
            <a:r>
              <a:rPr lang="en-US" dirty="0"/>
              <a:t>Web Site #1</a:t>
            </a:r>
            <a:endParaRPr lang="en-US" dirty="0" smtClean="0"/>
          </a:p>
          <a:p>
            <a:pPr lvl="1"/>
            <a:r>
              <a:rPr lang="en-US" dirty="0" smtClean="0"/>
              <a:t>You go to </a:t>
            </a:r>
            <a:r>
              <a:rPr lang="en-US" dirty="0"/>
              <a:t>Web Site </a:t>
            </a:r>
            <a:r>
              <a:rPr lang="en-US" dirty="0" smtClean="0"/>
              <a:t>#2, which attempts to access </a:t>
            </a:r>
            <a:r>
              <a:rPr lang="en-US" dirty="0"/>
              <a:t>Web Site #</a:t>
            </a:r>
            <a:r>
              <a:rPr lang="en-US" dirty="0" smtClean="0"/>
              <a:t>1</a:t>
            </a:r>
          </a:p>
          <a:p>
            <a:pPr lvl="2"/>
            <a:r>
              <a:rPr lang="en-US" dirty="0" smtClean="0"/>
              <a:t>E.g., Web </a:t>
            </a:r>
            <a:r>
              <a:rPr lang="en-US" dirty="0"/>
              <a:t>Site #2</a:t>
            </a:r>
            <a:r>
              <a:rPr lang="en-US" dirty="0" smtClean="0"/>
              <a:t> creates it’s own form, whose action is to submit to </a:t>
            </a:r>
            <a:r>
              <a:rPr lang="en-US" dirty="0"/>
              <a:t>Web Site </a:t>
            </a:r>
            <a:r>
              <a:rPr lang="en-US" dirty="0" smtClean="0"/>
              <a:t>#1</a:t>
            </a:r>
          </a:p>
          <a:p>
            <a:pPr lvl="2"/>
            <a:r>
              <a:rPr lang="en-US" dirty="0" smtClean="0"/>
              <a:t>Your browser conveniently re-sends the authentication info along with the form</a:t>
            </a:r>
          </a:p>
          <a:p>
            <a:pPr lvl="2"/>
            <a:r>
              <a:rPr lang="en-US" dirty="0"/>
              <a:t>Web Site </a:t>
            </a:r>
            <a:r>
              <a:rPr lang="en-US" dirty="0" smtClean="0"/>
              <a:t>#2 can now act as you on </a:t>
            </a:r>
            <a:r>
              <a:rPr lang="en-US" dirty="0"/>
              <a:t>Web Site </a:t>
            </a:r>
            <a:r>
              <a:rPr lang="en-US" dirty="0" smtClean="0"/>
              <a:t>#1</a:t>
            </a:r>
          </a:p>
          <a:p>
            <a:pPr lvl="3"/>
            <a:r>
              <a:rPr lang="en-US" dirty="0" smtClean="0"/>
              <a:t>This is the ‘cross site’ part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I’ve heard that this can be done even by ads served to you on pages you trust.</a:t>
            </a:r>
          </a:p>
          <a:p>
            <a:pPr lvl="2"/>
            <a:r>
              <a:rPr lang="en-US" dirty="0" smtClean="0"/>
              <a:t>I’d be surprised if Google, MS, </a:t>
            </a:r>
            <a:r>
              <a:rPr lang="en-US" dirty="0" err="1" smtClean="0"/>
              <a:t>etc</a:t>
            </a:r>
            <a:r>
              <a:rPr lang="en-US" dirty="0" smtClean="0"/>
              <a:t>, would let this happen, but you don’t control which ad-serving arrangements are used by the websites you visit.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XSRF/CSRF</a:t>
            </a:r>
            <a:br>
              <a:rPr lang="en-US" dirty="0" smtClean="0"/>
            </a:br>
            <a:r>
              <a:rPr lang="en-US" dirty="0" smtClean="0"/>
              <a:t>Cross-Site Request Forgery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20491"/>
          </a:xfrm>
        </p:spPr>
        <p:txBody>
          <a:bodyPr>
            <a:normAutofit/>
          </a:bodyPr>
          <a:lstStyle/>
          <a:p>
            <a:r>
              <a:rPr lang="en-US" dirty="0" smtClean="0"/>
              <a:t>We can combat this with anti-forgery tokens</a:t>
            </a:r>
          </a:p>
          <a:p>
            <a:endParaRPr lang="en-US" dirty="0"/>
          </a:p>
          <a:p>
            <a:r>
              <a:rPr lang="en-US" dirty="0"/>
              <a:t>Web Site </a:t>
            </a:r>
            <a:r>
              <a:rPr lang="en-US" dirty="0" smtClean="0"/>
              <a:t>#1 will generate a random number and put it into a hidden field in the form it sends to you</a:t>
            </a:r>
          </a:p>
          <a:p>
            <a:pPr lvl="1"/>
            <a:r>
              <a:rPr lang="en-US" dirty="0" smtClean="0"/>
              <a:t>(This is the anti-forgery token)</a:t>
            </a:r>
          </a:p>
          <a:p>
            <a:r>
              <a:rPr lang="en-US" dirty="0"/>
              <a:t>Web Site </a:t>
            </a:r>
            <a:r>
              <a:rPr lang="en-US" dirty="0" smtClean="0"/>
              <a:t>#1 will check (when you post that form back) that the number in your form matches the one it sent you</a:t>
            </a:r>
          </a:p>
          <a:p>
            <a:endParaRPr lang="en-US" dirty="0"/>
          </a:p>
          <a:p>
            <a:r>
              <a:rPr lang="en-US" dirty="0" smtClean="0"/>
              <a:t>This prevents </a:t>
            </a:r>
            <a:r>
              <a:rPr lang="en-US" dirty="0"/>
              <a:t>Web Site </a:t>
            </a:r>
            <a:r>
              <a:rPr lang="en-US" dirty="0" smtClean="0"/>
              <a:t>#2 from making up it’s own form</a:t>
            </a:r>
          </a:p>
          <a:p>
            <a:pPr lvl="1"/>
            <a:r>
              <a:rPr lang="en-US" dirty="0" smtClean="0"/>
              <a:t>Because it can’t generate the same random numbers as </a:t>
            </a:r>
            <a:r>
              <a:rPr lang="en-US" dirty="0"/>
              <a:t>Web Site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35" y="1642418"/>
            <a:ext cx="2540184" cy="3480299"/>
          </a:xfrm>
        </p:spPr>
        <p:txBody>
          <a:bodyPr/>
          <a:lstStyle/>
          <a:p>
            <a:r>
              <a:rPr lang="en-US" dirty="0" smtClean="0"/>
              <a:t>Examining Edit:</a:t>
            </a:r>
            <a:br>
              <a:rPr lang="en-US" dirty="0" smtClean="0"/>
            </a:br>
            <a:r>
              <a:rPr lang="en-US" dirty="0"/>
              <a:t>First Visit:</a:t>
            </a:r>
            <a:br>
              <a:rPr lang="en-US" dirty="0"/>
            </a:br>
            <a:r>
              <a:rPr lang="en-US" dirty="0"/>
              <a:t>the 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2419" y="259773"/>
            <a:ext cx="4156363" cy="6473536"/>
          </a:xfrm>
        </p:spPr>
        <p:txBody>
          <a:bodyPr>
            <a:noAutofit/>
          </a:bodyPr>
          <a:lstStyle/>
          <a:p>
            <a:r>
              <a:rPr lang="en-US" sz="1400" b="1" dirty="0" err="1" smtClean="0">
                <a:solidFill>
                  <a:srgbClr val="7030A0"/>
                </a:solidFill>
              </a:rPr>
              <a:t>Edit.cshtml</a:t>
            </a:r>
            <a:endParaRPr lang="en-US" sz="14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400" dirty="0"/>
              <a:t>&lt;div class="form-horizontal"&gt;</a:t>
            </a:r>
          </a:p>
          <a:p>
            <a:pPr marL="0" indent="0">
              <a:buNone/>
            </a:pPr>
            <a:r>
              <a:rPr lang="en-US" sz="1400" dirty="0"/>
              <a:t>        &lt;h4&gt;Movie&lt;/h4&gt;</a:t>
            </a:r>
          </a:p>
          <a:p>
            <a:pPr marL="0" indent="0">
              <a:buNone/>
            </a:pPr>
            <a:r>
              <a:rPr lang="en-US" sz="1400" dirty="0"/>
              <a:t>        &lt;</a:t>
            </a:r>
            <a:r>
              <a:rPr lang="en-US" sz="1400" dirty="0" err="1"/>
              <a:t>hr</a:t>
            </a:r>
            <a:r>
              <a:rPr lang="en-US" sz="1400" dirty="0"/>
              <a:t> /&gt;</a:t>
            </a:r>
          </a:p>
          <a:p>
            <a:pPr marL="0" indent="0">
              <a:buNone/>
            </a:pPr>
            <a:r>
              <a:rPr lang="en-US" sz="1400" dirty="0"/>
              <a:t>        @</a:t>
            </a:r>
            <a:r>
              <a:rPr lang="en-US" sz="1400" dirty="0" err="1"/>
              <a:t>Html.ValidationSummary</a:t>
            </a:r>
            <a:r>
              <a:rPr lang="en-US" sz="1400" dirty="0"/>
              <a:t>(true, "", new { @class = "text-danger" })</a:t>
            </a:r>
          </a:p>
          <a:p>
            <a:pPr marL="0" indent="0">
              <a:buNone/>
            </a:pPr>
            <a:r>
              <a:rPr lang="en-US" sz="1400" dirty="0"/>
              <a:t>        @</a:t>
            </a:r>
            <a:r>
              <a:rPr lang="en-US" sz="1400" dirty="0" err="1"/>
              <a:t>Html.HiddenFor</a:t>
            </a:r>
            <a:r>
              <a:rPr lang="en-US" sz="1400" dirty="0"/>
              <a:t>(model =&gt; model.ID)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&lt;div class="form-group"&gt;</a:t>
            </a:r>
          </a:p>
          <a:p>
            <a:pPr marL="0" indent="0">
              <a:buNone/>
            </a:pPr>
            <a:r>
              <a:rPr lang="en-US" sz="1400" dirty="0"/>
              <a:t>            @</a:t>
            </a:r>
            <a:r>
              <a:rPr lang="en-US" sz="1400" dirty="0" err="1"/>
              <a:t>Html.LabelFor</a:t>
            </a:r>
            <a:r>
              <a:rPr lang="en-US" sz="1400" dirty="0"/>
              <a:t>(model =&gt; </a:t>
            </a:r>
            <a:r>
              <a:rPr lang="en-US" sz="1400" dirty="0" err="1"/>
              <a:t>model.Title</a:t>
            </a:r>
            <a:r>
              <a:rPr lang="en-US" sz="1400" dirty="0"/>
              <a:t>, </a:t>
            </a:r>
            <a:r>
              <a:rPr lang="en-US" sz="1400" dirty="0" err="1"/>
              <a:t>htmlAttributes</a:t>
            </a:r>
            <a:r>
              <a:rPr lang="en-US" sz="1400" dirty="0"/>
              <a:t>: new { @class = "control-label col-md-2" })</a:t>
            </a:r>
          </a:p>
          <a:p>
            <a:pPr marL="0" indent="0">
              <a:buNone/>
            </a:pPr>
            <a:r>
              <a:rPr lang="en-US" sz="1400" dirty="0"/>
              <a:t>            &lt;div class="col-md-10"&gt;</a:t>
            </a:r>
          </a:p>
          <a:p>
            <a:pPr marL="0" indent="0">
              <a:buNone/>
            </a:pPr>
            <a:r>
              <a:rPr lang="en-US" sz="1400" dirty="0"/>
              <a:t>                @</a:t>
            </a:r>
            <a:r>
              <a:rPr lang="en-US" sz="1400" dirty="0" err="1"/>
              <a:t>Html.EditorFor</a:t>
            </a:r>
            <a:r>
              <a:rPr lang="en-US" sz="1400" dirty="0"/>
              <a:t>(model =&gt; </a:t>
            </a:r>
            <a:r>
              <a:rPr lang="en-US" sz="1400" dirty="0" err="1"/>
              <a:t>model.Title</a:t>
            </a:r>
            <a:r>
              <a:rPr lang="en-US" sz="1400" dirty="0"/>
              <a:t>, new { </a:t>
            </a:r>
            <a:r>
              <a:rPr lang="en-US" sz="1400" dirty="0" err="1"/>
              <a:t>htmlAttributes</a:t>
            </a:r>
            <a:r>
              <a:rPr lang="en-US" sz="1400" dirty="0"/>
              <a:t> = new { @class = "form-control" } })</a:t>
            </a:r>
          </a:p>
          <a:p>
            <a:pPr marL="0" indent="0">
              <a:buNone/>
            </a:pPr>
            <a:r>
              <a:rPr lang="en-US" sz="1400" dirty="0"/>
              <a:t>                @</a:t>
            </a:r>
            <a:r>
              <a:rPr lang="en-US" sz="1400" dirty="0" err="1"/>
              <a:t>Html.ValidationMessageFor</a:t>
            </a:r>
            <a:r>
              <a:rPr lang="en-US" sz="1400" dirty="0"/>
              <a:t>(model =&gt; </a:t>
            </a:r>
            <a:r>
              <a:rPr lang="en-US" sz="1400" dirty="0" err="1"/>
              <a:t>model.Title</a:t>
            </a:r>
            <a:r>
              <a:rPr lang="en-US" sz="1400" dirty="0"/>
              <a:t>, "", new { @class = "text-danger" })</a:t>
            </a:r>
          </a:p>
          <a:p>
            <a:pPr marL="0" indent="0">
              <a:buNone/>
            </a:pPr>
            <a:r>
              <a:rPr lang="en-US" sz="1400" dirty="0"/>
              <a:t>            &lt;/div&gt;</a:t>
            </a:r>
          </a:p>
          <a:p>
            <a:pPr marL="0" indent="0">
              <a:buNone/>
            </a:pPr>
            <a:r>
              <a:rPr lang="en-US" sz="1400" dirty="0"/>
              <a:t>        &lt;/div&gt;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&lt;div class="form-group"&gt;</a:t>
            </a:r>
          </a:p>
          <a:p>
            <a:pPr marL="0" indent="0">
              <a:buNone/>
            </a:pPr>
            <a:r>
              <a:rPr lang="en-US" sz="1400" dirty="0"/>
              <a:t>            &lt;div class="col-md-offset-2 col-md-10"&gt;</a:t>
            </a:r>
          </a:p>
          <a:p>
            <a:pPr marL="0" indent="0">
              <a:buNone/>
            </a:pPr>
            <a:r>
              <a:rPr lang="en-US" sz="1400" dirty="0"/>
              <a:t>                &lt;input type="submit" value="Save" class="</a:t>
            </a:r>
            <a:r>
              <a:rPr lang="en-US" sz="1400" dirty="0" err="1"/>
              <a:t>btn</a:t>
            </a:r>
            <a:r>
              <a:rPr lang="en-US" sz="1400" dirty="0"/>
              <a:t> </a:t>
            </a:r>
            <a:r>
              <a:rPr lang="en-US" sz="1400" dirty="0" err="1"/>
              <a:t>btn</a:t>
            </a:r>
            <a:r>
              <a:rPr lang="en-US" sz="1400" dirty="0"/>
              <a:t>-default" /&gt;</a:t>
            </a:r>
          </a:p>
          <a:p>
            <a:pPr marL="0" indent="0">
              <a:buNone/>
            </a:pPr>
            <a:r>
              <a:rPr lang="en-US" sz="1400" dirty="0"/>
              <a:t>            &lt;/div&gt;</a:t>
            </a:r>
          </a:p>
          <a:p>
            <a:pPr marL="0" indent="0">
              <a:buNone/>
            </a:pPr>
            <a:r>
              <a:rPr lang="en-US" sz="1400" dirty="0"/>
              <a:t>        &lt;/div&gt;</a:t>
            </a:r>
          </a:p>
          <a:p>
            <a:pPr marL="0" indent="0">
              <a:buNone/>
            </a:pPr>
            <a:r>
              <a:rPr lang="en-US" sz="1400" dirty="0"/>
              <a:t>    &lt;/div&gt;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&lt;div&gt;</a:t>
            </a:r>
          </a:p>
          <a:p>
            <a:pPr marL="0" indent="0">
              <a:buNone/>
            </a:pPr>
            <a:r>
              <a:rPr lang="en-US" sz="1400" dirty="0"/>
              <a:t>    @</a:t>
            </a:r>
            <a:r>
              <a:rPr lang="en-US" sz="1400" dirty="0" err="1"/>
              <a:t>Html.ActionLink</a:t>
            </a:r>
            <a:r>
              <a:rPr lang="en-US" sz="1400" dirty="0"/>
              <a:t>("Back to List", "Index")</a:t>
            </a:r>
          </a:p>
          <a:p>
            <a:pPr marL="0" indent="0">
              <a:buNone/>
            </a:pPr>
            <a:r>
              <a:rPr lang="en-US" sz="1400" dirty="0"/>
              <a:t>&lt;/div&gt;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@section Scripts {</a:t>
            </a:r>
          </a:p>
          <a:p>
            <a:pPr marL="0" indent="0">
              <a:buNone/>
            </a:pPr>
            <a:r>
              <a:rPr lang="en-US" sz="1400" dirty="0"/>
              <a:t>    @</a:t>
            </a:r>
            <a:r>
              <a:rPr lang="en-US" sz="1400" dirty="0" err="1"/>
              <a:t>Scripts.Render</a:t>
            </a:r>
            <a:r>
              <a:rPr lang="en-US" sz="1400" dirty="0"/>
              <a:t>("~/bundles/</a:t>
            </a:r>
            <a:r>
              <a:rPr lang="en-US" sz="1400" dirty="0" err="1"/>
              <a:t>jqueryval</a:t>
            </a:r>
            <a:r>
              <a:rPr lang="en-US" sz="1400" dirty="0"/>
              <a:t>")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50729" y="259773"/>
            <a:ext cx="4156363" cy="6473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7030A0"/>
                </a:solidFill>
              </a:rPr>
              <a:t>The rendered HTML</a:t>
            </a:r>
          </a:p>
          <a:p>
            <a:pPr marL="0" indent="0">
              <a:buNone/>
            </a:pPr>
            <a:r>
              <a:rPr lang="en-US" dirty="0"/>
              <a:t> &lt;input data-</a:t>
            </a:r>
            <a:r>
              <a:rPr lang="en-US" dirty="0" err="1"/>
              <a:t>val</a:t>
            </a:r>
            <a:r>
              <a:rPr lang="en-US" dirty="0"/>
              <a:t>="true" data-</a:t>
            </a:r>
            <a:r>
              <a:rPr lang="en-US" dirty="0" err="1"/>
              <a:t>val</a:t>
            </a:r>
            <a:r>
              <a:rPr lang="en-US" dirty="0"/>
              <a:t>-number="The field ID must be a number." data-</a:t>
            </a:r>
            <a:r>
              <a:rPr lang="en-US" dirty="0" err="1"/>
              <a:t>val</a:t>
            </a:r>
            <a:r>
              <a:rPr lang="en-US" dirty="0"/>
              <a:t>-required="The ID field is required." id="ID" name="ID" type="hidden" value="1" 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&lt;div class="form-group"&gt;</a:t>
            </a:r>
          </a:p>
          <a:p>
            <a:pPr marL="0" indent="0">
              <a:buNone/>
            </a:pPr>
            <a:r>
              <a:rPr lang="en-US" dirty="0"/>
              <a:t>            &lt;label class="control-label col-md-2" for="Title"&gt;Title&lt;/label&gt;</a:t>
            </a:r>
          </a:p>
          <a:p>
            <a:pPr marL="0" indent="0">
              <a:buNone/>
            </a:pPr>
            <a:r>
              <a:rPr lang="en-US" dirty="0"/>
              <a:t>            &lt;div class="col-md-10"&gt;</a:t>
            </a:r>
          </a:p>
          <a:p>
            <a:pPr marL="0" indent="0">
              <a:buNone/>
            </a:pPr>
            <a:r>
              <a:rPr lang="en-US" dirty="0"/>
              <a:t>                &lt;input class="form-control text-box single-line" id="Title" name="Title" type="text" value="Movie Title #1" /&gt;</a:t>
            </a:r>
          </a:p>
          <a:p>
            <a:pPr marL="0" indent="0">
              <a:buNone/>
            </a:pPr>
            <a:r>
              <a:rPr lang="en-US" dirty="0"/>
              <a:t>                &lt;span class="field-validation-valid text-danger" data-</a:t>
            </a:r>
            <a:r>
              <a:rPr lang="en-US" dirty="0" err="1"/>
              <a:t>valmsg</a:t>
            </a:r>
            <a:r>
              <a:rPr lang="en-US" dirty="0"/>
              <a:t>-for="Title" data-</a:t>
            </a:r>
            <a:r>
              <a:rPr lang="en-US" dirty="0" err="1"/>
              <a:t>valmsg</a:t>
            </a:r>
            <a:r>
              <a:rPr lang="en-US" dirty="0"/>
              <a:t>-replace="true"&gt;&lt;/span&gt;</a:t>
            </a:r>
          </a:p>
          <a:p>
            <a:pPr marL="0" indent="0">
              <a:buNone/>
            </a:pPr>
            <a:r>
              <a:rPr lang="en-US" dirty="0"/>
              <a:t>            &lt;/div&gt;</a:t>
            </a:r>
          </a:p>
          <a:p>
            <a:pPr marL="0" indent="0">
              <a:buNone/>
            </a:pPr>
            <a:r>
              <a:rPr lang="en-US" dirty="0"/>
              <a:t>        &lt;/div&gt;</a:t>
            </a:r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547411" y="1371600"/>
            <a:ext cx="1003318" cy="987137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639791" y="3240230"/>
            <a:ext cx="1776845" cy="431227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902036" y="4362450"/>
            <a:ext cx="1648693" cy="136815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726382" y="5340927"/>
            <a:ext cx="921327" cy="5196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0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235" y="1642418"/>
            <a:ext cx="2540184" cy="3480299"/>
          </a:xfrm>
        </p:spPr>
        <p:txBody>
          <a:bodyPr/>
          <a:lstStyle/>
          <a:p>
            <a:r>
              <a:rPr lang="en-US" dirty="0" smtClean="0"/>
              <a:t>Examining Edit:</a:t>
            </a:r>
            <a:br>
              <a:rPr lang="en-US" dirty="0" smtClean="0"/>
            </a:br>
            <a:r>
              <a:rPr lang="en-US" dirty="0" err="1" smtClean="0"/>
              <a:t>POSTing</a:t>
            </a:r>
            <a:r>
              <a:rPr lang="en-US" dirty="0" smtClean="0"/>
              <a:t> the edits:</a:t>
            </a:r>
            <a:br>
              <a:rPr lang="en-US" dirty="0" smtClean="0"/>
            </a:br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2419" y="259773"/>
            <a:ext cx="9331036" cy="64735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Controller method for POST visit:</a:t>
            </a:r>
          </a:p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 err="1"/>
              <a:t>HttpPost</a:t>
            </a:r>
            <a:r>
              <a:rPr lang="en-US" sz="2000" dirty="0" smtClean="0"/>
              <a:t>] </a:t>
            </a:r>
            <a:r>
              <a:rPr lang="en-US" sz="2000" b="1" dirty="0" smtClean="0">
                <a:solidFill>
                  <a:srgbClr val="7030A0"/>
                </a:solidFill>
              </a:rPr>
              <a:t>// Only used for HTTP POST requests; HTTP Get is the default</a:t>
            </a:r>
            <a:endParaRPr lang="en-US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dirty="0"/>
              <a:t>[</a:t>
            </a:r>
            <a:r>
              <a:rPr lang="en-US" sz="2000" dirty="0" err="1"/>
              <a:t>ValidateAntiForgeryToken</a:t>
            </a:r>
            <a:r>
              <a:rPr lang="en-US" sz="2000" dirty="0" smtClean="0"/>
              <a:t>] </a:t>
            </a:r>
            <a:r>
              <a:rPr lang="en-US" sz="2000" b="1" dirty="0" smtClean="0">
                <a:solidFill>
                  <a:srgbClr val="7030A0"/>
                </a:solidFill>
              </a:rPr>
              <a:t>// checks @</a:t>
            </a:r>
            <a:r>
              <a:rPr lang="en-US" sz="2000" b="1" dirty="0" err="1" smtClean="0">
                <a:solidFill>
                  <a:srgbClr val="7030A0"/>
                </a:solidFill>
              </a:rPr>
              <a:t>Html.AntiForgeryToken</a:t>
            </a:r>
            <a:r>
              <a:rPr lang="en-US" sz="2000" b="1" dirty="0">
                <a:solidFill>
                  <a:srgbClr val="7030A0"/>
                </a:solidFill>
              </a:rPr>
              <a:t>() </a:t>
            </a:r>
            <a:r>
              <a:rPr lang="en-US" sz="2000" b="1" dirty="0" smtClean="0">
                <a:solidFill>
                  <a:srgbClr val="7030A0"/>
                </a:solidFill>
              </a:rPr>
              <a:t>from View</a:t>
            </a:r>
            <a:endParaRPr lang="en-US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dirty="0"/>
              <a:t>public </a:t>
            </a:r>
            <a:r>
              <a:rPr lang="en-US" sz="2000" dirty="0" err="1"/>
              <a:t>ActionResult</a:t>
            </a:r>
            <a:r>
              <a:rPr lang="en-US" sz="2000" dirty="0"/>
              <a:t> Edit([Bind(Include = "</a:t>
            </a:r>
            <a:r>
              <a:rPr lang="en-US" sz="2000" dirty="0" err="1"/>
              <a:t>ID,Title,ReleaseDate,Genre,Price</a:t>
            </a:r>
            <a:r>
              <a:rPr lang="en-US" sz="2000" dirty="0"/>
              <a:t>")] Movie movie)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if (</a:t>
            </a:r>
            <a:r>
              <a:rPr lang="en-US" sz="2000" dirty="0" err="1"/>
              <a:t>ModelState.IsValid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db.Entry</a:t>
            </a:r>
            <a:r>
              <a:rPr lang="en-US" sz="2000" dirty="0"/>
              <a:t>(movie).State = </a:t>
            </a:r>
            <a:r>
              <a:rPr lang="en-US" sz="2000" dirty="0" err="1"/>
              <a:t>EntityState.Modified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db.SaveChanges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      return </a:t>
            </a:r>
            <a:r>
              <a:rPr lang="en-US" sz="2000" dirty="0" err="1"/>
              <a:t>RedirectToAction</a:t>
            </a:r>
            <a:r>
              <a:rPr lang="en-US" sz="2000" dirty="0"/>
              <a:t>("Index");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</a:p>
          <a:p>
            <a:pPr marL="0" indent="0">
              <a:buNone/>
            </a:pPr>
            <a:r>
              <a:rPr lang="en-US" sz="2000" dirty="0"/>
              <a:t>    return View(movie);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5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Edit:</a:t>
            </a:r>
            <a:br>
              <a:rPr lang="en-US" dirty="0"/>
            </a:br>
            <a:r>
              <a:rPr lang="en-US" dirty="0" err="1"/>
              <a:t>POSTing</a:t>
            </a:r>
            <a:r>
              <a:rPr lang="en-US" dirty="0"/>
              <a:t> the edits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2143991"/>
            <a:ext cx="10193033" cy="4589318"/>
          </a:xfrm>
        </p:spPr>
        <p:txBody>
          <a:bodyPr>
            <a:normAutofit/>
          </a:bodyPr>
          <a:lstStyle/>
          <a:p>
            <a:r>
              <a:rPr lang="en-US" dirty="0"/>
              <a:t>Controller method for POST visit: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public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ActionResult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 Edit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(  </a:t>
            </a:r>
            <a:r>
              <a:rPr lang="en-US" sz="4000" b="1" dirty="0" smtClean="0">
                <a:solidFill>
                  <a:srgbClr val="7030A0"/>
                </a:solidFill>
              </a:rPr>
              <a:t>[</a:t>
            </a:r>
            <a:r>
              <a:rPr lang="en-US" sz="2400" dirty="0">
                <a:solidFill>
                  <a:srgbClr val="00B0F0"/>
                </a:solidFill>
              </a:rPr>
              <a:t>Bind</a:t>
            </a:r>
            <a:r>
              <a:rPr lang="en-US" sz="2400" dirty="0"/>
              <a:t>(Include = "</a:t>
            </a:r>
            <a:r>
              <a:rPr lang="en-US" sz="2400" dirty="0" err="1"/>
              <a:t>ID,Title,ReleaseDate,Genre,Price</a:t>
            </a:r>
            <a:r>
              <a:rPr lang="en-US" sz="2400" dirty="0" smtClean="0"/>
              <a:t>")</a:t>
            </a:r>
            <a:r>
              <a:rPr lang="en-US" sz="4000" b="1" dirty="0" smtClean="0">
                <a:solidFill>
                  <a:srgbClr val="7030A0"/>
                </a:solidFill>
              </a:rPr>
              <a:t>]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Movie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movie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{ /* Snip */</a:t>
            </a:r>
          </a:p>
          <a:p>
            <a:r>
              <a:rPr lang="en-US" dirty="0" smtClean="0"/>
              <a:t>Include is the list of properties (data fields) to extract from the form</a:t>
            </a:r>
          </a:p>
          <a:p>
            <a:pPr lvl="1"/>
            <a:r>
              <a:rPr lang="en-US" dirty="0" smtClean="0"/>
              <a:t>Other fields are left blank in the movie object, even if they’re present in the form</a:t>
            </a:r>
          </a:p>
          <a:p>
            <a:r>
              <a:rPr lang="en-US" dirty="0" smtClean="0"/>
              <a:t>These data fields are filled in for you, automatically, on the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movie</a:t>
            </a:r>
            <a:r>
              <a:rPr lang="en-US" dirty="0" smtClean="0"/>
              <a:t> object.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1003</TotalTime>
  <Words>1337</Words>
  <Application>Microsoft Office PowerPoint</Application>
  <PresentationFormat>Widescreen</PresentationFormat>
  <Paragraphs>210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Wisp</vt:lpstr>
      <vt:lpstr>BIT 286:  Web Applications</vt:lpstr>
      <vt:lpstr>Examining Edit</vt:lpstr>
      <vt:lpstr>Examining Edit: First Visit: Controller </vt:lpstr>
      <vt:lpstr>Examining Edit: First Visit: the View</vt:lpstr>
      <vt:lpstr>XSRF/CSRF Cross-Site Request Forgery</vt:lpstr>
      <vt:lpstr>XSRF/CSRF Cross-Site Request Forgery</vt:lpstr>
      <vt:lpstr>Examining Edit: First Visit: the View </vt:lpstr>
      <vt:lpstr>Examining Edit: POSTing the edits: Controller</vt:lpstr>
      <vt:lpstr>Examining Edit: POSTing the edits </vt:lpstr>
      <vt:lpstr>Security Risk: Overposting</vt:lpstr>
      <vt:lpstr>Search</vt:lpstr>
      <vt:lpstr>Tutorial Outline</vt:lpstr>
      <vt:lpstr>Adding a parameter</vt:lpstr>
      <vt:lpstr>My opinion: using ‘id’ as the parameter</vt:lpstr>
      <vt:lpstr>Adding a New Field</vt:lpstr>
      <vt:lpstr>Outline</vt:lpstr>
      <vt:lpstr>Adding Validation</vt:lpstr>
      <vt:lpstr>Examining the Details and Delete Methods</vt:lpstr>
      <vt:lpstr>Topics For Later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92</cp:revision>
  <dcterms:created xsi:type="dcterms:W3CDTF">2014-11-07T17:57:23Z</dcterms:created>
  <dcterms:modified xsi:type="dcterms:W3CDTF">2015-05-06T19:28:51Z</dcterms:modified>
</cp:coreProperties>
</file>