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26"/>
  </p:notesMasterIdLst>
  <p:sldIdLst>
    <p:sldId id="256" r:id="rId2"/>
    <p:sldId id="287" r:id="rId3"/>
    <p:sldId id="258" r:id="rId4"/>
    <p:sldId id="286" r:id="rId5"/>
    <p:sldId id="282" r:id="rId6"/>
    <p:sldId id="283" r:id="rId7"/>
    <p:sldId id="285" r:id="rId8"/>
    <p:sldId id="290" r:id="rId9"/>
    <p:sldId id="288" r:id="rId10"/>
    <p:sldId id="289" r:id="rId11"/>
    <p:sldId id="268" r:id="rId12"/>
    <p:sldId id="295" r:id="rId13"/>
    <p:sldId id="292" r:id="rId14"/>
    <p:sldId id="294" r:id="rId15"/>
    <p:sldId id="293" r:id="rId16"/>
    <p:sldId id="296" r:id="rId17"/>
    <p:sldId id="297" r:id="rId18"/>
    <p:sldId id="298" r:id="rId19"/>
    <p:sldId id="300" r:id="rId20"/>
    <p:sldId id="301" r:id="rId21"/>
    <p:sldId id="291" r:id="rId22"/>
    <p:sldId id="269" r:id="rId23"/>
    <p:sldId id="302" r:id="rId24"/>
    <p:sldId id="29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00"/>
    <a:srgbClr val="FFFF99"/>
    <a:srgbClr val="8B0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3725" autoAdjust="0"/>
  </p:normalViewPr>
  <p:slideViewPr>
    <p:cSldViewPr snapToGrid="0">
      <p:cViewPr varScale="1">
        <p:scale>
          <a:sx n="90" d="100"/>
          <a:sy n="90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7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637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38951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7862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12155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7288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34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3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7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4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2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4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6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7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3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5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nlywei.github.io/explain-git-with-d3/#checkout" TargetMode="External"/><Relationship Id="rId2" Type="http://schemas.openxmlformats.org/officeDocument/2006/relationships/hyperlink" Target="http://git-scm.com/book/en/v2/Git-Branching-Branches-in-a-Nutshel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-scm.com/docs/git-checkou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it-scm.com/docs/git-checkou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git-scm.com/book/en/v2/Distributed-Git-Distributed-Workflows#Centralized-Workflow" TargetMode="External"/><Relationship Id="rId2" Type="http://schemas.openxmlformats.org/officeDocument/2006/relationships/hyperlink" Target="http://git-scm.com/book/en/v2/Distributed-Git-Contributing-to-a-Project#Private-Small-Tea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212112"/>
            <a:ext cx="10299700" cy="2434855"/>
          </a:xfrm>
        </p:spPr>
        <p:txBody>
          <a:bodyPr>
            <a:noAutofit/>
          </a:bodyPr>
          <a:lstStyle/>
          <a:p>
            <a:pPr algn="l"/>
            <a:r>
              <a:rPr lang="en-US" sz="54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spc="7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Web) Application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07</a:t>
            </a:r>
            <a:r>
              <a:rPr lang="en-US" sz="4000" dirty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Tuesday, January 27, 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129263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Git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80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Easy, quick branches are one of </a:t>
            </a:r>
            <a:r>
              <a:rPr lang="en-US" dirty="0" err="1"/>
              <a:t>git's</a:t>
            </a:r>
            <a:r>
              <a:rPr lang="en-US" dirty="0"/>
              <a:t> strengths</a:t>
            </a:r>
          </a:p>
          <a:p>
            <a:pPr lvl="1"/>
            <a:r>
              <a:rPr lang="en-US" dirty="0"/>
              <a:t>You may (or may not) use it, but it's good to know about it.</a:t>
            </a:r>
          </a:p>
          <a:p>
            <a:pPr lvl="1"/>
            <a:r>
              <a:rPr lang="en-US" dirty="0"/>
              <a:t>I recommend that you </a:t>
            </a:r>
            <a:r>
              <a:rPr lang="en-US" b="1" u="sng" dirty="0"/>
              <a:t>not</a:t>
            </a:r>
            <a:r>
              <a:rPr lang="en-US" dirty="0"/>
              <a:t> use it until you get more comfortable with git</a:t>
            </a:r>
          </a:p>
          <a:p>
            <a:endParaRPr lang="en-US" dirty="0"/>
          </a:p>
          <a:p>
            <a:r>
              <a:rPr lang="en-US" dirty="0"/>
              <a:t>Let's walk through </a:t>
            </a:r>
            <a:r>
              <a:rPr lang="en-US" dirty="0">
                <a:hlinkClick r:id="rId2"/>
              </a:rPr>
              <a:t>http://git-scm.com/book/en/v2/Git-Branching-Branches-in-a-Nutshell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Visualizer to help you understand this: </a:t>
            </a:r>
            <a:r>
              <a:rPr lang="en-US" dirty="0">
                <a:hlinkClick r:id="rId3"/>
              </a:rPr>
              <a:t>http://onlywei.github.io/explain-git-with-d3/#checkout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64" y="147337"/>
            <a:ext cx="8911687" cy="128089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Create a new branch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579" y="970344"/>
            <a:ext cx="5140748" cy="3937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4763" y="4374657"/>
            <a:ext cx="4801270" cy="2286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6027807" y="2083981"/>
            <a:ext cx="1032212" cy="2371061"/>
          </a:xfrm>
          <a:prstGeom prst="straightConnector1">
            <a:avLst/>
          </a:prstGeom>
          <a:ln w="76200"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035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Checkout: </a:t>
            </a:r>
            <a:br>
              <a:rPr lang="en-US" dirty="0"/>
            </a:br>
            <a:r>
              <a:rPr lang="en-US" dirty="0"/>
              <a:t>Copy files from &lt;tree&gt; to working </a:t>
            </a:r>
            <a:r>
              <a:rPr lang="en-US" dirty="0" err="1"/>
              <a:t>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https://git-scm.com/docs/git-checkout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“Updates files in the working tree to match the version in the index or the specified tree. If no paths are given, </a:t>
            </a:r>
            <a:r>
              <a:rPr lang="en-US" dirty="0" err="1"/>
              <a:t>git</a:t>
            </a:r>
            <a:r>
              <a:rPr lang="en-US" dirty="0"/>
              <a:t> checkout will also update HEAD to set the specified branch as the current branch.”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04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switch branches in Elegit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971" y="1346299"/>
            <a:ext cx="5411972" cy="5416008"/>
          </a:xfrm>
        </p:spPr>
        <p:txBody>
          <a:bodyPr>
            <a:normAutofit/>
          </a:bodyPr>
          <a:lstStyle/>
          <a:p>
            <a:r>
              <a:rPr lang="en-US" dirty="0"/>
              <a:t>You must click on the branch label </a:t>
            </a:r>
            <a:br>
              <a:rPr lang="en-US" dirty="0"/>
            </a:br>
            <a:r>
              <a:rPr lang="en-US" dirty="0"/>
              <a:t>(the “&lt;</a:t>
            </a:r>
            <a:r>
              <a:rPr lang="en-US" dirty="0" err="1"/>
              <a:t>ElegitBranch</a:t>
            </a:r>
            <a:r>
              <a:rPr lang="en-US" dirty="0"/>
              <a:t>&gt;” box, or the “&lt;master&gt;” box) </a:t>
            </a:r>
            <a:br>
              <a:rPr lang="en-US" dirty="0"/>
            </a:br>
            <a:r>
              <a:rPr lang="en-US" b="1" i="1" dirty="0">
                <a:solidFill>
                  <a:srgbClr val="FF0000"/>
                </a:solidFill>
              </a:rPr>
              <a:t>NOT</a:t>
            </a:r>
            <a:r>
              <a:rPr lang="en-US" dirty="0"/>
              <a:t> on the circle/triangle/square next to the label</a:t>
            </a:r>
          </a:p>
          <a:p>
            <a:pPr lvl="1"/>
            <a:r>
              <a:rPr lang="en-US" dirty="0"/>
              <a:t>There’s also a ‘checkout different branch’ button at the bottom-left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dirty="0" err="1"/>
              <a:t>git</a:t>
            </a:r>
            <a:r>
              <a:rPr lang="en-US" dirty="0"/>
              <a:t> checkout &lt;branch&gt;:</a:t>
            </a:r>
            <a:br>
              <a:rPr lang="en-US" dirty="0"/>
            </a:br>
            <a:r>
              <a:rPr lang="en-US" dirty="0"/>
              <a:t>To prepare for working on &lt;branch&gt;, switch to it by updating the index and the files in the working tree, and by pointing HEAD at the branch. </a:t>
            </a:r>
            <a:r>
              <a:rPr lang="en-US" b="1" i="1" dirty="0">
                <a:solidFill>
                  <a:srgbClr val="7030A0"/>
                </a:solidFill>
              </a:rPr>
              <a:t>Local modifications to the files in the working tree are kept, so that they can be committed to the &lt;branch&gt;.</a:t>
            </a:r>
            <a:r>
              <a:rPr lang="en-US" dirty="0"/>
              <a:t>”</a:t>
            </a:r>
            <a:br>
              <a:rPr lang="en-US" dirty="0"/>
            </a:br>
            <a:r>
              <a:rPr lang="en-US" dirty="0"/>
              <a:t>(still from </a:t>
            </a:r>
            <a:r>
              <a:rPr lang="en-US" dirty="0">
                <a:hlinkClick r:id="rId2"/>
              </a:rPr>
              <a:t>https://git-scm.com/docs/git-checkout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9943" y="1346299"/>
            <a:ext cx="5934903" cy="3867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8112642" y="1152907"/>
            <a:ext cx="21266" cy="143080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5699051" y="2732567"/>
            <a:ext cx="89313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1093303" y="2985251"/>
            <a:ext cx="21266" cy="143080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&quot;Not Allowed&quot; Symbol 5"/>
          <p:cNvSpPr/>
          <p:nvPr/>
        </p:nvSpPr>
        <p:spPr>
          <a:xfrm>
            <a:off x="8587664" y="4075814"/>
            <a:ext cx="999460" cy="680484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2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35723"/>
          <a:stretch/>
        </p:blipFill>
        <p:spPr>
          <a:xfrm>
            <a:off x="851964" y="3678865"/>
            <a:ext cx="6196804" cy="16902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971" y="1346299"/>
            <a:ext cx="10275462" cy="54160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Once you’ve switched you can do work on the new branch</a:t>
            </a:r>
          </a:p>
          <a:p>
            <a:r>
              <a:rPr lang="en-US" dirty="0">
                <a:solidFill>
                  <a:schemeClr val="tx1"/>
                </a:solidFill>
              </a:rPr>
              <a:t>It’s completely independent of the other branches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This is particularly nice if you need to multitask: bug fixes, hot fixes, multiple features at once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What if you’ve staged work?</a:t>
            </a: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Notice that you can have merge conflicts between branches, just like you can have with changes from someone else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switch branches in Elegit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593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1205731"/>
            <a:ext cx="5451627" cy="41264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n-US" dirty="0"/>
              <a:t>Merge two </a:t>
            </a:r>
            <a:br>
              <a:rPr lang="en-US" dirty="0"/>
            </a:br>
            <a:r>
              <a:rPr lang="en-US" dirty="0"/>
              <a:t>local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5122652" cy="3759253"/>
          </a:xfrm>
        </p:spPr>
        <p:txBody>
          <a:bodyPr>
            <a:normAutofit/>
          </a:bodyPr>
          <a:lstStyle/>
          <a:p>
            <a:r>
              <a:rPr lang="en-US" dirty="0"/>
              <a:t>First, make sure that you’re working on the ‘destination’ branch</a:t>
            </a:r>
          </a:p>
          <a:p>
            <a:r>
              <a:rPr lang="en-US" dirty="0"/>
              <a:t>Normally the ‘master’ branch</a:t>
            </a:r>
          </a:p>
          <a:p>
            <a:pPr lvl="1"/>
            <a:r>
              <a:rPr lang="en-US" dirty="0"/>
              <a:t>This will let you merge your work from the side-branch into your master branch</a:t>
            </a:r>
          </a:p>
          <a:p>
            <a:pPr lvl="1"/>
            <a:r>
              <a:rPr lang="en-US" dirty="0"/>
              <a:t>Doesn’t have to be the master branch</a:t>
            </a:r>
          </a:p>
          <a:p>
            <a:pPr lvl="1"/>
            <a:r>
              <a:rPr lang="en-US" dirty="0"/>
              <a:t>You can even fetch/merge/push side-branches back up to the master branch on GitHub, if you wanted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1514" y="6133610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fld id="{3CBF8323-5144-4C0A-A5C0-D64D69D04021}" type="slidenum">
              <a:rPr lang="en-US" sz="1900" smtClean="0"/>
              <a:pPr>
                <a:lnSpc>
                  <a:spcPct val="90000"/>
                </a:lnSpc>
              </a:pPr>
              <a:t>16</a:t>
            </a:fld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470135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53" y="1331830"/>
            <a:ext cx="4104582" cy="2799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35" y="1880781"/>
            <a:ext cx="4104582" cy="2799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7602" y="2390758"/>
            <a:ext cx="4104583" cy="2799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89913"/>
            <a:ext cx="8911687" cy="1280890"/>
          </a:xfrm>
        </p:spPr>
        <p:txBody>
          <a:bodyPr/>
          <a:lstStyle/>
          <a:p>
            <a:r>
              <a:rPr lang="en-US" dirty="0"/>
              <a:t>Merge two local branches</a:t>
            </a:r>
            <a:br>
              <a:rPr lang="en-US" dirty="0"/>
            </a:br>
            <a:r>
              <a:rPr lang="en-US" dirty="0"/>
              <a:t>N</a:t>
            </a:r>
            <a:r>
              <a:rPr lang="en-US" sz="2400" dirty="0"/>
              <a:t>ext, click ‘merge’ button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9893" y="4922003"/>
            <a:ext cx="2362530" cy="15718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83266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</a:t>
            </a:r>
            <a:br>
              <a:rPr lang="en-US" dirty="0"/>
            </a:br>
            <a:r>
              <a:rPr lang="en-US" dirty="0"/>
              <a:t>Branch, change,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your own: </a:t>
            </a:r>
          </a:p>
          <a:p>
            <a:r>
              <a:rPr lang="en-US" dirty="0"/>
              <a:t>Create a local branch + check it out (switch to it)</a:t>
            </a:r>
          </a:p>
          <a:p>
            <a:r>
              <a:rPr lang="en-US" dirty="0"/>
              <a:t>Modify a text file</a:t>
            </a:r>
          </a:p>
          <a:p>
            <a:pPr lvl="1"/>
            <a:r>
              <a:rPr lang="en-US" dirty="0"/>
              <a:t>“Added on branch BRANCHNAME by YOURNAME” is probably a good message ☺</a:t>
            </a:r>
          </a:p>
          <a:p>
            <a:r>
              <a:rPr lang="en-US" dirty="0"/>
              <a:t>Merge your changes back into the master branch</a:t>
            </a:r>
          </a:p>
          <a:p>
            <a:r>
              <a:rPr lang="en-US" dirty="0"/>
              <a:t>Make another change to your new branch</a:t>
            </a:r>
          </a:p>
          <a:p>
            <a:r>
              <a:rPr lang="en-US" dirty="0"/>
              <a:t>Merge that second back into the master branch</a:t>
            </a:r>
          </a:p>
          <a:p>
            <a:r>
              <a:rPr lang="en-US" dirty="0"/>
              <a:t>Do what you need to in order to push your changes on the master branch back to GitHub</a:t>
            </a:r>
          </a:p>
          <a:p>
            <a:pPr lvl="1"/>
            <a:r>
              <a:rPr lang="en-US" dirty="0"/>
              <a:t>Notice that your other branch is NOT pushed to GitHub – just the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1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0130" y="349135"/>
            <a:ext cx="5451627" cy="2186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n-US" dirty="0"/>
              <a:t>Pushing a side branch to GitHub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5317426" cy="4719652"/>
          </a:xfrm>
        </p:spPr>
        <p:txBody>
          <a:bodyPr>
            <a:normAutofit/>
          </a:bodyPr>
          <a:lstStyle/>
          <a:p>
            <a:r>
              <a:rPr lang="en-US" dirty="0"/>
              <a:t>Make sure you’re on the branch you want to push</a:t>
            </a:r>
          </a:p>
          <a:p>
            <a:r>
              <a:rPr lang="en-US" dirty="0"/>
              <a:t>Click on ‘Push’, and you’ll see:</a:t>
            </a:r>
          </a:p>
          <a:p>
            <a:r>
              <a:rPr lang="en-US" dirty="0"/>
              <a:t>Click ‘Yes’</a:t>
            </a:r>
          </a:p>
          <a:p>
            <a:endParaRPr lang="en-US" dirty="0"/>
          </a:p>
          <a:p>
            <a:r>
              <a:rPr lang="en-US" dirty="0"/>
              <a:t>Elegit will push this branch to </a:t>
            </a:r>
            <a:br>
              <a:rPr lang="en-US" dirty="0"/>
            </a:br>
            <a:r>
              <a:rPr lang="en-US" dirty="0"/>
              <a:t>GitHub</a:t>
            </a:r>
          </a:p>
          <a:p>
            <a:r>
              <a:rPr lang="en-US" dirty="0"/>
              <a:t>You can then verify that it’s there</a:t>
            </a:r>
          </a:p>
          <a:p>
            <a:endParaRPr lang="en-US" dirty="0"/>
          </a:p>
          <a:p>
            <a:r>
              <a:rPr lang="en-US" dirty="0"/>
              <a:t>This can allow a couple of team members to work on a feature on the side / independent of the main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1514" y="6133610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fld id="{3CBF8323-5144-4C0A-A5C0-D64D69D04021}" type="slidenum">
              <a:rPr lang="en-US" sz="1900" smtClean="0"/>
              <a:pPr>
                <a:lnSpc>
                  <a:spcPct val="90000"/>
                </a:lnSpc>
              </a:pPr>
              <a:t>19</a:t>
            </a:fld>
            <a:endParaRPr lang="en-US" sz="19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405" y="2599007"/>
            <a:ext cx="4125148" cy="4190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4582633" y="1722474"/>
            <a:ext cx="2179674" cy="13078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4847804" y="4107648"/>
            <a:ext cx="1914503" cy="6774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38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</a:t>
            </a:r>
            <a:r>
              <a:rPr lang="en-US" dirty="0"/>
              <a:t>-trivia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Looks like 3 groups have finished the ‘Team Formation’ activity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need to be done by the time I grade it today</a:t>
            </a:r>
          </a:p>
          <a:p>
            <a:pPr lvl="1"/>
            <a:r>
              <a:rPr lang="en-US" dirty="0"/>
              <a:t>3:20pm+</a:t>
            </a:r>
          </a:p>
          <a:p>
            <a:r>
              <a:rPr lang="en-US" dirty="0"/>
              <a:t>The ‘Statement Of Needs’ was posted over the weekend</a:t>
            </a:r>
          </a:p>
          <a:p>
            <a:endParaRPr lang="en-US" dirty="0"/>
          </a:p>
          <a:p>
            <a:r>
              <a:rPr lang="en-US" dirty="0"/>
              <a:t>Please create accounts in </a:t>
            </a:r>
            <a:r>
              <a:rPr lang="en-US" dirty="0" err="1"/>
              <a:t>StudentTracker</a:t>
            </a:r>
            <a:r>
              <a:rPr lang="en-US" dirty="0"/>
              <a:t> and sign up for BIT 286</a:t>
            </a:r>
          </a:p>
          <a:p>
            <a:pPr lvl="1"/>
            <a:r>
              <a:rPr lang="en-US" dirty="0"/>
              <a:t>(this is how I’ll show you your grades)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08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223284"/>
            <a:ext cx="8911687" cy="1681716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Exercise: </a:t>
            </a:r>
            <a:br>
              <a:rPr lang="en-US" dirty="0"/>
            </a:br>
            <a:r>
              <a:rPr lang="en-US" dirty="0"/>
              <a:t>Working with someone else on a branch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Branch, change, and commit locally</a:t>
            </a:r>
          </a:p>
          <a:p>
            <a:r>
              <a:rPr lang="en-US" sz="2800" dirty="0"/>
              <a:t>Push THAT BRANCH to GitHub</a:t>
            </a:r>
          </a:p>
          <a:p>
            <a:r>
              <a:rPr lang="en-US" sz="2800" dirty="0"/>
              <a:t>Partner pulls and modifies their copy</a:t>
            </a:r>
          </a:p>
          <a:p>
            <a:r>
              <a:rPr lang="en-US" sz="2800" dirty="0"/>
              <a:t>Partner pushes their work to GitHub</a:t>
            </a:r>
          </a:p>
          <a:p>
            <a:r>
              <a:rPr lang="en-US" sz="2800" dirty="0"/>
              <a:t>You then download and merge that work into that same branch</a:t>
            </a:r>
          </a:p>
          <a:p>
            <a:r>
              <a:rPr lang="en-US" sz="2800" dirty="0"/>
              <a:t>Repeat several times, passing the work ‘back and forth’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830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649961"/>
            <a:ext cx="5451627" cy="52380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5122652" cy="1259894"/>
          </a:xfrm>
        </p:spPr>
        <p:txBody>
          <a:bodyPr>
            <a:normAutofit/>
          </a:bodyPr>
          <a:lstStyle/>
          <a:p>
            <a:r>
              <a:rPr lang="en-US" b="1"/>
              <a:t>Create a new branch in GitHub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1514" y="6133610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fld id="{3CBF8323-5144-4C0A-A5C0-D64D69D04021}" type="slidenum">
              <a:rPr lang="en-US" sz="1900" smtClean="0"/>
              <a:pPr>
                <a:lnSpc>
                  <a:spcPct val="90000"/>
                </a:lnSpc>
              </a:pPr>
              <a:t>21</a:t>
            </a:fld>
            <a:endParaRPr lang="en-US" sz="190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9224" y="2133600"/>
            <a:ext cx="5336905" cy="4365135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This will also switch you to the new branch </a:t>
            </a:r>
            <a:br>
              <a:rPr lang="en-US" sz="2400" b="1" dirty="0"/>
            </a:br>
            <a:r>
              <a:rPr lang="en-US" sz="2400" dirty="0"/>
              <a:t>(</a:t>
            </a:r>
            <a:r>
              <a:rPr lang="en-US" sz="2400" dirty="0" err="1"/>
              <a:t>sorta</a:t>
            </a:r>
            <a:r>
              <a:rPr lang="en-US" sz="2400" dirty="0"/>
              <a:t> like “checkout the new branch”)</a:t>
            </a:r>
          </a:p>
          <a:p>
            <a:endParaRPr lang="en-US" sz="2400" b="1" dirty="0"/>
          </a:p>
          <a:p>
            <a:r>
              <a:rPr lang="en-US" sz="2400" dirty="0"/>
              <a:t>B/c GitHub makes you commit after each change you don’t need to worry about staged changes.</a:t>
            </a:r>
          </a:p>
          <a:p>
            <a:endParaRPr lang="en-US" sz="2400" b="1" dirty="0"/>
          </a:p>
          <a:p>
            <a:r>
              <a:rPr lang="en-US" sz="2400" b="1" dirty="0"/>
              <a:t>This can be handy for creating new branches on your own, in order to practice with branches</a:t>
            </a:r>
          </a:p>
        </p:txBody>
      </p:sp>
    </p:spTree>
    <p:extLst>
      <p:ext uri="{BB962C8B-B14F-4D97-AF65-F5344CB8AC3E}">
        <p14:creationId xmlns:p14="http://schemas.microsoft.com/office/powerpoint/2010/main" val="3654034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518" y="290946"/>
            <a:ext cx="6848902" cy="1614054"/>
          </a:xfrm>
        </p:spPr>
        <p:txBody>
          <a:bodyPr/>
          <a:lstStyle/>
          <a:p>
            <a:r>
              <a:rPr lang="en-US" dirty="0"/>
              <a:t>Working In A Group:</a:t>
            </a:r>
            <a:br>
              <a:rPr lang="en-US" dirty="0"/>
            </a:br>
            <a:r>
              <a:rPr lang="en-US" dirty="0"/>
              <a:t>Centralized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0858" y="2780779"/>
            <a:ext cx="8915400" cy="3374065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Single, shared, "master" repository</a:t>
            </a:r>
          </a:p>
          <a:p>
            <a:r>
              <a:rPr lang="en-US" sz="2000" dirty="0"/>
              <a:t>Pull the most recent changes from there, push your work back to it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</a:rPr>
              <a:t>CLASS REQUIREMENT: You must commit your work individually </a:t>
            </a:r>
            <a:br>
              <a:rPr lang="en-US" sz="2000" b="1" dirty="0">
                <a:solidFill>
                  <a:srgbClr val="7030A0"/>
                </a:solidFill>
              </a:rPr>
            </a:br>
            <a:r>
              <a:rPr lang="en-US" sz="2000" b="1" dirty="0">
                <a:solidFill>
                  <a:srgbClr val="7030A0"/>
                </a:solidFill>
              </a:rPr>
              <a:t>so that the instructor can see your work</a:t>
            </a:r>
          </a:p>
          <a:p>
            <a:r>
              <a:rPr lang="en-US" sz="2000" dirty="0">
                <a:hlinkClick r:id="rId2"/>
              </a:rPr>
              <a:t>Pro </a:t>
            </a:r>
            <a:r>
              <a:rPr lang="en-US" sz="2000" dirty="0" err="1">
                <a:hlinkClick r:id="rId2"/>
              </a:rPr>
              <a:t>Git</a:t>
            </a:r>
            <a:r>
              <a:rPr lang="en-US" sz="2000" dirty="0">
                <a:hlinkClick r:id="rId2"/>
              </a:rPr>
              <a:t>: Contributing (Private small team model)</a:t>
            </a:r>
            <a:endParaRPr lang="en-US" sz="2000" dirty="0"/>
          </a:p>
          <a:p>
            <a:pPr lvl="1"/>
            <a:r>
              <a:rPr lang="en-US" sz="1800" dirty="0"/>
              <a:t>(There's an example that may be helpful – ignore the command line options and instead )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pPr algn="r"/>
            <a:r>
              <a:rPr lang="en-US" sz="2000" dirty="0">
                <a:hlinkClick r:id="rId3"/>
              </a:rPr>
              <a:t>Pro Git: Distributed Workflows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22</a:t>
            </a:fld>
            <a:endParaRPr lang="en-US" dirty="0"/>
          </a:p>
        </p:txBody>
      </p:sp>
      <p:pic>
        <p:nvPicPr>
          <p:cNvPr id="7170" name="Picture 2" descr="centralized_workflo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854" y="312465"/>
            <a:ext cx="5673725" cy="244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248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</a:t>
            </a:r>
            <a:br>
              <a:rPr lang="en-US" dirty="0"/>
            </a:br>
            <a:r>
              <a:rPr lang="en-US" dirty="0"/>
              <a:t>Project Concept Document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232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through the Statement of Needs (5 min)</a:t>
            </a:r>
          </a:p>
          <a:p>
            <a:r>
              <a:rPr lang="en-US" dirty="0"/>
              <a:t>Find a doc about Common Core that explains expectations of students finishing first grade (10 minutes)</a:t>
            </a:r>
          </a:p>
          <a:p>
            <a:pPr lvl="1"/>
            <a:r>
              <a:rPr lang="en-US" dirty="0"/>
              <a:t>Feel free to share with your group as you find stuff</a:t>
            </a:r>
          </a:p>
          <a:p>
            <a:r>
              <a:rPr lang="en-US" dirty="0"/>
              <a:t>Brainstorm ideas individually (10 minutes)</a:t>
            </a:r>
          </a:p>
          <a:p>
            <a:r>
              <a:rPr lang="en-US" dirty="0"/>
              <a:t>Brainstorm ideas as a group (15 minutes)</a:t>
            </a:r>
          </a:p>
          <a:p>
            <a:pPr lvl="1"/>
            <a:r>
              <a:rPr lang="en-US" dirty="0"/>
              <a:t>Ideas up that you thought up individually and/or thought up in a group</a:t>
            </a:r>
          </a:p>
          <a:p>
            <a:endParaRPr lang="en-US" dirty="0"/>
          </a:p>
          <a:p>
            <a:r>
              <a:rPr lang="en-US" dirty="0"/>
              <a:t>We’ll work on the Project Concept Document next class</a:t>
            </a:r>
            <a:br>
              <a:rPr lang="en-US" dirty="0"/>
            </a:br>
            <a:r>
              <a:rPr lang="en-US" dirty="0"/>
              <a:t>(As we </a:t>
            </a:r>
            <a:r>
              <a:rPr lang="en-US"/>
              <a:t>learn Slack)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1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In A Group: </a:t>
            </a:r>
            <a:br>
              <a:rPr lang="en-US" dirty="0"/>
            </a:br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in the repository always works</a:t>
            </a:r>
          </a:p>
          <a:p>
            <a:pPr lvl="1"/>
            <a:r>
              <a:rPr lang="en-US" dirty="0"/>
              <a:t>Modulo bugs, of course</a:t>
            </a:r>
          </a:p>
          <a:p>
            <a:r>
              <a:rPr lang="en-US" dirty="0"/>
              <a:t>Do test while developing</a:t>
            </a:r>
          </a:p>
          <a:p>
            <a:pPr lvl="1"/>
            <a:r>
              <a:rPr lang="en-US" dirty="0"/>
              <a:t>So you’ll check in a completed feature and the tests for it</a:t>
            </a:r>
          </a:p>
          <a:p>
            <a:pPr lvl="2"/>
            <a:r>
              <a:rPr lang="en-US" dirty="0"/>
              <a:t>This might mean checking in a document with a checklist to manually verify</a:t>
            </a:r>
          </a:p>
          <a:p>
            <a:pPr lvl="1"/>
            <a:r>
              <a:rPr lang="en-US" dirty="0"/>
              <a:t>Do NOT develop the code and then go back for a 'QA' phase!!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These are required for this class!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4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Changes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(Review from last lecture)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walk through a merge conflict first</a:t>
            </a:r>
          </a:p>
          <a:p>
            <a:r>
              <a:rPr lang="en-US" dirty="0"/>
              <a:t>and then you can do this on your own to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2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353" y="0"/>
            <a:ext cx="8911687" cy="1280890"/>
          </a:xfrm>
        </p:spPr>
        <p:txBody>
          <a:bodyPr/>
          <a:lstStyle/>
          <a:p>
            <a:r>
              <a:rPr lang="en-US" dirty="0"/>
              <a:t>Exercise: </a:t>
            </a:r>
            <a:br>
              <a:rPr lang="en-US" dirty="0"/>
            </a:br>
            <a:r>
              <a:rPr lang="en-US" dirty="0"/>
              <a:t>Conflicting additions to the repo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152907"/>
            <a:ext cx="10193033" cy="5705093"/>
          </a:xfrm>
        </p:spPr>
        <p:txBody>
          <a:bodyPr>
            <a:normAutofit/>
          </a:bodyPr>
          <a:lstStyle/>
          <a:p>
            <a:r>
              <a:rPr lang="en-US" sz="2000" dirty="0"/>
              <a:t>The following will cause a conflict:</a:t>
            </a:r>
          </a:p>
          <a:p>
            <a:r>
              <a:rPr lang="en-US" sz="2000" dirty="0"/>
              <a:t>You and your collaborator should:</a:t>
            </a:r>
          </a:p>
          <a:p>
            <a:pPr lvl="1"/>
            <a:r>
              <a:rPr lang="en-US" sz="1800" dirty="0"/>
              <a:t>Pull (fetch + merge) the most recent changes</a:t>
            </a:r>
          </a:p>
          <a:p>
            <a:pPr lvl="1"/>
            <a:r>
              <a:rPr lang="en-US" sz="1800" dirty="0"/>
              <a:t>Pick a file and both add a new first line to each copy of that same file</a:t>
            </a:r>
          </a:p>
          <a:p>
            <a:pPr lvl="1"/>
            <a:r>
              <a:rPr lang="en-US" sz="1800" dirty="0"/>
              <a:t>You should add and commit</a:t>
            </a:r>
          </a:p>
          <a:p>
            <a:pPr lvl="1"/>
            <a:r>
              <a:rPr lang="en-US" sz="1800" dirty="0"/>
              <a:t>Collaborator should commit + push to server</a:t>
            </a:r>
          </a:p>
          <a:p>
            <a:pPr lvl="1"/>
            <a:r>
              <a:rPr lang="en-US" sz="1800" dirty="0"/>
              <a:t>You should fetch, then merge</a:t>
            </a:r>
          </a:p>
          <a:p>
            <a:pPr lvl="2"/>
            <a:r>
              <a:rPr lang="en-US" sz="1600" dirty="0"/>
              <a:t>At this point </a:t>
            </a:r>
            <a:r>
              <a:rPr lang="en-US" sz="1600" dirty="0" err="1"/>
              <a:t>git</a:t>
            </a:r>
            <a:r>
              <a:rPr lang="en-US" sz="1600" dirty="0"/>
              <a:t> will warn you that there’s a conflict in that file</a:t>
            </a:r>
          </a:p>
          <a:p>
            <a:pPr lvl="2"/>
            <a:r>
              <a:rPr lang="en-US" sz="1600" dirty="0"/>
              <a:t>You can’t commit until you resolve that conflict</a:t>
            </a:r>
          </a:p>
          <a:p>
            <a:pPr lvl="1"/>
            <a:r>
              <a:rPr lang="en-US" sz="1800" dirty="0"/>
              <a:t>You should select the ‘conflicted’ file and click on ‘Add’</a:t>
            </a:r>
          </a:p>
          <a:p>
            <a:pPr lvl="2"/>
            <a:r>
              <a:rPr lang="en-US" sz="1600" dirty="0"/>
              <a:t>Dialog will appear asking you to fix the conflict</a:t>
            </a:r>
          </a:p>
          <a:p>
            <a:pPr lvl="2"/>
            <a:r>
              <a:rPr lang="en-US" sz="1600" dirty="0"/>
              <a:t>Edit the file in a separate editor (e.g., Visual Studio), then save it. DO NOT OPEN IN NOTEPAD</a:t>
            </a:r>
          </a:p>
          <a:p>
            <a:pPr lvl="2"/>
            <a:r>
              <a:rPr lang="en-US" sz="1600" dirty="0"/>
              <a:t>Click the ‘Add’ button (to close the dialog box), then commit.  This will resolve the merge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3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353" y="0"/>
            <a:ext cx="8911687" cy="1280890"/>
          </a:xfrm>
        </p:spPr>
        <p:txBody>
          <a:bodyPr/>
          <a:lstStyle/>
          <a:p>
            <a:r>
              <a:rPr lang="en-US" dirty="0"/>
              <a:t>Exercise: </a:t>
            </a:r>
            <a:br>
              <a:rPr lang="en-US" dirty="0"/>
            </a:br>
            <a:r>
              <a:rPr lang="en-US" dirty="0"/>
              <a:t>Conflicting additions to the repo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152907"/>
            <a:ext cx="10193033" cy="5705093"/>
          </a:xfrm>
        </p:spPr>
        <p:txBody>
          <a:bodyPr>
            <a:normAutofit/>
          </a:bodyPr>
          <a:lstStyle/>
          <a:p>
            <a:r>
              <a:rPr lang="en-US" sz="2000" dirty="0"/>
              <a:t>Look at the file that contains the conflict.  It’ll look like: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lvl="2"/>
            <a:b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&lt;&lt;&lt;&lt;&lt;&lt;&lt; HEAD</a:t>
            </a:r>
            <a:b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 FIRST LINE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=======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CONFLICTING ADDITION!</a:t>
            </a:r>
            <a:b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&gt;&gt;&gt;&gt;&gt;&gt;&gt;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672c79e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8e9ef582edc24e23ce9619544fd9cface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This is my distinctive first message!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73666" y="2658953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My change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71167" y="2932815"/>
            <a:ext cx="1139869" cy="162838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31689" y="3125819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Collaborator’s change</a:t>
            </a:r>
          </a:p>
        </p:txBody>
      </p:sp>
      <p:cxnSp>
        <p:nvCxnSpPr>
          <p:cNvPr id="9" name="Straight Arrow Connector 8"/>
          <p:cNvCxnSpPr>
            <a:cxnSpLocks/>
            <a:stCxn id="8" idx="1"/>
          </p:cNvCxnSpPr>
          <p:nvPr/>
        </p:nvCxnSpPr>
        <p:spPr>
          <a:xfrm flipH="1">
            <a:off x="5037553" y="3310485"/>
            <a:ext cx="3194136" cy="33495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2117" t="31661" r="2445" b="35671"/>
          <a:stretch/>
        </p:blipFill>
        <p:spPr>
          <a:xfrm>
            <a:off x="311844" y="4400055"/>
            <a:ext cx="11681047" cy="2450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4409162" y="4005453"/>
            <a:ext cx="5761972" cy="232019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6404" y="1766171"/>
            <a:ext cx="5501015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 FIRST LINE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 is my distinctive first message!</a:t>
            </a:r>
            <a:endParaRPr lang="en-US" dirty="0"/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H="1" flipV="1">
            <a:off x="4409162" y="2433797"/>
            <a:ext cx="901874" cy="463986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49877" y="1784348"/>
            <a:ext cx="5501015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CONFLICTING ADDITION!</a:t>
            </a:r>
            <a:b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 is my distinctive first message!</a:t>
            </a:r>
            <a:endParaRPr lang="en-US" dirty="0"/>
          </a:p>
        </p:txBody>
      </p:sp>
      <p:cxnSp>
        <p:nvCxnSpPr>
          <p:cNvPr id="23" name="Straight Arrow Connector 22"/>
          <p:cNvCxnSpPr>
            <a:cxnSpLocks/>
            <a:stCxn id="8" idx="1"/>
          </p:cNvCxnSpPr>
          <p:nvPr/>
        </p:nvCxnSpPr>
        <p:spPr>
          <a:xfrm flipH="1" flipV="1">
            <a:off x="8052695" y="2465711"/>
            <a:ext cx="178994" cy="84477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2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353" y="0"/>
            <a:ext cx="8911687" cy="1280890"/>
          </a:xfrm>
        </p:spPr>
        <p:txBody>
          <a:bodyPr/>
          <a:lstStyle/>
          <a:p>
            <a:r>
              <a:rPr lang="en-US" dirty="0"/>
              <a:t>Exercise: </a:t>
            </a:r>
            <a:br>
              <a:rPr lang="en-US" dirty="0"/>
            </a:br>
            <a:r>
              <a:rPr lang="en-US" dirty="0"/>
              <a:t>Conflicting additions to the repo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152907"/>
            <a:ext cx="10193033" cy="5705093"/>
          </a:xfrm>
        </p:spPr>
        <p:txBody>
          <a:bodyPr>
            <a:normAutofit/>
          </a:bodyPr>
          <a:lstStyle/>
          <a:p>
            <a:r>
              <a:rPr lang="en-US" sz="2000" dirty="0"/>
              <a:t>In order to resolve the conflict:</a:t>
            </a:r>
          </a:p>
          <a:p>
            <a:r>
              <a:rPr lang="en-US" sz="2000" dirty="0"/>
              <a:t>Look at the changes, and decide what is the right thing to do</a:t>
            </a:r>
          </a:p>
          <a:p>
            <a:pPr lvl="1"/>
            <a:r>
              <a:rPr lang="en-US" sz="1800" dirty="0"/>
              <a:t>This means you need to understand what the code should do</a:t>
            </a:r>
          </a:p>
          <a:p>
            <a:r>
              <a:rPr lang="en-US" sz="2000" dirty="0"/>
              <a:t>Edit the file to do what you want</a:t>
            </a:r>
          </a:p>
          <a:p>
            <a:r>
              <a:rPr lang="en-US" sz="2000" dirty="0"/>
              <a:t>Then remove all the &lt;&lt;&lt;,===, &gt;&gt;&gt; stuff</a:t>
            </a:r>
          </a:p>
          <a:p>
            <a:r>
              <a:rPr lang="en-US" sz="2000" dirty="0"/>
              <a:t>Let’s keep both lines, but put the collaborator’s line first:</a:t>
            </a:r>
          </a:p>
          <a:p>
            <a:pPr lvl="2"/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CONFLICTING ADDITION!</a:t>
            </a:r>
            <a:b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 FIRST LINE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This is my distinctive first message!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7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Changes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(New Material)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Let’s practice this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9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0701" y="0"/>
            <a:ext cx="9888755" cy="67640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Exercise: Semi-independent group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787782"/>
            <a:ext cx="10725933" cy="5913643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GOAL: Practice writing code at the same time, and merging your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One person should create a C# project in Visual Studio</a:t>
            </a:r>
          </a:p>
          <a:p>
            <a:pPr lvl="2"/>
            <a:r>
              <a:rPr lang="en-US" sz="1600" dirty="0"/>
              <a:t>Use a console application (it’s simple)</a:t>
            </a:r>
          </a:p>
          <a:p>
            <a:pPr lvl="2"/>
            <a:r>
              <a:rPr lang="en-US" sz="1600" dirty="0"/>
              <a:t>Create the project inside your repo’s directory (so that you can re-use your existing repo)</a:t>
            </a:r>
          </a:p>
          <a:p>
            <a:pPr lvl="2"/>
            <a:r>
              <a:rPr lang="en-US" sz="1600" dirty="0"/>
              <a:t>Commit and push that project to GitHub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All team members must now pull (</a:t>
            </a:r>
            <a:r>
              <a:rPr lang="en-US" sz="2000" dirty="0" err="1"/>
              <a:t>fetch+merge</a:t>
            </a:r>
            <a:r>
              <a:rPr lang="en-US" sz="2000" dirty="0"/>
              <a:t>) that VS project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Each person must add a new function, which must be called from main</a:t>
            </a:r>
          </a:p>
          <a:p>
            <a:pPr lvl="1"/>
            <a:r>
              <a:rPr lang="en-US" sz="1800" dirty="0"/>
              <a:t>Function ideas:</a:t>
            </a:r>
          </a:p>
          <a:p>
            <a:pPr lvl="2"/>
            <a:r>
              <a:rPr lang="en-US" sz="1600" dirty="0"/>
              <a:t>Print out the integer numbers from 1 to 100</a:t>
            </a:r>
          </a:p>
          <a:p>
            <a:pPr lvl="2"/>
            <a:r>
              <a:rPr lang="en-US" sz="1600" dirty="0"/>
              <a:t>Print out the integer numbers from 100 down to 1</a:t>
            </a:r>
          </a:p>
          <a:p>
            <a:pPr lvl="2"/>
            <a:r>
              <a:rPr lang="en-US" sz="1600" dirty="0"/>
              <a:t>Given an array, print it’s contents</a:t>
            </a:r>
          </a:p>
          <a:p>
            <a:pPr lvl="2"/>
            <a:r>
              <a:rPr lang="en-US" sz="1600" dirty="0"/>
              <a:t>Ask the user for an integer number, print a message telling them whether it’s even or not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Once everyone’s ready, merge them all together</a:t>
            </a:r>
          </a:p>
          <a:p>
            <a:pPr lvl="1"/>
            <a:r>
              <a:rPr lang="en-US" sz="1800" dirty="0"/>
              <a:t>Suggestion: merge the code person by person, with the active help of everyone else</a:t>
            </a:r>
          </a:p>
          <a:p>
            <a:r>
              <a:rPr lang="en-US" sz="2000" b="1" dirty="0">
                <a:solidFill>
                  <a:srgbClr val="7030A0"/>
                </a:solidFill>
              </a:rPr>
              <a:t>NEXT ITERATION: </a:t>
            </a:r>
            <a:r>
              <a:rPr lang="en-US" sz="2000" dirty="0"/>
              <a:t>Do this again, but see how little help you need from your peers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853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4491</TotalTime>
  <Words>1166</Words>
  <Application>Microsoft Office PowerPoint</Application>
  <PresentationFormat>Widescreen</PresentationFormat>
  <Paragraphs>187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Courier New</vt:lpstr>
      <vt:lpstr>Wingdings 3</vt:lpstr>
      <vt:lpstr>Wisp</vt:lpstr>
      <vt:lpstr>BIT 286:  (Web) Application Programming</vt:lpstr>
      <vt:lpstr>Adminis-trivia</vt:lpstr>
      <vt:lpstr>Coding In A Group:  Best Practices</vt:lpstr>
      <vt:lpstr>Conflicting Changes (Review from last lecture)</vt:lpstr>
      <vt:lpstr>Exercise:  Conflicting additions to the repo</vt:lpstr>
      <vt:lpstr>Exercise:  Conflicting additions to the repo</vt:lpstr>
      <vt:lpstr>Exercise:  Conflicting additions to the repo</vt:lpstr>
      <vt:lpstr>Conflicting Changes (New Material)</vt:lpstr>
      <vt:lpstr>Exercise: Semi-independent group coding</vt:lpstr>
      <vt:lpstr>Branches</vt:lpstr>
      <vt:lpstr>Branches</vt:lpstr>
      <vt:lpstr>Create a new branch</vt:lpstr>
      <vt:lpstr>Checkout:  Copy files from &lt;tree&gt; to working dir</vt:lpstr>
      <vt:lpstr>How to switch branches in Elegit</vt:lpstr>
      <vt:lpstr>How to switch branches in Elegit</vt:lpstr>
      <vt:lpstr>Merge two  local branches</vt:lpstr>
      <vt:lpstr>Merge two local branches Next, click ‘merge’ button</vt:lpstr>
      <vt:lpstr>Exercise:  Branch, change, merge</vt:lpstr>
      <vt:lpstr>Pushing a side branch to GitHub</vt:lpstr>
      <vt:lpstr>Exercise:  Working with someone else on a branch</vt:lpstr>
      <vt:lpstr>Create a new branch in GitHub</vt:lpstr>
      <vt:lpstr>Working In A Group: Centralized Workflow</vt:lpstr>
      <vt:lpstr>Developing the  Project Concept Document</vt:lpstr>
      <vt:lpstr>Project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318</cp:revision>
  <dcterms:created xsi:type="dcterms:W3CDTF">2014-11-07T17:57:23Z</dcterms:created>
  <dcterms:modified xsi:type="dcterms:W3CDTF">2017-04-03T19:20:14Z</dcterms:modified>
</cp:coreProperties>
</file>