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11"/>
  </p:notesMasterIdLst>
  <p:sldIdLst>
    <p:sldId id="325" r:id="rId2"/>
    <p:sldId id="333" r:id="rId3"/>
    <p:sldId id="327" r:id="rId4"/>
    <p:sldId id="329" r:id="rId5"/>
    <p:sldId id="326" r:id="rId6"/>
    <p:sldId id="330" r:id="rId7"/>
    <p:sldId id="328" r:id="rId8"/>
    <p:sldId id="331" r:id="rId9"/>
    <p:sldId id="3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47A9FB-8FB9-4D3C-BDA3-7BB00053C5BF}">
          <p14:sldIdLst>
            <p14:sldId id="325"/>
            <p14:sldId id="333"/>
            <p14:sldId id="327"/>
          </p14:sldIdLst>
        </p14:section>
        <p14:section name="Work Breakdown Structure" id="{90D7D5E9-C8CB-46F3-9D9C-393848D02AC1}">
          <p14:sldIdLst>
            <p14:sldId id="329"/>
            <p14:sldId id="326"/>
            <p14:sldId id="330"/>
            <p14:sldId id="328"/>
          </p14:sldIdLst>
        </p14:section>
        <p14:section name="Tracking Effort" id="{942D56A4-97A4-404D-9B3C-FDE1F8C7C1AC}">
          <p14:sldIdLst>
            <p14:sldId id="331"/>
            <p14:sldId id="3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6128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6825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5301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8999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39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17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8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1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2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4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Work\Website\Courses\BIT286\assignments\assignment_0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weoconnect.extn.washington.edu/publicprojman0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124" y="147144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120640"/>
            <a:ext cx="10642599" cy="932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Breakdown Structure (WBS); Scheduling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8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78663"/>
          </a:xfrm>
        </p:spPr>
        <p:txBody>
          <a:bodyPr/>
          <a:lstStyle/>
          <a:p>
            <a:r>
              <a:rPr lang="en-US" dirty="0" smtClean="0"/>
              <a:t>Misc. Stuff For Mike To Remember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8" y="778663"/>
            <a:ext cx="10804221" cy="5132559"/>
          </a:xfrm>
        </p:spPr>
        <p:txBody>
          <a:bodyPr>
            <a:noAutofit/>
          </a:bodyPr>
          <a:lstStyle/>
          <a:p>
            <a:r>
              <a:rPr lang="en-US" sz="2800" dirty="0"/>
              <a:t>Y'all got the feedback on the SRS, right</a:t>
            </a:r>
            <a:r>
              <a:rPr lang="en-US" sz="2800" dirty="0" smtClean="0"/>
              <a:t>?</a:t>
            </a:r>
          </a:p>
          <a:p>
            <a:pPr lvl="1"/>
            <a:r>
              <a:rPr lang="en-US" sz="2600" dirty="0" smtClean="0"/>
              <a:t>It was emailed out last Friday</a:t>
            </a:r>
          </a:p>
          <a:p>
            <a:pPr lvl="1"/>
            <a:r>
              <a:rPr lang="en-US" sz="2600" dirty="0" smtClean="0"/>
              <a:t>Can I just put everyone’s email on the To line?</a:t>
            </a:r>
          </a:p>
          <a:p>
            <a:pPr lvl="2"/>
            <a:r>
              <a:rPr lang="en-US" sz="2400" dirty="0" smtClean="0"/>
              <a:t>Talk to me privately if you don’t feel comfortable speaking up now</a:t>
            </a:r>
            <a:endParaRPr lang="en-US" sz="2400" dirty="0"/>
          </a:p>
          <a:p>
            <a:r>
              <a:rPr lang="en-US" sz="2800" dirty="0"/>
              <a:t>How much do y'all know about </a:t>
            </a:r>
            <a:r>
              <a:rPr lang="en-US" sz="2800" dirty="0" err="1"/>
              <a:t>Git</a:t>
            </a:r>
            <a:r>
              <a:rPr lang="en-US" sz="2800" dirty="0"/>
              <a:t>?</a:t>
            </a:r>
          </a:p>
          <a:p>
            <a:r>
              <a:rPr lang="en-US" sz="2800" u="sng" dirty="0">
                <a:hlinkClick r:id="rId2"/>
              </a:rPr>
              <a:t>Note that Milestone #1 now has a web page</a:t>
            </a:r>
            <a:endParaRPr lang="en-US" sz="2800" dirty="0"/>
          </a:p>
          <a:p>
            <a:r>
              <a:rPr lang="en-US" sz="2800" b="1" dirty="0">
                <a:solidFill>
                  <a:srgbClr val="7030A0"/>
                </a:solidFill>
              </a:rPr>
              <a:t>At the end of this lecture please hand in a piece of paper with feedback:</a:t>
            </a:r>
          </a:p>
          <a:p>
            <a:pPr lvl="1"/>
            <a:r>
              <a:rPr lang="en-US" sz="2400" b="1" dirty="0">
                <a:solidFill>
                  <a:srgbClr val="7030A0"/>
                </a:solidFill>
              </a:rPr>
              <a:t>What's going well in 286 so far?</a:t>
            </a:r>
          </a:p>
          <a:p>
            <a:pPr lvl="1"/>
            <a:r>
              <a:rPr lang="en-US" sz="2400" b="1" dirty="0">
                <a:solidFill>
                  <a:srgbClr val="7030A0"/>
                </a:solidFill>
              </a:rPr>
              <a:t>What could be improved?</a:t>
            </a:r>
          </a:p>
          <a:p>
            <a:pPr lvl="1"/>
            <a:r>
              <a:rPr lang="en-US" sz="2400" b="1" dirty="0">
                <a:solidFill>
                  <a:srgbClr val="7030A0"/>
                </a:solidFill>
              </a:rPr>
              <a:t>Name is </a:t>
            </a:r>
            <a:r>
              <a:rPr lang="en-US" sz="2400" b="1" dirty="0" smtClean="0">
                <a:solidFill>
                  <a:srgbClr val="7030A0"/>
                </a:solidFill>
              </a:rPr>
              <a:t>optional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Basically two parts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600" dirty="0" smtClean="0"/>
              <a:t>Come up with a schedule</a:t>
            </a:r>
          </a:p>
          <a:p>
            <a:pPr lvl="1"/>
            <a:r>
              <a:rPr lang="en-US" sz="3200" dirty="0"/>
              <a:t>Work Breakdown Structure</a:t>
            </a:r>
            <a:endParaRPr lang="en-US" sz="3200" dirty="0" smtClean="0"/>
          </a:p>
          <a:p>
            <a:pPr>
              <a:buFont typeface="+mj-lt"/>
              <a:buAutoNum type="arabicPeriod"/>
            </a:pPr>
            <a:r>
              <a:rPr lang="en-US" sz="3600" dirty="0" smtClean="0"/>
              <a:t>Track where you are on the schedule</a:t>
            </a:r>
          </a:p>
          <a:p>
            <a:pPr lvl="1"/>
            <a:r>
              <a:rPr lang="en-US" sz="3200" dirty="0" smtClean="0"/>
              <a:t>Use software to assist you</a:t>
            </a:r>
          </a:p>
          <a:p>
            <a:pPr lvl="2"/>
            <a:r>
              <a:rPr lang="en-US" sz="3200" dirty="0" smtClean="0"/>
              <a:t>(If nothing else, share the doc amongst everyone)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8163" y="0"/>
            <a:ext cx="8474637" cy="636503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98163" y="6442364"/>
            <a:ext cx="8173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3"/>
              </a:rPr>
              <a:t>http://uweoconnect.extn.washington.edu/publicprojman04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754"/>
          </a:xfrm>
        </p:spPr>
        <p:txBody>
          <a:bodyPr/>
          <a:lstStyle/>
          <a:p>
            <a:r>
              <a:rPr lang="en-US" dirty="0"/>
              <a:t>Work Breakdown </a:t>
            </a:r>
            <a:r>
              <a:rPr lang="en-US" dirty="0" smtClean="0"/>
              <a:t>Structure  (WBS)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3945"/>
            <a:ext cx="8915400" cy="5226627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Basic idea: break stuff down to small enough chunks that you can accurately predict how much time they’ll take</a:t>
            </a:r>
          </a:p>
          <a:p>
            <a:pPr lvl="1"/>
            <a:r>
              <a:rPr lang="en-US" sz="2000" dirty="0" smtClean="0"/>
              <a:t>Separate, non-overlapping tasks</a:t>
            </a:r>
          </a:p>
          <a:p>
            <a:pPr lvl="1"/>
            <a:r>
              <a:rPr lang="en-US" sz="2000" dirty="0" smtClean="0"/>
              <a:t>Each task should have the following 6 attributes: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Status &amp; completion is measurable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Bounded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Has a deliverable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Time / cost can be accurately estimated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Activity duration is reasonable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Work assignments are independent</a:t>
            </a:r>
          </a:p>
          <a:p>
            <a:pPr marL="857250" lvl="1" indent="-342900"/>
            <a:r>
              <a:rPr lang="en-US" sz="2000" dirty="0" smtClean="0"/>
              <a:t>Lowest tasks should start with verb, end with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3945"/>
            <a:ext cx="8915400" cy="5226627"/>
          </a:xfrm>
        </p:spPr>
        <p:txBody>
          <a:bodyPr>
            <a:noAutofit/>
          </a:bodyPr>
          <a:lstStyle/>
          <a:p>
            <a:r>
              <a:rPr lang="en-US" sz="2400" dirty="0" smtClean="0"/>
              <a:t>Also list necessary dependencies</a:t>
            </a:r>
          </a:p>
          <a:p>
            <a:pPr lvl="1"/>
            <a:r>
              <a:rPr lang="en-US" sz="2000" dirty="0" smtClean="0"/>
              <a:t>E.g., “I can’t start building the roof of the doghouse until the frame is in place, so ‘build the roof’ depends on ‘build the frame’ “</a:t>
            </a:r>
          </a:p>
          <a:p>
            <a:pPr lvl="1"/>
            <a:r>
              <a:rPr lang="en-US" sz="2000" dirty="0" err="1"/>
              <a:t>E.g.,</a:t>
            </a:r>
            <a:r>
              <a:rPr lang="en-US" sz="2000" dirty="0" err="1" smtClean="0"/>
              <a:t>“create</a:t>
            </a:r>
            <a:r>
              <a:rPr lang="en-US" sz="2000" dirty="0" smtClean="0"/>
              <a:t> account page” depends on “define user account table in DB”</a:t>
            </a:r>
          </a:p>
          <a:p>
            <a:r>
              <a:rPr lang="en-US" sz="2400" dirty="0" smtClean="0"/>
              <a:t>Also list the preferred sequence (the order you want to do stuff in)</a:t>
            </a:r>
          </a:p>
          <a:p>
            <a:pPr lvl="1"/>
            <a:r>
              <a:rPr lang="en-US" sz="2000" dirty="0" smtClean="0"/>
              <a:t>E.g., you </a:t>
            </a:r>
            <a:r>
              <a:rPr lang="en-US" sz="2000" b="1" dirty="0" smtClean="0"/>
              <a:t>could</a:t>
            </a:r>
            <a:r>
              <a:rPr lang="en-US" sz="2000" dirty="0" smtClean="0"/>
              <a:t> do the login page OR the password recovery page OR the create a new account page after the DB table is defined.  </a:t>
            </a:r>
          </a:p>
          <a:p>
            <a:pPr lvl="1"/>
            <a:r>
              <a:rPr lang="en-US" sz="2000" dirty="0" smtClean="0"/>
              <a:t>You might choose to first do the ‘create new account’ then ‘login’ then ‘recover password’</a:t>
            </a:r>
          </a:p>
          <a:p>
            <a:pPr lvl="1"/>
            <a:r>
              <a:rPr lang="en-US" sz="2000" dirty="0" smtClean="0"/>
              <a:t>Even though you could really do them in any order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approach for defining a WBS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555" y="1745673"/>
            <a:ext cx="10081057" cy="416554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Define how much time is 1 ‘quantum’</a:t>
            </a:r>
          </a:p>
          <a:p>
            <a:pPr lvl="2"/>
            <a:r>
              <a:rPr lang="en-US" sz="1800" dirty="0" smtClean="0"/>
              <a:t>An hour?</a:t>
            </a:r>
          </a:p>
          <a:p>
            <a:pPr lvl="2"/>
            <a:r>
              <a:rPr lang="en-US" sz="1800" dirty="0" smtClean="0"/>
              <a:t>A 2-hour block?</a:t>
            </a:r>
          </a:p>
          <a:p>
            <a:pPr lvl="2"/>
            <a:r>
              <a:rPr lang="en-US" sz="1800" dirty="0" smtClean="0"/>
              <a:t>A half-day?</a:t>
            </a:r>
          </a:p>
          <a:p>
            <a:pPr lvl="1"/>
            <a:r>
              <a:rPr lang="en-US" sz="2000" dirty="0" smtClean="0"/>
              <a:t>I’m guessing that since you’re students a 2 or 3 hour block is good starting point.</a:t>
            </a:r>
          </a:p>
          <a:p>
            <a:pPr lvl="1"/>
            <a:r>
              <a:rPr lang="en-US" sz="2000" dirty="0" smtClean="0"/>
              <a:t>Essentially you want to start something &amp; get up to speed on what you need to do, do the task, and then wrap it up (update the schedule, email people, check in code, </a:t>
            </a:r>
            <a:r>
              <a:rPr lang="en-US" sz="2000" dirty="0" err="1" smtClean="0"/>
              <a:t>etc</a:t>
            </a:r>
            <a:r>
              <a:rPr lang="en-US" sz="2000" dirty="0" smtClean="0"/>
              <a:t>) in a single time quantum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Go through the Design Doc (from last week) and break things down into quanta. 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As you’re doing that, list necessary dependencies </a:t>
            </a:r>
            <a:r>
              <a:rPr lang="en-US" sz="2400" dirty="0"/>
              <a:t>&amp; preferred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where you are on the schedule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a ‘real’ project you’ll need to track where you are</a:t>
            </a:r>
          </a:p>
          <a:p>
            <a:pPr lvl="1"/>
            <a:r>
              <a:rPr lang="en-US" sz="2400" dirty="0" smtClean="0"/>
              <a:t>Budget (on software projects this is mostly personnel, so time == money)</a:t>
            </a:r>
          </a:p>
          <a:p>
            <a:pPr lvl="1"/>
            <a:r>
              <a:rPr lang="en-US" sz="2400" dirty="0" smtClean="0"/>
              <a:t>Are we behind?</a:t>
            </a:r>
          </a:p>
          <a:p>
            <a:pPr lvl="1"/>
            <a:r>
              <a:rPr lang="en-US" sz="2400" dirty="0" smtClean="0"/>
              <a:t>Are we ahead?  Can we do some stuff on our ‘Wish List’?</a:t>
            </a:r>
          </a:p>
          <a:p>
            <a:pPr lvl="1"/>
            <a:r>
              <a:rPr lang="en-US" sz="2400" dirty="0" smtClean="0"/>
              <a:t>Your boss will want to know this stuff, possibly daily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use software to assist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2383"/>
            <a:ext cx="9602788" cy="53824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Excel</a:t>
            </a:r>
          </a:p>
          <a:p>
            <a:pPr lvl="1"/>
            <a:r>
              <a:rPr lang="en-US" sz="1800" dirty="0" smtClean="0"/>
              <a:t>Not really meant for graphically depicting the schedule…</a:t>
            </a:r>
          </a:p>
          <a:p>
            <a:pPr lvl="1"/>
            <a:r>
              <a:rPr lang="en-US" sz="1800" dirty="0" smtClean="0"/>
              <a:t>…BUT it’s really good at summing stuff up</a:t>
            </a:r>
          </a:p>
          <a:p>
            <a:pPr lvl="1"/>
            <a:r>
              <a:rPr lang="en-US" sz="1800" dirty="0" smtClean="0"/>
              <a:t>You can color-code stuff, and/or hide rows, which helps</a:t>
            </a:r>
          </a:p>
          <a:p>
            <a:pPr lvl="1"/>
            <a:r>
              <a:rPr lang="en-US" sz="1800" dirty="0" smtClean="0"/>
              <a:t>It looks like it’s pretty popular for this, probably because it’s already installed </a:t>
            </a:r>
            <a:r>
              <a:rPr lang="en-US" sz="1800" dirty="0" smtClean="0">
                <a:sym typeface="Wingdings" panose="05000000000000000000" pitchFamily="2" charset="2"/>
              </a:rPr>
              <a:t></a:t>
            </a:r>
            <a:endParaRPr lang="en-US" sz="1800" dirty="0" smtClean="0"/>
          </a:p>
          <a:p>
            <a:r>
              <a:rPr lang="en-US" sz="2000" dirty="0" smtClean="0"/>
              <a:t>MS Project</a:t>
            </a:r>
          </a:p>
          <a:p>
            <a:pPr lvl="1"/>
            <a:r>
              <a:rPr lang="en-US" sz="1800" dirty="0" smtClean="0"/>
              <a:t>&lt;quick demo here&gt;</a:t>
            </a:r>
          </a:p>
          <a:p>
            <a:pPr lvl="1"/>
            <a:r>
              <a:rPr lang="en-US" sz="1800" dirty="0" smtClean="0"/>
              <a:t>I’m not an expert – you may or may not want to invest the time to get really good with this </a:t>
            </a:r>
            <a:r>
              <a:rPr lang="en-US" sz="1800" dirty="0" smtClean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r>
              <a:rPr lang="en-US" sz="2000" dirty="0" smtClean="0"/>
              <a:t>OSS clone of MS Project</a:t>
            </a:r>
          </a:p>
          <a:p>
            <a:pPr lvl="1"/>
            <a:r>
              <a:rPr lang="en-US" sz="1800" dirty="0" smtClean="0"/>
              <a:t>There’s a ton, and 15-20 minutes of Googling didn’t really reveal a clear leader</a:t>
            </a:r>
          </a:p>
          <a:p>
            <a:pPr lvl="2"/>
            <a:r>
              <a:rPr lang="en-US" dirty="0" smtClean="0"/>
              <a:t>Maybe </a:t>
            </a:r>
            <a:r>
              <a:rPr lang="en-US" dirty="0" err="1" smtClean="0"/>
              <a:t>LibreProject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1381</TotalTime>
  <Words>640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Wisp</vt:lpstr>
      <vt:lpstr>BIT 286:  Web Applications</vt:lpstr>
      <vt:lpstr>Misc. Stuff For Mike To Remember </vt:lpstr>
      <vt:lpstr>Basically two parts:</vt:lpstr>
      <vt:lpstr>PowerPoint Presentation</vt:lpstr>
      <vt:lpstr>Work Breakdown Structure  (WBS)</vt:lpstr>
      <vt:lpstr>WBS</vt:lpstr>
      <vt:lpstr>Suggested approach for defining a WBS</vt:lpstr>
      <vt:lpstr>Track where you are on the schedule </vt:lpstr>
      <vt:lpstr>Let’s use software to assist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164</cp:revision>
  <dcterms:created xsi:type="dcterms:W3CDTF">2014-11-07T17:57:23Z</dcterms:created>
  <dcterms:modified xsi:type="dcterms:W3CDTF">2015-04-20T19:22:25Z</dcterms:modified>
</cp:coreProperties>
</file>