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1"/>
  </p:notesMasterIdLst>
  <p:sldIdLst>
    <p:sldId id="256" r:id="rId2"/>
    <p:sldId id="274" r:id="rId3"/>
    <p:sldId id="270" r:id="rId4"/>
    <p:sldId id="271" r:id="rId5"/>
    <p:sldId id="269" r:id="rId6"/>
    <p:sldId id="272" r:id="rId7"/>
    <p:sldId id="273" r:id="rId8"/>
    <p:sldId id="276" r:id="rId9"/>
    <p:sldId id="27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366CC"/>
    <a:srgbClr val="990000"/>
    <a:srgbClr val="FFCCFF"/>
    <a:srgbClr val="6699FF"/>
    <a:srgbClr val="0000CC"/>
    <a:srgbClr val="8B0603"/>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2" autoAdjust="0"/>
    <p:restoredTop sz="94660"/>
  </p:normalViewPr>
  <p:slideViewPr>
    <p:cSldViewPr snapToGrid="0">
      <p:cViewPr varScale="1">
        <p:scale>
          <a:sx n="92" d="100"/>
          <a:sy n="92" d="100"/>
        </p:scale>
        <p:origin x="15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6AE118-5FD4-4419-A0BD-432ADA9B82DE}" type="datetimeFigureOut">
              <a:rPr lang="en-US" smtClean="0"/>
              <a:t>4/13/2015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D540F3-4C8E-44E8-B84D-F4FC457A4BF7}" type="slidenum">
              <a:rPr lang="en-US" smtClean="0"/>
              <a:t>‹#›</a:t>
            </a:fld>
            <a:endParaRPr lang="en-US"/>
          </a:p>
        </p:txBody>
      </p:sp>
    </p:spTree>
    <p:extLst>
      <p:ext uri="{BB962C8B-B14F-4D97-AF65-F5344CB8AC3E}">
        <p14:creationId xmlns:p14="http://schemas.microsoft.com/office/powerpoint/2010/main" val="942735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2DB3A5-C0A8-435F-92B0-17CC2420C07F}" type="datetime1">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952168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147C1-59E4-42C1-B6D5-EEAB718DBED8}" type="datetime1">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158214889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147C1-59E4-42C1-B6D5-EEAB718DBED8}" type="datetime1">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BF8323-5144-4C0A-A5C0-D64D69D0402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6546473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E9147C1-59E4-42C1-B6D5-EEAB718DBED8}" type="datetime1">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45010998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E9147C1-59E4-42C1-B6D5-EEAB718DBED8}" type="datetime1">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BF8323-5144-4C0A-A5C0-D64D69D0402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0651325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E9147C1-59E4-42C1-B6D5-EEAB718DBED8}" type="datetime1">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65226631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FE4895-36A9-4D06-9D9C-9B4D8EADD6AF}" type="datetime1">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1396903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7E00FF-F62D-4F2A-B447-63B5F81C61C6}" type="datetime1">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246659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DFFE44-E4F7-48C0-8B3C-44FC0A33A6B0}" type="datetime1">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4011808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2F56F4-C31B-48E2-B1C5-117C4AE0B6DD}" type="datetime1">
              <a:rPr lang="en-US" smtClean="0"/>
              <a:t>4/13/2015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3688424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5E6AE0-8CA7-4D03-B1BE-86899FDBB321}" type="datetime1">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3866308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2536E0-7EFD-4225-9E44-EDC94F808343}" type="datetime1">
              <a:rPr lang="en-US" smtClean="0"/>
              <a:t>4/13/2015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128809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D33336-0A2B-4892-8389-5CF4613E7D5B}" type="datetime1">
              <a:rPr lang="en-US" smtClean="0"/>
              <a:t>4/13/2015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422459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A3661-C7E0-44F6-A38A-079B1652FEE5}" type="datetime1">
              <a:rPr lang="en-US" smtClean="0"/>
              <a:t>4/13/2015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2817122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6BE4A-7981-4F30-84CE-996D4D0A2B0B}" type="datetime1">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373577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8FCB7E-4C2A-4A1A-9BAE-7B9CB067F545}" type="datetime1">
              <a:rPr lang="en-US" smtClean="0"/>
              <a:t>4/13/2015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BF8323-5144-4C0A-A5C0-D64D69D04021}" type="slidenum">
              <a:rPr lang="en-US" smtClean="0"/>
              <a:t>‹#›</a:t>
            </a:fld>
            <a:endParaRPr lang="en-US"/>
          </a:p>
        </p:txBody>
      </p:sp>
    </p:spTree>
    <p:extLst>
      <p:ext uri="{BB962C8B-B14F-4D97-AF65-F5344CB8AC3E}">
        <p14:creationId xmlns:p14="http://schemas.microsoft.com/office/powerpoint/2010/main" val="870361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E9147C1-59E4-42C1-B6D5-EEAB718DBED8}" type="datetime1">
              <a:rPr lang="en-US" smtClean="0"/>
              <a:t>4/13/2015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CBF8323-5144-4C0A-A5C0-D64D69D04021}" type="slidenum">
              <a:rPr lang="en-US" smtClean="0"/>
              <a:t>‹#›</a:t>
            </a:fld>
            <a:endParaRPr lang="en-US"/>
          </a:p>
        </p:txBody>
      </p:sp>
    </p:spTree>
    <p:extLst>
      <p:ext uri="{BB962C8B-B14F-4D97-AF65-F5344CB8AC3E}">
        <p14:creationId xmlns:p14="http://schemas.microsoft.com/office/powerpoint/2010/main" val="22332891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lifeinsoftware.com/2013/05/16/what-is-a-software-design-specific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log.slickedit.com/2007/05/how-to-write-an-effective-design-docu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log.slickedit.com/2007/05/how-to-write-an-effective-design-docu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ndex.php?title=Procedural_design&amp;action=edit&amp;redlink=1" TargetMode="External"/><Relationship Id="rId3" Type="http://schemas.openxmlformats.org/officeDocument/2006/relationships/hyperlink" Target="http://en.wikipedia.org/wiki/Data-driven_design" TargetMode="External"/><Relationship Id="rId7" Type="http://schemas.openxmlformats.org/officeDocument/2006/relationships/hyperlink" Target="http://en.wikipedia.org/wiki/Interface_design" TargetMode="External"/><Relationship Id="rId2" Type="http://schemas.openxmlformats.org/officeDocument/2006/relationships/hyperlink" Target="http://en.wikipedia.org/wiki/Software_design_document" TargetMode="External"/><Relationship Id="rId1" Type="http://schemas.openxmlformats.org/officeDocument/2006/relationships/slideLayout" Target="../slideLayouts/slideLayout2.xml"/><Relationship Id="rId6" Type="http://schemas.openxmlformats.org/officeDocument/2006/relationships/hyperlink" Target="http://en.wikipedia.org/wiki/Software_architecture" TargetMode="External"/><Relationship Id="rId5" Type="http://schemas.openxmlformats.org/officeDocument/2006/relationships/hyperlink" Target="http://en.wikipedia.org/wiki/Data_structures" TargetMode="External"/><Relationship Id="rId4" Type="http://schemas.openxmlformats.org/officeDocument/2006/relationships/hyperlink" Target="http://en.wikipedia.org/wiki/Data_object"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atilim.edu.tr/~dmishra/se112/sdd_template.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0000"/>
                <a:lumOff val="40000"/>
              </a:schemeClr>
            </a:gs>
            <a:gs pos="100000">
              <a:schemeClr val="accent1">
                <a:lumMod val="50000"/>
              </a:schemeClr>
            </a:gs>
          </a:gsLst>
          <a:lin ang="5400000" scaled="1"/>
        </a:gradFill>
        <a:effectLst/>
      </p:bgPr>
    </p:bg>
    <p:spTree>
      <p:nvGrpSpPr>
        <p:cNvPr id="1" name=""/>
        <p:cNvGrpSpPr/>
        <p:nvPr/>
      </p:nvGrpSpPr>
      <p:grpSpPr>
        <a:xfrm>
          <a:off x="0" y="0"/>
          <a:ext cx="0" cy="0"/>
          <a:chOff x="0" y="0"/>
          <a:chExt cx="0" cy="0"/>
        </a:xfrm>
      </p:grpSpPr>
      <p:sp>
        <p:nvSpPr>
          <p:cNvPr id="8" name="Rectangle 7"/>
          <p:cNvSpPr/>
          <p:nvPr/>
        </p:nvSpPr>
        <p:spPr>
          <a:xfrm>
            <a:off x="784225" y="5014351"/>
            <a:ext cx="10642600" cy="1424549"/>
          </a:xfrm>
          <a:prstGeom prst="rect">
            <a:avLst/>
          </a:prstGeom>
          <a:solidFill>
            <a:schemeClr val="bg2"/>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84225" y="994968"/>
            <a:ext cx="10642600" cy="3752152"/>
          </a:xfrm>
          <a:prstGeom prst="rect">
            <a:avLst/>
          </a:prstGeom>
          <a:solidFill>
            <a:schemeClr val="tx2">
              <a:lumMod val="20000"/>
              <a:lumOff val="80000"/>
            </a:schemeClr>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27124" y="1471440"/>
            <a:ext cx="10299700" cy="1506537"/>
          </a:xfrm>
        </p:spPr>
        <p:txBody>
          <a:bodyPr>
            <a:noAutofit/>
          </a:bodyPr>
          <a:lstStyle/>
          <a:p>
            <a:pPr algn="l"/>
            <a:r>
              <a:rPr lang="en-US" sz="5400" b="1" dirty="0" smtClean="0">
                <a:solidFill>
                  <a:schemeClr val="accent1">
                    <a:lumMod val="75000"/>
                  </a:schemeClr>
                </a:solidFill>
                <a:effectLst>
                  <a:outerShdw blurRad="38100" dist="38100" dir="2700000" algn="tl">
                    <a:srgbClr val="000000">
                      <a:alpha val="43137"/>
                    </a:srgbClr>
                  </a:outerShdw>
                </a:effectLst>
              </a:rPr>
              <a:t>BIT 286</a:t>
            </a:r>
            <a:r>
              <a:rPr lang="en-US" sz="5400" b="1" dirty="0" smtClean="0">
                <a:solidFill>
                  <a:schemeClr val="accent1">
                    <a:lumMod val="50000"/>
                  </a:schemeClr>
                </a:solidFill>
                <a:effectLst>
                  <a:outerShdw blurRad="38100" dist="38100" dir="2700000" algn="tl">
                    <a:srgbClr val="000000">
                      <a:alpha val="43137"/>
                    </a:srgbClr>
                  </a:outerShdw>
                </a:effectLst>
              </a:rPr>
              <a:t>: </a:t>
            </a:r>
            <a:r>
              <a:rPr lang="en-US" sz="4800" b="1" dirty="0" smtClean="0">
                <a:solidFill>
                  <a:schemeClr val="accent1">
                    <a:lumMod val="50000"/>
                  </a:schemeClr>
                </a:solidFill>
                <a:effectLst>
                  <a:outerShdw blurRad="38100" dist="38100" dir="2700000" algn="tl">
                    <a:srgbClr val="000000">
                      <a:alpha val="43137"/>
                    </a:srgbClr>
                  </a:outerShdw>
                </a:effectLst>
              </a:rPr>
              <a:t/>
            </a:r>
            <a:br>
              <a:rPr lang="en-US" sz="4800" b="1" dirty="0" smtClean="0">
                <a:solidFill>
                  <a:schemeClr val="accent1">
                    <a:lumMod val="50000"/>
                  </a:schemeClr>
                </a:solidFill>
                <a:effectLst>
                  <a:outerShdw blurRad="38100" dist="38100" dir="2700000" algn="tl">
                    <a:srgbClr val="000000">
                      <a:alpha val="43137"/>
                    </a:srgbClr>
                  </a:outerShdw>
                </a:effectLst>
              </a:rPr>
            </a:br>
            <a:r>
              <a:rPr lang="en-US" sz="5400" b="1" spc="70" dirty="0" smtClean="0">
                <a:solidFill>
                  <a:schemeClr val="accent1">
                    <a:lumMod val="50000"/>
                  </a:schemeClr>
                </a:solidFill>
                <a:effectLst>
                  <a:outerShdw blurRad="38100" dist="38100" dir="2700000" algn="tl">
                    <a:srgbClr val="000000">
                      <a:alpha val="43137"/>
                    </a:srgbClr>
                  </a:outerShdw>
                </a:effectLst>
              </a:rPr>
              <a:t>Web Applications</a:t>
            </a:r>
            <a:endParaRPr lang="en-US" sz="5400" b="1" spc="70" dirty="0">
              <a:solidFill>
                <a:schemeClr val="accent1">
                  <a:lumMod val="50000"/>
                </a:schemeClr>
              </a:solidFill>
              <a:effectLst>
                <a:outerShdw blurRad="38100" dist="38100" dir="2700000" algn="tl">
                  <a:srgbClr val="000000">
                    <a:alpha val="43137"/>
                  </a:srgbClr>
                </a:outerShdw>
              </a:effectLst>
            </a:endParaRPr>
          </a:p>
        </p:txBody>
      </p:sp>
      <p:sp>
        <p:nvSpPr>
          <p:cNvPr id="7" name="Rectangle 6"/>
          <p:cNvSpPr/>
          <p:nvPr/>
        </p:nvSpPr>
        <p:spPr>
          <a:xfrm>
            <a:off x="1306512" y="3788701"/>
            <a:ext cx="9509125" cy="640738"/>
          </a:xfrm>
          <a:prstGeom prst="rect">
            <a:avLst/>
          </a:prstGeom>
          <a:solidFill>
            <a:schemeClr val="bg2"/>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ubtitle 2"/>
          <p:cNvSpPr txBox="1">
            <a:spLocks/>
          </p:cNvSpPr>
          <p:nvPr/>
        </p:nvSpPr>
        <p:spPr>
          <a:xfrm>
            <a:off x="784225" y="5400394"/>
            <a:ext cx="10642599" cy="6524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b="1" dirty="0" smtClean="0">
                <a:solidFill>
                  <a:schemeClr val="tx1">
                    <a:lumMod val="65000"/>
                    <a:lumOff val="35000"/>
                  </a:schemeClr>
                </a:solidFill>
                <a:effectLst>
                  <a:outerShdw blurRad="38100" dist="38100" dir="2700000" algn="tl">
                    <a:srgbClr val="000000">
                      <a:alpha val="43137"/>
                    </a:srgbClr>
                  </a:outerShdw>
                </a:effectLst>
              </a:rPr>
              <a:t>Software Design Documents</a:t>
            </a:r>
            <a:endParaRPr lang="en-US" sz="4000" dirty="0">
              <a:solidFill>
                <a:schemeClr val="tx1">
                  <a:lumMod val="65000"/>
                  <a:lumOff val="3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8097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 Needed To Plan a Software Project</a:t>
            </a:r>
            <a:endParaRPr lang="en-US" dirty="0"/>
          </a:p>
        </p:txBody>
      </p:sp>
      <p:sp>
        <p:nvSpPr>
          <p:cNvPr id="3" name="Content Placeholder 2"/>
          <p:cNvSpPr>
            <a:spLocks noGrp="1"/>
          </p:cNvSpPr>
          <p:nvPr>
            <p:ph idx="1"/>
          </p:nvPr>
        </p:nvSpPr>
        <p:spPr>
          <a:xfrm>
            <a:off x="2589212" y="1340427"/>
            <a:ext cx="8915400" cy="4570795"/>
          </a:xfrm>
        </p:spPr>
        <p:txBody>
          <a:bodyPr>
            <a:noAutofit/>
          </a:bodyPr>
          <a:lstStyle/>
          <a:p>
            <a:pPr marL="228600" lvl="1">
              <a:spcBef>
                <a:spcPts val="1000"/>
              </a:spcBef>
            </a:pPr>
            <a:r>
              <a:rPr lang="en-US" sz="1800" dirty="0"/>
              <a:t>From </a:t>
            </a:r>
            <a:r>
              <a:rPr lang="en-US" sz="1800" u="sng" dirty="0">
                <a:hlinkClick r:id="rId2"/>
              </a:rPr>
              <a:t>What is a software </a:t>
            </a:r>
            <a:r>
              <a:rPr lang="en-US" sz="1800" u="sng" dirty="0" smtClean="0">
                <a:hlinkClick r:id="rId2"/>
              </a:rPr>
              <a:t>design?</a:t>
            </a:r>
            <a:endParaRPr lang="en-US" sz="1800" u="sng" dirty="0"/>
          </a:p>
          <a:p>
            <a:pPr marL="800100" lvl="1" indent="-342900">
              <a:buFont typeface="+mj-lt"/>
              <a:buAutoNum type="arabicPeriod"/>
            </a:pPr>
            <a:r>
              <a:rPr lang="en-US" sz="1800" dirty="0" smtClean="0"/>
              <a:t>“</a:t>
            </a:r>
            <a:r>
              <a:rPr lang="en-US" sz="1800" dirty="0"/>
              <a:t>a description of the business requirements or </a:t>
            </a:r>
            <a:r>
              <a:rPr lang="en-US" sz="1800" dirty="0" smtClean="0"/>
              <a:t>needs”</a:t>
            </a:r>
          </a:p>
          <a:p>
            <a:pPr marL="800100" lvl="1" indent="-342900">
              <a:buFont typeface="+mj-lt"/>
              <a:buAutoNum type="arabicPeriod"/>
            </a:pPr>
            <a:r>
              <a:rPr lang="en-US" sz="1800" dirty="0" smtClean="0"/>
              <a:t>“a </a:t>
            </a:r>
            <a:r>
              <a:rPr lang="en-US" sz="1800" dirty="0"/>
              <a:t>description of how these requirements will map to a set of features and how the features will work from the perspective of the </a:t>
            </a:r>
            <a:r>
              <a:rPr lang="en-US" sz="1800" dirty="0" smtClean="0"/>
              <a:t>customer”</a:t>
            </a:r>
          </a:p>
          <a:p>
            <a:pPr marL="800100" lvl="1" indent="-342900">
              <a:buFont typeface="+mj-lt"/>
              <a:buAutoNum type="arabicPeriod"/>
            </a:pPr>
            <a:r>
              <a:rPr lang="en-US" sz="2400" b="1" dirty="0" smtClean="0">
                <a:solidFill>
                  <a:srgbClr val="7030A0"/>
                </a:solidFill>
              </a:rPr>
              <a:t>“a </a:t>
            </a:r>
            <a:r>
              <a:rPr lang="en-US" sz="2400" b="1" dirty="0">
                <a:solidFill>
                  <a:srgbClr val="7030A0"/>
                </a:solidFill>
              </a:rPr>
              <a:t>description of how these features will be implemented</a:t>
            </a:r>
            <a:r>
              <a:rPr lang="en-US" sz="1800" dirty="0"/>
              <a:t> and the work list breakdown for implementing </a:t>
            </a:r>
            <a:r>
              <a:rPr lang="en-US" sz="1800" dirty="0" smtClean="0"/>
              <a:t>them”</a:t>
            </a:r>
          </a:p>
          <a:p>
            <a:pPr marL="800100" lvl="1" indent="-342900">
              <a:buFont typeface="+mj-lt"/>
              <a:buAutoNum type="arabicPeriod"/>
            </a:pPr>
            <a:r>
              <a:rPr lang="en-US" sz="1800" dirty="0" smtClean="0"/>
              <a:t>“a </a:t>
            </a:r>
            <a:r>
              <a:rPr lang="en-US" sz="1800" dirty="0"/>
              <a:t>description of how the implementation will be validated</a:t>
            </a:r>
            <a:r>
              <a:rPr lang="en-US" sz="1800" dirty="0" smtClean="0"/>
              <a:t>.” [I.e., testing]</a:t>
            </a:r>
          </a:p>
          <a:p>
            <a:r>
              <a:rPr lang="en-US" sz="2000" dirty="0" smtClean="0"/>
              <a:t>We’ve merged #1 &amp; #2 into the SRS</a:t>
            </a:r>
          </a:p>
          <a:p>
            <a:r>
              <a:rPr lang="en-US" sz="2000" dirty="0" smtClean="0"/>
              <a:t>#3 is called a “</a:t>
            </a:r>
            <a:r>
              <a:rPr lang="en-US" sz="2000" b="1" dirty="0" smtClean="0">
                <a:solidFill>
                  <a:srgbClr val="7030A0"/>
                </a:solidFill>
              </a:rPr>
              <a:t>software design document</a:t>
            </a:r>
            <a:r>
              <a:rPr lang="en-US" sz="2000" dirty="0" smtClean="0"/>
              <a:t>”</a:t>
            </a:r>
          </a:p>
          <a:p>
            <a:pPr lvl="1"/>
            <a:r>
              <a:rPr lang="en-US" sz="1800" dirty="0" smtClean="0"/>
              <a:t>We’ll put the work breakdown structure off till next week (along with Gantt charts)</a:t>
            </a:r>
          </a:p>
        </p:txBody>
      </p:sp>
      <p:sp>
        <p:nvSpPr>
          <p:cNvPr id="4" name="Slide Number Placeholder 3"/>
          <p:cNvSpPr>
            <a:spLocks noGrp="1"/>
          </p:cNvSpPr>
          <p:nvPr>
            <p:ph type="sldNum" sz="quarter" idx="12"/>
          </p:nvPr>
        </p:nvSpPr>
        <p:spPr/>
        <p:txBody>
          <a:bodyPr/>
          <a:lstStyle/>
          <a:p>
            <a:fld id="{3CBF8323-5144-4C0A-A5C0-D64D69D04021}" type="slidenum">
              <a:rPr lang="en-US" smtClean="0"/>
              <a:t>2</a:t>
            </a:fld>
            <a:endParaRPr lang="en-US"/>
          </a:p>
        </p:txBody>
      </p:sp>
    </p:spTree>
    <p:extLst>
      <p:ext uri="{BB962C8B-B14F-4D97-AF65-F5344CB8AC3E}">
        <p14:creationId xmlns:p14="http://schemas.microsoft.com/office/powerpoint/2010/main" val="1345391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SDD (or ‘design doc’)</a:t>
            </a:r>
            <a:endParaRPr lang="en-US" dirty="0"/>
          </a:p>
        </p:txBody>
      </p:sp>
      <p:sp>
        <p:nvSpPr>
          <p:cNvPr id="3" name="Content Placeholder 2"/>
          <p:cNvSpPr>
            <a:spLocks noGrp="1"/>
          </p:cNvSpPr>
          <p:nvPr>
            <p:ph idx="1"/>
          </p:nvPr>
        </p:nvSpPr>
        <p:spPr>
          <a:xfrm>
            <a:off x="2589212" y="1517073"/>
            <a:ext cx="8915400" cy="5205845"/>
          </a:xfrm>
        </p:spPr>
        <p:txBody>
          <a:bodyPr>
            <a:normAutofit/>
          </a:bodyPr>
          <a:lstStyle/>
          <a:p>
            <a:r>
              <a:rPr lang="en-US" sz="2400" dirty="0" smtClean="0"/>
              <a:t>“</a:t>
            </a:r>
            <a:r>
              <a:rPr lang="en-US" sz="2400" b="1" dirty="0"/>
              <a:t>A design document is a way for you to communicate to others what your design decisions are and why your decisions are good decisions. </a:t>
            </a:r>
            <a:r>
              <a:rPr lang="en-US" sz="2400" dirty="0"/>
              <a:t>Don’t worry if your design is not UML compliant and don’t worry if you didn’t use a special modeling tool to create it. </a:t>
            </a:r>
            <a:r>
              <a:rPr lang="en-US" sz="2400" b="1" dirty="0"/>
              <a:t>The biggest factor that determines if your design document is good is whether or not it clearly explains your intentions</a:t>
            </a:r>
            <a:r>
              <a:rPr lang="en-US" sz="2400" dirty="0" smtClean="0"/>
              <a:t>.” – </a:t>
            </a:r>
            <a:r>
              <a:rPr lang="en-US" sz="2400" dirty="0" smtClean="0">
                <a:hlinkClick r:id="rId2"/>
              </a:rPr>
              <a:t>Scott Hackett</a:t>
            </a:r>
            <a:endParaRPr lang="en-US" sz="2400" dirty="0" smtClean="0"/>
          </a:p>
          <a:p>
            <a:pPr lvl="1"/>
            <a:r>
              <a:rPr lang="en-US" sz="2000" dirty="0" smtClean="0"/>
              <a:t>How the software will be structured, sure, but also:</a:t>
            </a:r>
          </a:p>
          <a:p>
            <a:pPr lvl="1"/>
            <a:r>
              <a:rPr lang="en-US" sz="2000" dirty="0" smtClean="0"/>
              <a:t>Peer Dev: “make </a:t>
            </a:r>
            <a:r>
              <a:rPr lang="en-US" sz="2000" dirty="0"/>
              <a:t>sure that your ideas are valid and that your approach works with what others are doing.</a:t>
            </a:r>
            <a:r>
              <a:rPr lang="en-US" sz="2000" dirty="0" smtClean="0"/>
              <a:t>”</a:t>
            </a:r>
          </a:p>
          <a:p>
            <a:pPr lvl="1"/>
            <a:r>
              <a:rPr lang="en-US" sz="2000" dirty="0" smtClean="0"/>
              <a:t>Manager: “[list] what the main </a:t>
            </a:r>
            <a:r>
              <a:rPr lang="en-US" sz="2000" dirty="0"/>
              <a:t>entities of the system are, what the benefits are and, most importantly, what the risks are</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3CBF8323-5144-4C0A-A5C0-D64D69D04021}" type="slidenum">
              <a:rPr lang="en-US" smtClean="0"/>
              <a:t>3</a:t>
            </a:fld>
            <a:endParaRPr lang="en-US"/>
          </a:p>
        </p:txBody>
      </p:sp>
    </p:spTree>
    <p:extLst>
      <p:ext uri="{BB962C8B-B14F-4D97-AF65-F5344CB8AC3E}">
        <p14:creationId xmlns:p14="http://schemas.microsoft.com/office/powerpoint/2010/main" val="456275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each decision write down:</a:t>
            </a:r>
          </a:p>
          <a:p>
            <a:pPr lvl="1"/>
            <a:r>
              <a:rPr lang="en-US" dirty="0" smtClean="0"/>
              <a:t>why it’s necessary (based on the requirements)</a:t>
            </a:r>
          </a:p>
          <a:p>
            <a:pPr lvl="1"/>
            <a:r>
              <a:rPr lang="en-US" dirty="0" smtClean="0"/>
              <a:t>Benefit</a:t>
            </a:r>
          </a:p>
          <a:p>
            <a:pPr lvl="1"/>
            <a:r>
              <a:rPr lang="en-US" dirty="0" smtClean="0"/>
              <a:t>Risks</a:t>
            </a:r>
          </a:p>
          <a:p>
            <a:r>
              <a:rPr lang="en-US" dirty="0" smtClean="0"/>
              <a:t>– </a:t>
            </a:r>
            <a:r>
              <a:rPr lang="en-US" dirty="0">
                <a:hlinkClick r:id="rId2"/>
              </a:rPr>
              <a:t>Scott Hackett</a:t>
            </a:r>
            <a:endParaRPr lang="en-US" dirty="0"/>
          </a:p>
        </p:txBody>
      </p:sp>
      <p:sp>
        <p:nvSpPr>
          <p:cNvPr id="4" name="Slide Number Placeholder 3"/>
          <p:cNvSpPr>
            <a:spLocks noGrp="1"/>
          </p:cNvSpPr>
          <p:nvPr>
            <p:ph type="sldNum" sz="quarter" idx="12"/>
          </p:nvPr>
        </p:nvSpPr>
        <p:spPr/>
        <p:txBody>
          <a:bodyPr/>
          <a:lstStyle/>
          <a:p>
            <a:fld id="{3CBF8323-5144-4C0A-A5C0-D64D69D04021}" type="slidenum">
              <a:rPr lang="en-US" smtClean="0"/>
              <a:t>4</a:t>
            </a:fld>
            <a:endParaRPr lang="en-US"/>
          </a:p>
        </p:txBody>
      </p:sp>
    </p:spTree>
    <p:extLst>
      <p:ext uri="{BB962C8B-B14F-4D97-AF65-F5344CB8AC3E}">
        <p14:creationId xmlns:p14="http://schemas.microsoft.com/office/powerpoint/2010/main" val="4253553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typically included?</a:t>
            </a:r>
            <a:endParaRPr lang="en-US" dirty="0"/>
          </a:p>
        </p:txBody>
      </p:sp>
      <p:sp>
        <p:nvSpPr>
          <p:cNvPr id="3" name="Content Placeholder 2"/>
          <p:cNvSpPr>
            <a:spLocks noGrp="1"/>
          </p:cNvSpPr>
          <p:nvPr>
            <p:ph idx="1"/>
          </p:nvPr>
        </p:nvSpPr>
        <p:spPr>
          <a:xfrm>
            <a:off x="1454727" y="1257300"/>
            <a:ext cx="10049885" cy="5299364"/>
          </a:xfrm>
        </p:spPr>
        <p:txBody>
          <a:bodyPr>
            <a:noAutofit/>
          </a:bodyPr>
          <a:lstStyle/>
          <a:p>
            <a:r>
              <a:rPr lang="en-US" sz="2000" dirty="0" smtClean="0">
                <a:hlinkClick r:id="rId2"/>
              </a:rPr>
              <a:t>Wikipedia</a:t>
            </a:r>
            <a:r>
              <a:rPr lang="en-US" sz="2000" dirty="0" smtClean="0"/>
              <a:t> (surprisingly short read)</a:t>
            </a:r>
          </a:p>
          <a:p>
            <a:pPr marL="800100" lvl="1" indent="-342900">
              <a:buFont typeface="+mj-lt"/>
              <a:buAutoNum type="arabicPeriod"/>
            </a:pPr>
            <a:r>
              <a:rPr lang="en-US" sz="1800" dirty="0"/>
              <a:t>The </a:t>
            </a:r>
            <a:r>
              <a:rPr lang="en-US" sz="1800" i="1" dirty="0">
                <a:hlinkClick r:id="rId3" tooltip="Data-driven design"/>
              </a:rPr>
              <a:t>data design</a:t>
            </a:r>
            <a:r>
              <a:rPr lang="en-US" sz="1800" dirty="0"/>
              <a:t> describes structures that reside within the software. Attributes and relationships between </a:t>
            </a:r>
            <a:r>
              <a:rPr lang="en-US" sz="1800" dirty="0">
                <a:hlinkClick r:id="rId4" tooltip="Data object"/>
              </a:rPr>
              <a:t>data objects</a:t>
            </a:r>
            <a:r>
              <a:rPr lang="en-US" sz="1800" dirty="0"/>
              <a:t> dictate the </a:t>
            </a:r>
            <a:r>
              <a:rPr lang="en-US" sz="1800"/>
              <a:t>choice </a:t>
            </a:r>
            <a:r>
              <a:rPr lang="en-US" sz="1800" smtClean="0"/>
              <a:t>of </a:t>
            </a:r>
            <a:r>
              <a:rPr lang="en-US" sz="1800" smtClean="0">
                <a:hlinkClick r:id="rId5" tooltip="Data structures"/>
              </a:rPr>
              <a:t>data </a:t>
            </a:r>
            <a:r>
              <a:rPr lang="en-US" sz="1800" dirty="0">
                <a:hlinkClick r:id="rId5" tooltip="Data structures"/>
              </a:rPr>
              <a:t>structures</a:t>
            </a:r>
            <a:r>
              <a:rPr lang="en-US" sz="1800" dirty="0"/>
              <a:t>.</a:t>
            </a:r>
          </a:p>
          <a:p>
            <a:pPr marL="800100" lvl="1" indent="-342900">
              <a:buFont typeface="+mj-lt"/>
              <a:buAutoNum type="arabicPeriod"/>
            </a:pPr>
            <a:r>
              <a:rPr lang="en-US" sz="1800" dirty="0"/>
              <a:t>The </a:t>
            </a:r>
            <a:r>
              <a:rPr lang="en-US" sz="1800" i="1" dirty="0">
                <a:hlinkClick r:id="rId6" tooltip="Software architecture"/>
              </a:rPr>
              <a:t>architecture design</a:t>
            </a:r>
            <a:r>
              <a:rPr lang="en-US" sz="1800" dirty="0"/>
              <a:t> uses information flowing characteristics, and maps them into the program structure. The transformation mapping method is applied to exhibit distinct boundaries between incoming and outgoing data. The data flow diagrams allocate control input, processing and output along three separate modules.</a:t>
            </a:r>
          </a:p>
          <a:p>
            <a:pPr marL="800100" lvl="1" indent="-342900">
              <a:buFont typeface="+mj-lt"/>
              <a:buAutoNum type="arabicPeriod"/>
            </a:pPr>
            <a:r>
              <a:rPr lang="en-US" sz="1800" dirty="0"/>
              <a:t>The </a:t>
            </a:r>
            <a:r>
              <a:rPr lang="en-US" sz="1800" i="1" dirty="0">
                <a:hlinkClick r:id="rId7" tooltip="Interface design"/>
              </a:rPr>
              <a:t>interface design</a:t>
            </a:r>
            <a:r>
              <a:rPr lang="en-US" sz="1800" dirty="0"/>
              <a:t> describes internal and external program interfaces, as well as the design of human interface. Internal and external interface designs are based on the information obtained from the analysis model.</a:t>
            </a:r>
          </a:p>
          <a:p>
            <a:pPr marL="800100" lvl="1" indent="-342900">
              <a:buFont typeface="+mj-lt"/>
              <a:buAutoNum type="arabicPeriod"/>
            </a:pPr>
            <a:r>
              <a:rPr lang="en-US" sz="1800" dirty="0"/>
              <a:t>The </a:t>
            </a:r>
            <a:r>
              <a:rPr lang="en-US" sz="1800" i="1" dirty="0">
                <a:hlinkClick r:id="rId8" tooltip="Procedural design (page does not exist)"/>
              </a:rPr>
              <a:t>procedural design</a:t>
            </a:r>
            <a:r>
              <a:rPr lang="en-US" sz="1800" dirty="0"/>
              <a:t> describes structured programming concepts using graphical, tabular and textual notations. These design mediums enable the designer to represent procedural detail, that facilitates translation to code. This blueprint for implementation forms the basis for all subsequent software engineering worked.</a:t>
            </a:r>
          </a:p>
        </p:txBody>
      </p:sp>
      <p:sp>
        <p:nvSpPr>
          <p:cNvPr id="4" name="Slide Number Placeholder 3"/>
          <p:cNvSpPr>
            <a:spLocks noGrp="1"/>
          </p:cNvSpPr>
          <p:nvPr>
            <p:ph type="sldNum" sz="quarter" idx="12"/>
          </p:nvPr>
        </p:nvSpPr>
        <p:spPr/>
        <p:txBody>
          <a:bodyPr/>
          <a:lstStyle/>
          <a:p>
            <a:fld id="{3CBF8323-5144-4C0A-A5C0-D64D69D04021}" type="slidenum">
              <a:rPr lang="en-US" smtClean="0"/>
              <a:t>5</a:t>
            </a:fld>
            <a:endParaRPr lang="en-US" dirty="0"/>
          </a:p>
        </p:txBody>
      </p:sp>
    </p:spTree>
    <p:extLst>
      <p:ext uri="{BB962C8B-B14F-4D97-AF65-F5344CB8AC3E}">
        <p14:creationId xmlns:p14="http://schemas.microsoft.com/office/powerpoint/2010/main" val="4227751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5005"/>
            <a:ext cx="8911687" cy="720023"/>
          </a:xfrm>
        </p:spPr>
        <p:txBody>
          <a:bodyPr>
            <a:normAutofit fontScale="90000"/>
          </a:bodyPr>
          <a:lstStyle/>
          <a:p>
            <a:pPr algn="r"/>
            <a:r>
              <a:rPr lang="en-US" dirty="0" smtClean="0"/>
              <a:t>What is typically included?</a:t>
            </a:r>
            <a:br>
              <a:rPr lang="en-US" dirty="0" smtClean="0"/>
            </a:br>
            <a:endParaRPr lang="en-US" dirty="0"/>
          </a:p>
        </p:txBody>
      </p:sp>
      <p:sp>
        <p:nvSpPr>
          <p:cNvPr id="3" name="Content Placeholder 2"/>
          <p:cNvSpPr>
            <a:spLocks noGrp="1"/>
          </p:cNvSpPr>
          <p:nvPr>
            <p:ph idx="1"/>
          </p:nvPr>
        </p:nvSpPr>
        <p:spPr>
          <a:xfrm>
            <a:off x="1070264" y="498765"/>
            <a:ext cx="10434348" cy="6192980"/>
          </a:xfrm>
        </p:spPr>
        <p:txBody>
          <a:bodyPr>
            <a:noAutofit/>
          </a:bodyPr>
          <a:lstStyle/>
          <a:p>
            <a:pPr marL="514350" indent="-514350">
              <a:buFont typeface="+mj-lt"/>
              <a:buAutoNum type="arabicPeriod"/>
            </a:pPr>
            <a:r>
              <a:rPr lang="en-US" dirty="0" smtClean="0"/>
              <a:t>System overview</a:t>
            </a:r>
          </a:p>
          <a:p>
            <a:pPr lvl="1"/>
            <a:r>
              <a:rPr lang="en-US" dirty="0" smtClean="0"/>
              <a:t>May be copied from SRS</a:t>
            </a:r>
          </a:p>
          <a:p>
            <a:pPr marL="514350" indent="-514350">
              <a:buFont typeface="+mj-lt"/>
              <a:buAutoNum type="arabicPeriod"/>
            </a:pPr>
            <a:r>
              <a:rPr lang="en-US" dirty="0" smtClean="0"/>
              <a:t>System Architecture</a:t>
            </a:r>
          </a:p>
          <a:p>
            <a:pPr lvl="1"/>
            <a:r>
              <a:rPr lang="en-US" dirty="0" smtClean="0"/>
              <a:t>What are the big ‘areas’ of your program, what do they do, and how do they interact?</a:t>
            </a:r>
          </a:p>
          <a:p>
            <a:pPr marL="514350" indent="-514350">
              <a:buFont typeface="+mj-lt"/>
              <a:buAutoNum type="arabicPeriod"/>
            </a:pPr>
            <a:r>
              <a:rPr lang="en-US" dirty="0" smtClean="0"/>
              <a:t>Data Design</a:t>
            </a:r>
          </a:p>
          <a:p>
            <a:pPr lvl="1"/>
            <a:r>
              <a:rPr lang="en-US" dirty="0" smtClean="0"/>
              <a:t>Database schema, interconnections amongst tables</a:t>
            </a:r>
          </a:p>
          <a:p>
            <a:pPr marL="514350" indent="-514350">
              <a:buFont typeface="+mj-lt"/>
              <a:buAutoNum type="arabicPeriod"/>
            </a:pPr>
            <a:r>
              <a:rPr lang="en-US" dirty="0" smtClean="0"/>
              <a:t>Component Design Details</a:t>
            </a:r>
          </a:p>
          <a:p>
            <a:pPr lvl="1"/>
            <a:r>
              <a:rPr lang="en-US" dirty="0" smtClean="0"/>
              <a:t>Detailed, step-by-step explanation of how stuff works for programmers</a:t>
            </a:r>
          </a:p>
          <a:p>
            <a:pPr lvl="1"/>
            <a:r>
              <a:rPr lang="en-US" dirty="0" smtClean="0"/>
              <a:t>Can be done in </a:t>
            </a:r>
            <a:r>
              <a:rPr lang="en-US" dirty="0" err="1" smtClean="0"/>
              <a:t>pseudocode</a:t>
            </a:r>
            <a:endParaRPr lang="en-US" dirty="0" smtClean="0"/>
          </a:p>
          <a:p>
            <a:pPr marL="514350" indent="-514350">
              <a:buFont typeface="+mj-lt"/>
              <a:buAutoNum type="arabicPeriod"/>
            </a:pPr>
            <a:r>
              <a:rPr lang="en-US" dirty="0" smtClean="0"/>
              <a:t>Human Interface Design</a:t>
            </a:r>
          </a:p>
          <a:p>
            <a:pPr lvl="1"/>
            <a:r>
              <a:rPr lang="en-US" dirty="0" smtClean="0"/>
              <a:t>Show how the user will use the system</a:t>
            </a:r>
          </a:p>
          <a:p>
            <a:pPr lvl="1"/>
            <a:r>
              <a:rPr lang="en-US" dirty="0" smtClean="0"/>
              <a:t>Include images – hand-drawn, </a:t>
            </a:r>
            <a:r>
              <a:rPr lang="en-US" dirty="0" err="1" smtClean="0"/>
              <a:t>Paint.Net</a:t>
            </a:r>
            <a:r>
              <a:rPr lang="en-US" dirty="0" smtClean="0"/>
              <a:t>, Photoshop, or mock-ups in HTML (show the browser’s rendering)</a:t>
            </a:r>
          </a:p>
          <a:p>
            <a:pPr lvl="1"/>
            <a:r>
              <a:rPr lang="en-US" dirty="0" smtClean="0"/>
              <a:t>Goal is to explain functionality – the ‘look and feel’ can/will be changed as you go</a:t>
            </a:r>
          </a:p>
          <a:p>
            <a:pPr marL="514350" indent="-514350">
              <a:buFont typeface="+mj-lt"/>
              <a:buAutoNum type="arabicPeriod"/>
            </a:pPr>
            <a:r>
              <a:rPr lang="en-US" dirty="0" smtClean="0"/>
              <a:t>Requirements Matrix</a:t>
            </a:r>
          </a:p>
          <a:p>
            <a:pPr lvl="1"/>
            <a:r>
              <a:rPr lang="en-US" dirty="0" smtClean="0"/>
              <a:t>For each component listed above write out which requirement (in your SRS) it satisfies</a:t>
            </a:r>
          </a:p>
          <a:p>
            <a:pPr lvl="1" algn="r"/>
            <a:r>
              <a:rPr lang="en-US" b="1" dirty="0"/>
              <a:t>From </a:t>
            </a:r>
            <a:r>
              <a:rPr lang="en-US" b="1" dirty="0">
                <a:hlinkClick r:id="rId2"/>
              </a:rPr>
              <a:t>http://www.atilim.edu.tr/~</a:t>
            </a:r>
            <a:r>
              <a:rPr lang="en-US" b="1" dirty="0" smtClean="0">
                <a:hlinkClick r:id="rId2"/>
              </a:rPr>
              <a:t>dmishra/se112/sdd_template.pdf</a:t>
            </a:r>
            <a:r>
              <a:rPr lang="en-US" dirty="0" smtClean="0"/>
              <a:t> </a:t>
            </a:r>
          </a:p>
        </p:txBody>
      </p:sp>
      <p:sp>
        <p:nvSpPr>
          <p:cNvPr id="4" name="Slide Number Placeholder 3"/>
          <p:cNvSpPr>
            <a:spLocks noGrp="1"/>
          </p:cNvSpPr>
          <p:nvPr>
            <p:ph type="sldNum" sz="quarter" idx="12"/>
          </p:nvPr>
        </p:nvSpPr>
        <p:spPr/>
        <p:txBody>
          <a:bodyPr/>
          <a:lstStyle/>
          <a:p>
            <a:fld id="{3CBF8323-5144-4C0A-A5C0-D64D69D04021}" type="slidenum">
              <a:rPr lang="en-US" smtClean="0"/>
              <a:t>6</a:t>
            </a:fld>
            <a:endParaRPr lang="en-US"/>
          </a:p>
        </p:txBody>
      </p:sp>
    </p:spTree>
    <p:extLst>
      <p:ext uri="{BB962C8B-B14F-4D97-AF65-F5344CB8AC3E}">
        <p14:creationId xmlns:p14="http://schemas.microsoft.com/office/powerpoint/2010/main" val="886614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488" y="256112"/>
            <a:ext cx="8911687" cy="1041986"/>
          </a:xfrm>
        </p:spPr>
        <p:txBody>
          <a:bodyPr/>
          <a:lstStyle/>
          <a:p>
            <a:pPr algn="ctr"/>
            <a:r>
              <a:rPr lang="en-US" dirty="0" smtClean="0"/>
              <a:t>What should we include?</a:t>
            </a:r>
            <a:endParaRPr lang="en-US" dirty="0"/>
          </a:p>
        </p:txBody>
      </p:sp>
      <p:sp>
        <p:nvSpPr>
          <p:cNvPr id="3" name="Content Placeholder 2"/>
          <p:cNvSpPr>
            <a:spLocks noGrp="1"/>
          </p:cNvSpPr>
          <p:nvPr>
            <p:ph idx="1"/>
          </p:nvPr>
        </p:nvSpPr>
        <p:spPr>
          <a:xfrm>
            <a:off x="1475509" y="1226127"/>
            <a:ext cx="10411691" cy="5548746"/>
          </a:xfrm>
        </p:spPr>
        <p:txBody>
          <a:bodyPr>
            <a:normAutofit/>
          </a:bodyPr>
          <a:lstStyle/>
          <a:p>
            <a:pPr marL="514350" indent="-514350">
              <a:buFont typeface="+mj-lt"/>
              <a:buAutoNum type="arabicPeriod"/>
            </a:pPr>
            <a:r>
              <a:rPr lang="en-US" sz="4400" b="1" dirty="0" smtClean="0"/>
              <a:t>System overview</a:t>
            </a:r>
          </a:p>
          <a:p>
            <a:pPr marL="514350" indent="-514350">
              <a:buFont typeface="+mj-lt"/>
              <a:buAutoNum type="arabicPeriod"/>
            </a:pPr>
            <a:r>
              <a:rPr lang="en-US" sz="4400" dirty="0" smtClean="0">
                <a:solidFill>
                  <a:schemeClr val="bg2">
                    <a:lumMod val="75000"/>
                  </a:schemeClr>
                </a:solidFill>
              </a:rPr>
              <a:t>System Architecture</a:t>
            </a:r>
          </a:p>
          <a:p>
            <a:pPr marL="514350" indent="-514350">
              <a:buFont typeface="+mj-lt"/>
              <a:buAutoNum type="arabicPeriod"/>
            </a:pPr>
            <a:r>
              <a:rPr lang="en-US" sz="4400" b="1" dirty="0" smtClean="0"/>
              <a:t>Data Design</a:t>
            </a:r>
          </a:p>
          <a:p>
            <a:pPr marL="514350" indent="-514350">
              <a:buFont typeface="+mj-lt"/>
              <a:buAutoNum type="arabicPeriod"/>
            </a:pPr>
            <a:r>
              <a:rPr lang="en-US" sz="4400" dirty="0" smtClean="0">
                <a:solidFill>
                  <a:schemeClr val="bg2">
                    <a:lumMod val="75000"/>
                  </a:schemeClr>
                </a:solidFill>
              </a:rPr>
              <a:t>Component Design Details</a:t>
            </a:r>
          </a:p>
          <a:p>
            <a:pPr marL="514350" indent="-514350">
              <a:buFont typeface="+mj-lt"/>
              <a:buAutoNum type="arabicPeriod"/>
            </a:pPr>
            <a:r>
              <a:rPr lang="en-US" sz="4400" b="1" dirty="0" smtClean="0"/>
              <a:t>Human Interface Design</a:t>
            </a:r>
          </a:p>
          <a:p>
            <a:pPr marL="514350" indent="-514350">
              <a:buFont typeface="+mj-lt"/>
              <a:buAutoNum type="arabicPeriod"/>
            </a:pPr>
            <a:r>
              <a:rPr lang="en-US" sz="4400" dirty="0" smtClean="0">
                <a:solidFill>
                  <a:schemeClr val="bg2">
                    <a:lumMod val="75000"/>
                  </a:schemeClr>
                </a:solidFill>
              </a:rPr>
              <a:t>Requirements Matrix</a:t>
            </a:r>
          </a:p>
        </p:txBody>
      </p:sp>
      <p:sp>
        <p:nvSpPr>
          <p:cNvPr id="4" name="Slide Number Placeholder 3"/>
          <p:cNvSpPr>
            <a:spLocks noGrp="1"/>
          </p:cNvSpPr>
          <p:nvPr>
            <p:ph type="sldNum" sz="quarter" idx="12"/>
          </p:nvPr>
        </p:nvSpPr>
        <p:spPr/>
        <p:txBody>
          <a:bodyPr/>
          <a:lstStyle/>
          <a:p>
            <a:fld id="{3CBF8323-5144-4C0A-A5C0-D64D69D04021}" type="slidenum">
              <a:rPr lang="en-US" smtClean="0"/>
              <a:t>7</a:t>
            </a:fld>
            <a:endParaRPr lang="en-US"/>
          </a:p>
        </p:txBody>
      </p:sp>
      <p:sp>
        <p:nvSpPr>
          <p:cNvPr id="5" name="TextBox 4"/>
          <p:cNvSpPr txBox="1"/>
          <p:nvPr/>
        </p:nvSpPr>
        <p:spPr>
          <a:xfrm>
            <a:off x="7877743" y="1105096"/>
            <a:ext cx="4201176" cy="830997"/>
          </a:xfrm>
          <a:prstGeom prst="rect">
            <a:avLst/>
          </a:prstGeom>
          <a:noFill/>
        </p:spPr>
        <p:txBody>
          <a:bodyPr wrap="square" rtlCol="0">
            <a:spAutoFit/>
          </a:bodyPr>
          <a:lstStyle/>
          <a:p>
            <a:r>
              <a:rPr lang="en-US" sz="2400" b="1" dirty="0" smtClean="0">
                <a:solidFill>
                  <a:srgbClr val="7030A0"/>
                </a:solidFill>
              </a:rPr>
              <a:t>Are these applicable to </a:t>
            </a:r>
            <a:r>
              <a:rPr lang="en-US" sz="2400" b="1" dirty="0" err="1" smtClean="0">
                <a:solidFill>
                  <a:srgbClr val="7030A0"/>
                </a:solidFill>
              </a:rPr>
              <a:t>ASP.Net</a:t>
            </a:r>
            <a:r>
              <a:rPr lang="en-US" sz="2400" b="1" dirty="0" smtClean="0">
                <a:solidFill>
                  <a:srgbClr val="7030A0"/>
                </a:solidFill>
              </a:rPr>
              <a:t> </a:t>
            </a:r>
            <a:r>
              <a:rPr lang="en-US" sz="2400" b="1" dirty="0" err="1" smtClean="0">
                <a:solidFill>
                  <a:srgbClr val="7030A0"/>
                </a:solidFill>
              </a:rPr>
              <a:t>WebForms</a:t>
            </a:r>
            <a:r>
              <a:rPr lang="en-US" sz="2400" b="1" dirty="0" smtClean="0">
                <a:solidFill>
                  <a:srgbClr val="7030A0"/>
                </a:solidFill>
              </a:rPr>
              <a:t> programs?</a:t>
            </a:r>
            <a:endParaRPr lang="en-US" sz="2400" b="1" dirty="0">
              <a:solidFill>
                <a:srgbClr val="7030A0"/>
              </a:solidFill>
            </a:endParaRPr>
          </a:p>
        </p:txBody>
      </p:sp>
      <p:cxnSp>
        <p:nvCxnSpPr>
          <p:cNvPr id="7" name="Straight Arrow Connector 6"/>
          <p:cNvCxnSpPr>
            <a:stCxn id="5" idx="1"/>
          </p:cNvCxnSpPr>
          <p:nvPr/>
        </p:nvCxnSpPr>
        <p:spPr>
          <a:xfrm flipH="1">
            <a:off x="5715000" y="1520595"/>
            <a:ext cx="2162743" cy="651105"/>
          </a:xfrm>
          <a:prstGeom prst="straightConnector1">
            <a:avLst/>
          </a:prstGeom>
          <a:ln w="635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7502236" y="2292731"/>
            <a:ext cx="1350819" cy="1541514"/>
          </a:xfrm>
          <a:prstGeom prst="straightConnector1">
            <a:avLst/>
          </a:prstGeom>
          <a:ln w="635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699664" y="5081156"/>
            <a:ext cx="4604392" cy="1569660"/>
          </a:xfrm>
          <a:prstGeom prst="rect">
            <a:avLst/>
          </a:prstGeom>
          <a:noFill/>
        </p:spPr>
        <p:txBody>
          <a:bodyPr wrap="square" rtlCol="0">
            <a:spAutoFit/>
          </a:bodyPr>
          <a:lstStyle/>
          <a:p>
            <a:r>
              <a:rPr lang="en-US" sz="2400" b="1" dirty="0" smtClean="0">
                <a:solidFill>
                  <a:srgbClr val="7030A0"/>
                </a:solidFill>
              </a:rPr>
              <a:t>Try this – list a couple of requirements &amp; where they’re addressed and then let’s see if it’s actually useful for us</a:t>
            </a:r>
            <a:endParaRPr lang="en-US" sz="2400" b="1" dirty="0">
              <a:solidFill>
                <a:srgbClr val="7030A0"/>
              </a:solidFill>
            </a:endParaRPr>
          </a:p>
        </p:txBody>
      </p:sp>
      <p:cxnSp>
        <p:nvCxnSpPr>
          <p:cNvPr id="15" name="Straight Arrow Connector 14"/>
          <p:cNvCxnSpPr/>
          <p:nvPr/>
        </p:nvCxnSpPr>
        <p:spPr>
          <a:xfrm flipH="1" flipV="1">
            <a:off x="5850082" y="5870864"/>
            <a:ext cx="1849583" cy="332509"/>
          </a:xfrm>
          <a:prstGeom prst="straightConnector1">
            <a:avLst/>
          </a:prstGeom>
          <a:ln w="635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538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Mockups:</a:t>
            </a:r>
          </a:p>
          <a:p>
            <a:pPr lvl="1"/>
            <a:r>
              <a:rPr lang="en-US" dirty="0" smtClean="0"/>
              <a:t>‘map’ page of thumbnails with clear, simple abbreviations</a:t>
            </a:r>
          </a:p>
          <a:p>
            <a:pPr lvl="1"/>
            <a:r>
              <a:rPr lang="en-US" dirty="0" smtClean="0"/>
              <a:t>Individual ‘here’s a page’ images, with additional explanation as needed</a:t>
            </a:r>
          </a:p>
          <a:p>
            <a:pPr lvl="1"/>
            <a:r>
              <a:rPr lang="en-US" dirty="0" smtClean="0"/>
              <a:t>Also show ‘work flows’</a:t>
            </a:r>
          </a:p>
          <a:p>
            <a:pPr lvl="3"/>
            <a:r>
              <a:rPr lang="en-US" dirty="0" smtClean="0"/>
              <a:t>start at page X, do </a:t>
            </a:r>
            <a:r>
              <a:rPr lang="en-US" dirty="0" err="1" smtClean="0"/>
              <a:t>stuff</a:t>
            </a:r>
            <a:r>
              <a:rPr lang="en-US" baseline="-25000" dirty="0" err="1" smtClean="0"/>
              <a:t>X</a:t>
            </a:r>
            <a:endParaRPr lang="en-US" dirty="0"/>
          </a:p>
          <a:p>
            <a:pPr lvl="3"/>
            <a:r>
              <a:rPr lang="en-US" dirty="0" smtClean="0"/>
              <a:t>then go to page Y, do </a:t>
            </a:r>
            <a:r>
              <a:rPr lang="en-US" dirty="0" err="1" smtClean="0"/>
              <a:t>stuff</a:t>
            </a:r>
            <a:r>
              <a:rPr lang="en-US" baseline="-25000" dirty="0" err="1" smtClean="0"/>
              <a:t>Y</a:t>
            </a:r>
            <a:endParaRPr lang="en-US" dirty="0" smtClean="0"/>
          </a:p>
          <a:p>
            <a:pPr lvl="3"/>
            <a:r>
              <a:rPr lang="en-US" dirty="0" smtClean="0"/>
              <a:t>then end on page Z</a:t>
            </a:r>
          </a:p>
          <a:p>
            <a:pPr lvl="2"/>
            <a:r>
              <a:rPr lang="en-US" dirty="0" smtClean="0"/>
              <a:t>One workflow </a:t>
            </a:r>
            <a:r>
              <a:rPr lang="en-US" smtClean="0"/>
              <a:t>per requirement?</a:t>
            </a:r>
            <a:endParaRPr lang="en-US" dirty="0"/>
          </a:p>
        </p:txBody>
      </p:sp>
      <p:sp>
        <p:nvSpPr>
          <p:cNvPr id="4" name="Slide Number Placeholder 3"/>
          <p:cNvSpPr>
            <a:spLocks noGrp="1"/>
          </p:cNvSpPr>
          <p:nvPr>
            <p:ph type="sldNum" sz="quarter" idx="12"/>
          </p:nvPr>
        </p:nvSpPr>
        <p:spPr/>
        <p:txBody>
          <a:bodyPr/>
          <a:lstStyle/>
          <a:p>
            <a:fld id="{3CBF8323-5144-4C0A-A5C0-D64D69D04021}" type="slidenum">
              <a:rPr lang="en-US" smtClean="0"/>
              <a:t>8</a:t>
            </a:fld>
            <a:endParaRPr lang="en-US"/>
          </a:p>
        </p:txBody>
      </p:sp>
    </p:spTree>
    <p:extLst>
      <p:ext uri="{BB962C8B-B14F-4D97-AF65-F5344CB8AC3E}">
        <p14:creationId xmlns:p14="http://schemas.microsoft.com/office/powerpoint/2010/main" val="1195557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edit .PDF files</a:t>
            </a:r>
            <a:endParaRPr lang="en-US" dirty="0"/>
          </a:p>
        </p:txBody>
      </p:sp>
      <p:sp>
        <p:nvSpPr>
          <p:cNvPr id="3" name="Content Placeholder 2"/>
          <p:cNvSpPr>
            <a:spLocks noGrp="1"/>
          </p:cNvSpPr>
          <p:nvPr>
            <p:ph idx="1"/>
          </p:nvPr>
        </p:nvSpPr>
        <p:spPr/>
        <p:txBody>
          <a:bodyPr>
            <a:normAutofit/>
          </a:bodyPr>
          <a:lstStyle/>
          <a:p>
            <a:r>
              <a:rPr lang="en-US" sz="2400" dirty="0" smtClean="0"/>
              <a:t>Google for ‘Pdf to Word’</a:t>
            </a:r>
          </a:p>
          <a:p>
            <a:pPr lvl="1"/>
            <a:r>
              <a:rPr lang="en-US" sz="2000" dirty="0" smtClean="0"/>
              <a:t>There’s a couple of options</a:t>
            </a:r>
          </a:p>
          <a:p>
            <a:pPr lvl="1"/>
            <a:r>
              <a:rPr lang="en-US" sz="2000" dirty="0" smtClean="0"/>
              <a:t>I personally don’t like the idea of installing software to do this…</a:t>
            </a:r>
          </a:p>
          <a:p>
            <a:pPr lvl="1"/>
            <a:r>
              <a:rPr lang="en-US" sz="2000" dirty="0" smtClean="0"/>
              <a:t>…But I’m ok with handing out my email address for the conversion </a:t>
            </a:r>
            <a:r>
              <a:rPr lang="en-US" sz="2000" dirty="0" smtClean="0">
                <a:sym typeface="Wingdings" panose="05000000000000000000" pitchFamily="2" charset="2"/>
              </a:rPr>
              <a:t></a:t>
            </a:r>
            <a:endParaRPr lang="en-US" sz="2000" dirty="0"/>
          </a:p>
        </p:txBody>
      </p:sp>
      <p:sp>
        <p:nvSpPr>
          <p:cNvPr id="4" name="Slide Number Placeholder 3"/>
          <p:cNvSpPr>
            <a:spLocks noGrp="1"/>
          </p:cNvSpPr>
          <p:nvPr>
            <p:ph type="sldNum" sz="quarter" idx="12"/>
          </p:nvPr>
        </p:nvSpPr>
        <p:spPr/>
        <p:txBody>
          <a:bodyPr/>
          <a:lstStyle/>
          <a:p>
            <a:fld id="{3CBF8323-5144-4C0A-A5C0-D64D69D04021}" type="slidenum">
              <a:rPr lang="en-US" smtClean="0"/>
              <a:t>9</a:t>
            </a:fld>
            <a:endParaRPr lang="en-US"/>
          </a:p>
        </p:txBody>
      </p:sp>
    </p:spTree>
    <p:extLst>
      <p:ext uri="{BB962C8B-B14F-4D97-AF65-F5344CB8AC3E}">
        <p14:creationId xmlns:p14="http://schemas.microsoft.com/office/powerpoint/2010/main" val="4269830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3505</TotalTime>
  <Words>596</Words>
  <Application>Microsoft Office PowerPoint</Application>
  <PresentationFormat>Widescreen</PresentationFormat>
  <Paragraphs>74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Wingdings</vt:lpstr>
      <vt:lpstr>Wingdings 3</vt:lpstr>
      <vt:lpstr>Wisp</vt:lpstr>
      <vt:lpstr>BIT 286:  Web Applications</vt:lpstr>
      <vt:lpstr>Info Needed To Plan a Software Project</vt:lpstr>
      <vt:lpstr>SDD (or ‘design doc’)</vt:lpstr>
      <vt:lpstr>PowerPoint Presentation</vt:lpstr>
      <vt:lpstr>What is typically included?</vt:lpstr>
      <vt:lpstr>What is typically included? </vt:lpstr>
      <vt:lpstr>What should we include?</vt:lpstr>
      <vt:lpstr>PowerPoint Presentation</vt:lpstr>
      <vt:lpstr>How to edit .PDF files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 285:  Web Application Programming</dc:title>
  <dc:creator>Craig Duckett</dc:creator>
  <cp:lastModifiedBy>Michael Panitz</cp:lastModifiedBy>
  <cp:revision>184</cp:revision>
  <dcterms:created xsi:type="dcterms:W3CDTF">2014-11-07T17:57:23Z</dcterms:created>
  <dcterms:modified xsi:type="dcterms:W3CDTF">2015-04-13T17:50:30Z</dcterms:modified>
</cp:coreProperties>
</file>