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9" r:id="rId4"/>
    <p:sldId id="270" r:id="rId5"/>
    <p:sldId id="275" r:id="rId6"/>
    <p:sldId id="279" r:id="rId7"/>
    <p:sldId id="271" r:id="rId8"/>
    <p:sldId id="272" r:id="rId9"/>
    <p:sldId id="273" r:id="rId10"/>
    <p:sldId id="276" r:id="rId11"/>
    <p:sldId id="286" r:id="rId12"/>
    <p:sldId id="278" r:id="rId13"/>
    <p:sldId id="277" r:id="rId14"/>
    <p:sldId id="280" r:id="rId15"/>
    <p:sldId id="282" r:id="rId16"/>
    <p:sldId id="283" r:id="rId17"/>
    <p:sldId id="284" r:id="rId18"/>
    <p:sldId id="287" r:id="rId19"/>
    <p:sldId id="285" r:id="rId2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603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84501" autoAdjust="0"/>
  </p:normalViewPr>
  <p:slideViewPr>
    <p:cSldViewPr snapToGrid="0">
      <p:cViewPr varScale="1">
        <p:scale>
          <a:sx n="78" d="100"/>
          <a:sy n="78" d="100"/>
        </p:scale>
        <p:origin x="67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1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32414D7-8B8A-4A61-B92A-3CDE212F85A0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062AC4B-56BA-4226-A3DD-4183F860D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0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B51BE16-58FC-401E-B9B4-86E94BED3CFD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D30AC09-8549-4715-AB8A-49FDC8D96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6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/overview/getting-started/introduction/getting-starte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asp.net/mvc/overview/getting-started/introduction/adding-a-controller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AC09-8549-4715-AB8A-49FDC8D964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1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AC09-8549-4715-AB8A-49FDC8D964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9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0" lvl="6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Previous version: </a:t>
            </a:r>
          </a:p>
          <a:p>
            <a:pPr marL="2743200" lvl="6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http://www.asp.net/mvc/overview/getting-started/introduction/getting-started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pPr marL="2743200" lvl="6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http://www.asp.net/mvc/overview/getting-started/introduction/adding-a-controller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0AC09-8549-4715-AB8A-49FDC8D964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0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6168-5B93-4409-84CF-F79400A84961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888D-CF53-42B5-8A1D-59EADCE5A1DB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5066-E911-4A6A-8D80-81E18E6FBD32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BC98-5263-4769-AB42-AE5C36D5B5AA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2EAF-ED8D-4E08-ACA2-8D0516377E7A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8CA3-BE41-4908-B802-2679845D8F20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FB7-C850-414B-B966-DB30C7EC822D}" type="datetime1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C42B-9AA5-4D64-8BFB-11847F645F8B}" type="datetime1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C67-FA6B-42F5-BE7D-5F5EFBFA5AA9}" type="datetime1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8892-D1F2-410C-A3AA-4582A9E14DD9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0D70B-9463-482B-9A3A-E54EF2331B2C}" type="datetime1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1099-5864-4B5E-95E5-972FE2E36D7A}" type="datetime1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xxxx/HelloWorld/Welcome?name=Scott&amp;numtimes=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p.net/mvc/overview/getting-started/introduction/adding-a-vie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xxxx/HelloWorl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bject-relational_mapp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reate,_read,_update_and_delet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Model%E2%80%93view%E2%80%93controll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del%E2%80%93view%E2%80%93presente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sp.net/en/latest/tutorials/first-mvc-ap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129263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ASP.Net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MVC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1075" y="337793"/>
            <a:ext cx="4343397" cy="1531851"/>
          </a:xfrm>
          <a:prstGeom prst="rect">
            <a:avLst/>
          </a:prstGeom>
          <a:ln w="158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URL-based Parameters to controller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2602"/>
          </a:xfrm>
        </p:spPr>
        <p:txBody>
          <a:bodyPr>
            <a:normAutofit/>
          </a:bodyPr>
          <a:lstStyle/>
          <a:p>
            <a:r>
              <a:rPr lang="en-US" u="sng" dirty="0" smtClean="0"/>
              <a:t>In the controller: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string Welcome(string name,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numTimes</a:t>
            </a:r>
            <a:r>
              <a:rPr lang="en-US" dirty="0"/>
              <a:t> = 1) {</a:t>
            </a:r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 err="1"/>
              <a:t>HttpUtility.HtmlEncode</a:t>
            </a:r>
            <a:r>
              <a:rPr lang="en-US" dirty="0"/>
              <a:t>("Hello " + name + ", </a:t>
            </a:r>
            <a:r>
              <a:rPr lang="en-US" dirty="0" err="1"/>
              <a:t>NumTimes</a:t>
            </a:r>
            <a:r>
              <a:rPr lang="en-US" dirty="0"/>
              <a:t> is: " + </a:t>
            </a:r>
            <a:r>
              <a:rPr lang="en-US" dirty="0" err="1"/>
              <a:t>numTimes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/>
              <a:t>your application and browse to the example URL (</a:t>
            </a:r>
            <a:r>
              <a:rPr lang="en-US" i="1" dirty="0">
                <a:hlinkClick r:id="rId2"/>
              </a:rPr>
              <a:t>http://localhost:xxxx/HelloWorld/Welcome?name=Scott&amp;numtimes=4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default ‘id’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Try going to http://</a:t>
            </a:r>
            <a:r>
              <a:rPr lang="en-US" dirty="0" smtClean="0"/>
              <a:t>localhost:X/HelloWorld/Welcome</a:t>
            </a:r>
            <a:r>
              <a:rPr lang="en-US" b="1" dirty="0" smtClean="0">
                <a:solidFill>
                  <a:srgbClr val="7030A0"/>
                </a:solidFill>
              </a:rPr>
              <a:t>/3</a:t>
            </a:r>
            <a:r>
              <a:rPr lang="en-US" dirty="0" smtClean="0"/>
              <a:t>?name=Rick </a:t>
            </a:r>
          </a:p>
          <a:p>
            <a:pPr lvl="1"/>
            <a:r>
              <a:rPr lang="en-US" dirty="0" smtClean="0"/>
              <a:t>Notice that </a:t>
            </a:r>
            <a:r>
              <a:rPr lang="en-US" dirty="0" err="1" smtClean="0"/>
              <a:t>NumTimes</a:t>
            </a:r>
            <a:r>
              <a:rPr lang="en-US" dirty="0" smtClean="0"/>
              <a:t> is the default, 1</a:t>
            </a:r>
          </a:p>
          <a:p>
            <a:r>
              <a:rPr lang="en-US" dirty="0" smtClean="0"/>
              <a:t>Change the controller code to 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string Welcome(string name,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ID</a:t>
            </a:r>
            <a:r>
              <a:rPr lang="en-US" dirty="0"/>
              <a:t> = 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/>
              <a:t>return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Microsoft.Extensions.WebEncoders.HtmlEncoder.Default.HtmlEncode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/>
              <a:t>"Hello " + name + ", </a:t>
            </a:r>
            <a:r>
              <a:rPr lang="en-US" dirty="0" err="1"/>
              <a:t>NumTimes</a:t>
            </a:r>
            <a:r>
              <a:rPr lang="en-US" dirty="0"/>
              <a:t> is: " + </a:t>
            </a:r>
            <a:r>
              <a:rPr lang="en-US" b="1" dirty="0">
                <a:solidFill>
                  <a:srgbClr val="7030A0"/>
                </a:solidFill>
              </a:rPr>
              <a:t>ID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 }</a:t>
            </a:r>
          </a:p>
          <a:p>
            <a:r>
              <a:rPr lang="en-US" dirty="0" smtClean="0"/>
              <a:t>Go back to </a:t>
            </a:r>
            <a:r>
              <a:rPr lang="en-US" dirty="0"/>
              <a:t>Try going to http://localhost:X/HelloWorld/Welcome</a:t>
            </a:r>
            <a:r>
              <a:rPr lang="en-US" b="1" dirty="0">
                <a:solidFill>
                  <a:srgbClr val="7030A0"/>
                </a:solidFill>
              </a:rPr>
              <a:t>/3</a:t>
            </a:r>
            <a:r>
              <a:rPr lang="en-US" dirty="0"/>
              <a:t>?name=Rick </a:t>
            </a:r>
          </a:p>
          <a:p>
            <a:pPr lvl="1"/>
            <a:r>
              <a:rPr lang="en-US" dirty="0" smtClean="0"/>
              <a:t>Notice that ID is now three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Nicer 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We’re using a query string because the thing after ‘/Welcome’ didn’t match the  {id} part of the </a:t>
            </a:r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Let’s fix that now!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routes.MapRoute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        name: "Hello",</a:t>
            </a:r>
          </a:p>
          <a:p>
            <a:pPr marL="0" indent="0">
              <a:buNone/>
            </a:pPr>
            <a:r>
              <a:rPr lang="en-US" dirty="0"/>
              <a:t>           url: "{controller}/{action}/{name</a:t>
            </a:r>
            <a:r>
              <a:rPr lang="en-US" dirty="0" smtClean="0"/>
              <a:t>}/{</a:t>
            </a:r>
            <a:r>
              <a:rPr lang="en-US" b="1" dirty="0" err="1" smtClean="0">
                <a:solidFill>
                  <a:srgbClr val="FF0000"/>
                </a:solidFill>
              </a:rPr>
              <a:t>numTimes</a:t>
            </a:r>
            <a:r>
              <a:rPr lang="en-US" dirty="0" smtClean="0"/>
              <a:t>}"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);</a:t>
            </a:r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/>
              <a:t>to /</a:t>
            </a:r>
            <a:r>
              <a:rPr lang="en-US" dirty="0" err="1" smtClean="0"/>
              <a:t>localhost:XXX</a:t>
            </a:r>
            <a:r>
              <a:rPr lang="en-US" dirty="0" smtClean="0"/>
              <a:t>/</a:t>
            </a:r>
            <a:r>
              <a:rPr lang="en-US" dirty="0" err="1" smtClean="0"/>
              <a:t>HelloWorld</a:t>
            </a:r>
            <a:r>
              <a:rPr lang="en-US" dirty="0" smtClean="0"/>
              <a:t>/Welcome/</a:t>
            </a:r>
            <a:r>
              <a:rPr lang="en-US" b="1" dirty="0" smtClean="0">
                <a:solidFill>
                  <a:srgbClr val="7030A0"/>
                </a:solidFill>
              </a:rPr>
              <a:t>Scott/3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 with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http://www.asp.net/mvc/overview/getting-started/introduction/adding-a-view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Generating web pages by concatenating HTML strings together is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terrible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You want the web designer people to be able to create beautiful HTML in Dreamweaver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)…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….while the developers can focus on the application logic.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 controller’s Index method: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 err="1"/>
              <a:t>ActionResult</a:t>
            </a:r>
            <a:r>
              <a:rPr lang="en-US" dirty="0"/>
              <a:t> Index() </a:t>
            </a:r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/>
              <a:t>    return View();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In the Views folder, right-click and ‘Add Folder’, named </a:t>
            </a:r>
            <a:r>
              <a:rPr lang="en-US" b="1" dirty="0" err="1" smtClean="0"/>
              <a:t>HelloWorld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Views</a:t>
            </a:r>
            <a:r>
              <a:rPr lang="en-US" dirty="0" err="1" smtClean="0">
                <a:sym typeface="Wingdings" panose="05000000000000000000" pitchFamily="2" charset="2"/>
              </a:rPr>
              <a:t>HelloWorld</a:t>
            </a:r>
            <a:r>
              <a:rPr lang="en-US" dirty="0" smtClean="0">
                <a:sym typeface="Wingdings" panose="05000000000000000000" pitchFamily="2" charset="2"/>
              </a:rPr>
              <a:t>, right-click and select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err="1" smtClean="0">
                <a:sym typeface="Wingdings" panose="05000000000000000000" pitchFamily="2" charset="2"/>
              </a:rPr>
              <a:t>AddNew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ItemMVC</a:t>
            </a:r>
            <a:r>
              <a:rPr lang="en-US" dirty="0" smtClean="0">
                <a:sym typeface="Wingdings" panose="05000000000000000000" pitchFamily="2" charset="2"/>
              </a:rPr>
              <a:t> View Page, 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keep the default name (</a:t>
            </a:r>
            <a:r>
              <a:rPr lang="en-US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Index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put in the View (</a:t>
            </a:r>
            <a:r>
              <a:rPr lang="en-US" dirty="0" err="1" smtClean="0"/>
              <a:t>Index.cshtml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@{ </a:t>
            </a:r>
            <a:r>
              <a:rPr lang="en-US" b="1" dirty="0" err="1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ViewData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["Title"] = "Index"; } </a:t>
            </a:r>
            <a:endParaRPr lang="en-US" b="1" dirty="0" smtClean="0">
              <a:solidFill>
                <a:srgbClr val="4040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&gt;Index&lt;/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endParaRPr lang="en-US" b="1" dirty="0" smtClean="0">
              <a:solidFill>
                <a:srgbClr val="4040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&gt;Hello from our View Template!&lt;/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b="1" dirty="0"/>
              <a:t> 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Right click &amp; “View In Browser”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localhost:xxxx/HelloWorld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6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layout affects ALL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app’s title in </a:t>
            </a:r>
            <a:r>
              <a:rPr lang="en-US" dirty="0" err="1" smtClean="0"/>
              <a:t>Views</a:t>
            </a:r>
            <a:r>
              <a:rPr lang="en-US" dirty="0" err="1" smtClean="0">
                <a:sym typeface="Wingdings" panose="05000000000000000000" pitchFamily="2" charset="2"/>
              </a:rPr>
              <a:t>Shared</a:t>
            </a:r>
            <a:r>
              <a:rPr lang="en-US" dirty="0" smtClean="0">
                <a:sym typeface="Wingdings" panose="05000000000000000000" pitchFamily="2" charset="2"/>
              </a:rPr>
              <a:t>_</a:t>
            </a:r>
            <a:r>
              <a:rPr lang="en-US" dirty="0" err="1" smtClean="0">
                <a:sym typeface="Wingdings" panose="05000000000000000000" pitchFamily="2" charset="2"/>
              </a:rPr>
              <a:t>Layout.cshtml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Layout == container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@</a:t>
            </a:r>
            <a:r>
              <a:rPr lang="en-US" dirty="0" err="1" smtClean="0">
                <a:sym typeface="Wingdings" panose="05000000000000000000" pitchFamily="2" charset="2"/>
              </a:rPr>
              <a:t>RenderBody</a:t>
            </a:r>
            <a:r>
              <a:rPr lang="en-US" dirty="0" smtClean="0">
                <a:sym typeface="Wingdings" panose="05000000000000000000" pitchFamily="2" charset="2"/>
              </a:rPr>
              <a:t>() is where the page-specific stuff is put</a:t>
            </a:r>
          </a:p>
          <a:p>
            <a:r>
              <a:rPr lang="en-US" dirty="0" smtClean="0"/>
              <a:t>Change &lt;title&gt; to “Your App’s Name”</a:t>
            </a:r>
          </a:p>
          <a:p>
            <a:pPr lvl="1"/>
            <a:r>
              <a:rPr lang="en-US" dirty="0" smtClean="0"/>
              <a:t>Notice how all the pages 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r>
              <a:rPr lang="en-US" dirty="0" smtClean="0">
                <a:sym typeface="Wingdings" panose="05000000000000000000" pitchFamily="2" charset="2"/>
              </a:rPr>
              <a:t>_</a:t>
            </a:r>
            <a:r>
              <a:rPr lang="en-US" dirty="0" err="1" smtClean="0">
                <a:sym typeface="Wingdings" panose="05000000000000000000" pitchFamily="2" charset="2"/>
              </a:rPr>
              <a:t>ViewStart.cshtml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Common ‘header’ for all views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Already defines the layout option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Can change in your view file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Or set to null to not have any layout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change this page’s individual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@{ </a:t>
            </a:r>
            <a:r>
              <a:rPr lang="en-US" b="1" dirty="0" err="1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ViewData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["Title"] = </a:t>
            </a: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“MY AWESOME INDEX"; 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endParaRPr lang="en-US" b="1" dirty="0" smtClean="0">
              <a:solidFill>
                <a:srgbClr val="4040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MY AWESOME INDEX </a:t>
            </a: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endParaRPr lang="en-US" b="1" dirty="0" smtClean="0">
              <a:solidFill>
                <a:srgbClr val="40404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&gt;Hello from our View Template!&lt;/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b="1" dirty="0"/>
              <a:t> 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data from controller to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561378"/>
            <a:ext cx="6674574" cy="2504784"/>
          </a:xfrm>
        </p:spPr>
        <p:txBody>
          <a:bodyPr>
            <a:normAutofit lnSpcReduction="10000"/>
          </a:bodyPr>
          <a:lstStyle/>
          <a:p>
            <a:r>
              <a:rPr lang="en-US" sz="2400" i="1" dirty="0" smtClean="0"/>
              <a:t>In </a:t>
            </a:r>
            <a:r>
              <a:rPr lang="en-US" sz="2400" i="1" dirty="0" err="1"/>
              <a:t>Controllers</a:t>
            </a:r>
            <a:r>
              <a:rPr lang="en-US" sz="2400" i="1" dirty="0" err="1">
                <a:sym typeface="Wingdings" panose="05000000000000000000" pitchFamily="2" charset="2"/>
              </a:rPr>
              <a:t></a:t>
            </a:r>
            <a:r>
              <a:rPr lang="en-US" sz="2400" i="1" dirty="0" err="1"/>
              <a:t>HelloWorld.cs</a:t>
            </a:r>
            <a:r>
              <a:rPr lang="en-US" sz="2400" i="1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000" b="1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IActionResult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99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Welcome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solidFill>
                  <a:srgbClr val="44558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</a:rPr>
              <a:t>name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1" dirty="0" err="1">
                <a:solidFill>
                  <a:srgbClr val="445588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numTimes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099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b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ViewData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DD11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"Message"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2000" dirty="0">
                <a:solidFill>
                  <a:srgbClr val="DD11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 "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name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ViewData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>
                <a:solidFill>
                  <a:srgbClr val="DD11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err="1">
                <a:solidFill>
                  <a:srgbClr val="DD11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NumTimes</a:t>
            </a:r>
            <a:r>
              <a:rPr lang="en-US" sz="2000" dirty="0">
                <a:solidFill>
                  <a:srgbClr val="DD114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numTimes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b="1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99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</a:t>
            </a:r>
            <a:r>
              <a:rPr lang="en-US" sz="20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16583" y="1416568"/>
            <a:ext cx="6123709" cy="4794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 smtClean="0"/>
              <a:t>New file: </a:t>
            </a:r>
            <a:r>
              <a:rPr lang="en-US" sz="2400" i="1" dirty="0" err="1" smtClean="0"/>
              <a:t>Views</a:t>
            </a:r>
            <a:r>
              <a:rPr lang="en-US" sz="2400" i="1" dirty="0" err="1" smtClean="0">
                <a:sym typeface="Wingdings" panose="05000000000000000000" pitchFamily="2" charset="2"/>
              </a:rPr>
              <a:t>HelloWorldWelcome.cshtml</a:t>
            </a:r>
            <a:r>
              <a:rPr lang="en-US" sz="2400" i="1" dirty="0" smtClean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lvl="0" indent="0">
              <a:buNone/>
            </a:pP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@{ </a:t>
            </a:r>
            <a:r>
              <a:rPr lang="en-US" sz="2400" dirty="0" err="1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ViewData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["Title"] = "About"; } </a:t>
            </a: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h2&gt;Welcome&lt;/h2&gt; </a:t>
            </a: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400" dirty="0" err="1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= 0; i &lt; (</a:t>
            </a:r>
            <a:r>
              <a:rPr lang="en-US" sz="2400" dirty="0" err="1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400" b="1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ViewData</a:t>
            </a:r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["</a:t>
            </a:r>
            <a:r>
              <a:rPr lang="en-US" sz="2400" b="1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NumTimes</a:t>
            </a:r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"]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i</a:t>
            </a: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  <a:b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b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&lt;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li&gt;</a:t>
            </a:r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400" b="1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ViewData</a:t>
            </a:r>
            <a:r>
              <a:rPr lang="en-US" sz="2400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["Message"]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&lt;/li&gt; </a:t>
            </a: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400" dirty="0" err="1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sz="2400" dirty="0">
                <a:solidFill>
                  <a:srgbClr val="4040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/>
              <a:t> </a:t>
            </a:r>
            <a:endParaRPr lang="en-US" sz="54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8686" y="6259810"/>
            <a:ext cx="8614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Go back to http://</a:t>
            </a:r>
            <a:r>
              <a:rPr lang="en-US" sz="2400" b="1" dirty="0" smtClean="0">
                <a:solidFill>
                  <a:srgbClr val="00B0F0"/>
                </a:solidFill>
              </a:rPr>
              <a:t>localhost:xxxx/HelloWorld/Welcome/Bob/2/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Objectives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524000"/>
            <a:ext cx="10210800" cy="51974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Applied</a:t>
            </a:r>
            <a:endParaRPr lang="en-US" sz="18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MVC overview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Controllers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Intro to Routing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Views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‘Convention over configuration’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Layout files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Passing info from controller to view: </a:t>
            </a:r>
            <a:r>
              <a:rPr lang="en-US" sz="1400" b="1" i="1" dirty="0" err="1" smtClean="0"/>
              <a:t>ViewBag</a:t>
            </a:r>
            <a:r>
              <a:rPr lang="en-US" sz="1400" dirty="0" err="1" smtClean="0"/>
              <a:t>s</a:t>
            </a:r>
            <a:endParaRPr lang="en-US" sz="14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Models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Define a class that corresponds to a row in a DB table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Define a custom connection string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Start to </a:t>
            </a:r>
            <a:r>
              <a:rPr lang="en-US" sz="1400" dirty="0" err="1" smtClean="0"/>
              <a:t>grok</a:t>
            </a:r>
            <a:r>
              <a:rPr lang="en-US" sz="1400" dirty="0" smtClean="0"/>
              <a:t> the magic of Entity Framework (an </a:t>
            </a:r>
            <a:r>
              <a:rPr lang="en-US" sz="1400" dirty="0" smtClean="0">
                <a:hlinkClick r:id="rId3"/>
              </a:rPr>
              <a:t>ORM – Object-Relational Mapping layer</a:t>
            </a:r>
            <a:r>
              <a:rPr lang="en-US" sz="1400" dirty="0" smtClean="0"/>
              <a:t>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Bringing it all together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Create a controller with full set of </a:t>
            </a:r>
            <a:r>
              <a:rPr lang="en-US" sz="1400" dirty="0" smtClean="0">
                <a:hlinkClick r:id="rId4"/>
              </a:rPr>
              <a:t>CRUD</a:t>
            </a:r>
            <a:r>
              <a:rPr lang="en-US" sz="1400" dirty="0" smtClean="0"/>
              <a:t> methods, including views.  All ‘for free’ – VS does it for you!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4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MVC: M</a:t>
            </a:r>
            <a:r>
              <a:rPr lang="en-US" dirty="0" smtClean="0"/>
              <a:t>odel-</a:t>
            </a:r>
            <a:r>
              <a:rPr lang="en-US" b="1" dirty="0" smtClean="0">
                <a:solidFill>
                  <a:srgbClr val="7030A0"/>
                </a:solidFill>
              </a:rPr>
              <a:t>V</a:t>
            </a:r>
            <a:r>
              <a:rPr lang="en-US" dirty="0" smtClean="0"/>
              <a:t>iew-</a:t>
            </a:r>
            <a:r>
              <a:rPr lang="en-US" b="1" dirty="0" smtClean="0">
                <a:solidFill>
                  <a:srgbClr val="7030A0"/>
                </a:solidFill>
              </a:rPr>
              <a:t>C</a:t>
            </a:r>
            <a:r>
              <a:rPr lang="en-US" dirty="0" smtClean="0"/>
              <a:t>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8745"/>
            <a:ext cx="4824845" cy="6282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(from </a:t>
            </a:r>
            <a:r>
              <a:rPr lang="en-US" dirty="0" smtClean="0">
                <a:hlinkClick r:id="rId2"/>
              </a:rPr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 descr="http://upload.wikimedia.org/wikipedia/commons/thumb/a/a0/MVC-Process.svg/500px-MVC-Proces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619250"/>
            <a:ext cx="47625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7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MVP</a:t>
            </a:r>
            <a:br>
              <a:rPr lang="en-US" dirty="0" smtClean="0"/>
            </a:br>
            <a:r>
              <a:rPr lang="en-US" dirty="0" smtClean="0"/>
              <a:t>(MVC in </a:t>
            </a:r>
            <a:r>
              <a:rPr lang="en-US" dirty="0" err="1" smtClean="0"/>
              <a:t>CakePHP</a:t>
            </a:r>
            <a:r>
              <a:rPr lang="en-US" dirty="0" smtClean="0"/>
              <a:t>, </a:t>
            </a:r>
            <a:r>
              <a:rPr lang="en-US" dirty="0" err="1" smtClean="0"/>
              <a:t>ASP.Net</a:t>
            </a:r>
            <a:r>
              <a:rPr lang="en-US" dirty="0" smtClean="0"/>
              <a:t> MVC)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 descr="http://upload.wikimedia.org/wikipedia/commons/d/dc/Model_View_Presenter_GUI_Design_Patter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666" y="2118118"/>
            <a:ext cx="6016668" cy="412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085118" y="5746645"/>
            <a:ext cx="1794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From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DB interaction: SELECT, UPDATE,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Validation code</a:t>
            </a:r>
          </a:p>
          <a:p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Renders web page</a:t>
            </a:r>
          </a:p>
          <a:p>
            <a:r>
              <a:rPr lang="en-US" dirty="0" smtClean="0"/>
              <a:t>Controller</a:t>
            </a:r>
          </a:p>
          <a:p>
            <a:pPr lvl="1"/>
            <a:r>
              <a:rPr lang="en-US" dirty="0" smtClean="0"/>
              <a:t>Receives input from prior page, decides what to do (including pulling stuff out of DB, storing stuff into DB,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Selects which View to then render</a:t>
            </a:r>
          </a:p>
          <a:p>
            <a:pPr lvl="2"/>
            <a:r>
              <a:rPr lang="en-US" dirty="0" smtClean="0"/>
              <a:t>Or redirect to another page,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2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 with a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0490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Basic game plan: walk through the following tutorials, with Fun Bonus Commentary by your professor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https://docs.asp.net/en/latest/</a:t>
            </a:r>
            <a:br>
              <a:rPr lang="en-US" sz="5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</a:b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tutorials/first-</a:t>
            </a:r>
            <a:r>
              <a:rPr lang="en-US" sz="5400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mvc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-app/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started: New project, new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Project </a:t>
            </a:r>
            <a:r>
              <a:rPr lang="en-US" dirty="0" smtClean="0">
                <a:sym typeface="Wingdings" panose="05000000000000000000" pitchFamily="2" charset="2"/>
              </a:rPr>
              <a:t> Web  </a:t>
            </a:r>
            <a:r>
              <a:rPr lang="en-US" dirty="0" err="1" smtClean="0"/>
              <a:t>ASP.Net</a:t>
            </a:r>
            <a:r>
              <a:rPr lang="en-US" dirty="0" smtClean="0"/>
              <a:t> Web Application </a:t>
            </a:r>
            <a:r>
              <a:rPr lang="en-US" dirty="0" smtClean="0">
                <a:sym typeface="Wingdings" panose="05000000000000000000" pitchFamily="2" charset="2"/>
              </a:rPr>
              <a:t> Web Application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MVC by default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This will take a while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VS seems to now “install a copy of everything locally” (vs. DLL  Hell)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Once that’s done then use the Debug  Start Debugging menu option</a:t>
            </a:r>
            <a:endParaRPr lang="en-US" dirty="0" smtClean="0"/>
          </a:p>
          <a:p>
            <a:r>
              <a:rPr lang="en-US" dirty="0" smtClean="0">
                <a:sym typeface="Wingdings" panose="05000000000000000000" pitchFamily="2" charset="2"/>
              </a:rPr>
              <a:t>Add a controller: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Solution Explorer: right-click on ‘Controllers’ folder, select </a:t>
            </a:r>
            <a:r>
              <a:rPr lang="en-US" dirty="0" smtClean="0">
                <a:sym typeface="Wingdings" panose="05000000000000000000" pitchFamily="2" charset="2"/>
              </a:rPr>
              <a:t/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‘</a:t>
            </a:r>
            <a:r>
              <a:rPr lang="en-US" dirty="0" err="1" smtClean="0">
                <a:sym typeface="Wingdings" panose="05000000000000000000" pitchFamily="2" charset="2"/>
              </a:rPr>
              <a:t>Add’New</a:t>
            </a:r>
            <a:r>
              <a:rPr lang="en-US" dirty="0" smtClean="0">
                <a:sym typeface="Wingdings" panose="05000000000000000000" pitchFamily="2" charset="2"/>
              </a:rPr>
              <a:t> Item, then pick ‘MVC Controller Class’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Notice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new controller (“</a:t>
            </a:r>
            <a:r>
              <a:rPr lang="en-US" dirty="0" err="1" smtClean="0">
                <a:sym typeface="Wingdings" panose="05000000000000000000" pitchFamily="2" charset="2"/>
              </a:rPr>
              <a:t>HelloWorldController</a:t>
            </a:r>
            <a:r>
              <a:rPr lang="en-US" dirty="0" smtClean="0">
                <a:sym typeface="Wingdings" panose="05000000000000000000" pitchFamily="2" charset="2"/>
              </a:rPr>
              <a:t>”)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The new view folder (“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ViewsHelloWorld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”)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7250"/>
          </a:xfrm>
        </p:spPr>
        <p:txBody>
          <a:bodyPr/>
          <a:lstStyle/>
          <a:p>
            <a:r>
              <a:rPr lang="en-US" dirty="0" smtClean="0"/>
              <a:t>New Index, 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8740"/>
            <a:ext cx="10515600" cy="52463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GET: /</a:t>
            </a:r>
            <a:r>
              <a:rPr lang="en-US" dirty="0" err="1"/>
              <a:t>HelloWorld</a:t>
            </a:r>
            <a:r>
              <a:rPr lang="en-US" dirty="0"/>
              <a:t>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</a:t>
            </a:r>
            <a:r>
              <a:rPr lang="en-US" dirty="0"/>
              <a:t>string Index()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"This is my &lt;b&gt;nifty&lt;/b&gt; action..." + </a:t>
            </a:r>
            <a:r>
              <a:rPr lang="en-US" dirty="0" err="1"/>
              <a:t>DateTime.Now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// THIS IS BEING ESCAPED, INSTEAD OF FED TO THE BROWSER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// </a:t>
            </a:r>
            <a:r>
              <a:rPr lang="en-US" dirty="0"/>
              <a:t>GET: /</a:t>
            </a:r>
            <a:r>
              <a:rPr lang="en-US" dirty="0" err="1"/>
              <a:t>HelloWorld</a:t>
            </a:r>
            <a:r>
              <a:rPr lang="en-US" dirty="0"/>
              <a:t>/Welcome/ </a:t>
            </a:r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string Welcome()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return </a:t>
            </a:r>
            <a:r>
              <a:rPr lang="en-US" dirty="0"/>
              <a:t>"This is the Welcome action method...";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</a:p>
          <a:p>
            <a:r>
              <a:rPr lang="en-US" dirty="0" smtClean="0"/>
              <a:t>Control+F5 to run the web app locally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0" y="270164"/>
            <a:ext cx="8496300" cy="5906799"/>
          </a:xfrm>
        </p:spPr>
        <p:txBody>
          <a:bodyPr>
            <a:noAutofit/>
          </a:bodyPr>
          <a:lstStyle/>
          <a:p>
            <a:r>
              <a:rPr lang="en-US" sz="2400" dirty="0"/>
              <a:t>/[Controller]/[</a:t>
            </a:r>
            <a:r>
              <a:rPr lang="en-US" sz="2400" dirty="0" err="1"/>
              <a:t>ActionName</a:t>
            </a:r>
            <a:r>
              <a:rPr lang="en-US" sz="2400" dirty="0"/>
              <a:t>]/[Parameters</a:t>
            </a:r>
            <a:r>
              <a:rPr lang="en-US" sz="2400" dirty="0" smtClean="0"/>
              <a:t>]</a:t>
            </a:r>
          </a:p>
          <a:p>
            <a:endParaRPr lang="en-US" sz="2400" dirty="0"/>
          </a:p>
          <a:p>
            <a:r>
              <a:rPr lang="en-US" sz="2400" dirty="0" smtClean="0"/>
              <a:t>This is set up in the </a:t>
            </a:r>
            <a:r>
              <a:rPr lang="en-US" sz="2400" i="1" u="sng" dirty="0" err="1" smtClean="0"/>
              <a:t>Startup.cs</a:t>
            </a:r>
            <a:r>
              <a:rPr lang="en-US" sz="2400" i="1" dirty="0"/>
              <a:t> </a:t>
            </a:r>
            <a:r>
              <a:rPr lang="en-US" sz="2400" dirty="0"/>
              <a:t> </a:t>
            </a:r>
            <a:r>
              <a:rPr lang="en-US" sz="2400" dirty="0" smtClean="0"/>
              <a:t>file</a:t>
            </a:r>
            <a:r>
              <a:rPr lang="en-US" sz="2400" dirty="0"/>
              <a:t>: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public </a:t>
            </a:r>
            <a:r>
              <a:rPr lang="en-US" sz="2400" dirty="0" smtClean="0"/>
              <a:t>void Configure(…)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// &lt;snip&gt; …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app.UseMvc</a:t>
            </a:r>
            <a:r>
              <a:rPr lang="en-US" sz="2400" dirty="0" smtClean="0"/>
              <a:t>(routes =&gt;</a:t>
            </a:r>
          </a:p>
          <a:p>
            <a:pPr marL="0" indent="0">
              <a:buNone/>
            </a:pPr>
            <a:r>
              <a:rPr lang="en-US" sz="2400" dirty="0" smtClean="0"/>
              <a:t>            {</a:t>
            </a:r>
          </a:p>
          <a:p>
            <a:pPr marL="0" indent="0">
              <a:buNone/>
            </a:pPr>
            <a:r>
              <a:rPr lang="en-US" sz="2400" dirty="0" smtClean="0"/>
              <a:t>             		</a:t>
            </a:r>
            <a:r>
              <a:rPr lang="en-US" sz="2400" dirty="0" err="1" smtClean="0"/>
              <a:t>routes.MapRoute</a:t>
            </a:r>
            <a:r>
              <a:rPr lang="en-US" sz="2400" dirty="0" smtClean="0"/>
              <a:t>(</a:t>
            </a:r>
            <a:br>
              <a:rPr lang="en-US" sz="2400" dirty="0" smtClean="0"/>
            </a:br>
            <a:r>
              <a:rPr lang="en-US" sz="2400" dirty="0" smtClean="0"/>
              <a:t>			name</a:t>
            </a:r>
            <a:r>
              <a:rPr lang="en-US" sz="2400" dirty="0"/>
              <a:t>: "default</a:t>
            </a:r>
            <a:r>
              <a:rPr lang="en-US" sz="2400" dirty="0" smtClean="0"/>
              <a:t>",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template</a:t>
            </a:r>
            <a:r>
              <a:rPr lang="en-US" sz="2400" dirty="0"/>
              <a:t>: "{controller=Home}/{action=Index}/{id</a:t>
            </a:r>
            <a:r>
              <a:rPr lang="en-US" sz="2400" dirty="0" smtClean="0"/>
              <a:t>?}");</a:t>
            </a:r>
            <a:br>
              <a:rPr lang="en-US" sz="2400" dirty="0" smtClean="0"/>
            </a:br>
            <a:r>
              <a:rPr lang="en-US" sz="2400" dirty="0" smtClean="0"/>
              <a:t>            });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3908</TotalTime>
  <Words>713</Words>
  <Application>Microsoft Office PowerPoint</Application>
  <PresentationFormat>Widescreen</PresentationFormat>
  <Paragraphs>162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Consolas</vt:lpstr>
      <vt:lpstr>Wingdings</vt:lpstr>
      <vt:lpstr>Office Theme</vt:lpstr>
      <vt:lpstr>BIT 286:  Web Applications</vt:lpstr>
      <vt:lpstr>Objectives</vt:lpstr>
      <vt:lpstr>MVC: Model-View-Controller</vt:lpstr>
      <vt:lpstr>MVP (MVC in CakePHP, ASP.Net MVC)</vt:lpstr>
      <vt:lpstr>MVC Overview</vt:lpstr>
      <vt:lpstr>First steps with a controller</vt:lpstr>
      <vt:lpstr>Getting started: New project, new controller</vt:lpstr>
      <vt:lpstr>New Index, Welcome</vt:lpstr>
      <vt:lpstr>Routing</vt:lpstr>
      <vt:lpstr>URL-based Parameters to controller methods</vt:lpstr>
      <vt:lpstr>Using the default ‘id’ parameter</vt:lpstr>
      <vt:lpstr>Nicer URL</vt:lpstr>
      <vt:lpstr>First steps with Views</vt:lpstr>
      <vt:lpstr>PowerPoint Presentation</vt:lpstr>
      <vt:lpstr>What to put in the View (Index.cshtml)</vt:lpstr>
      <vt:lpstr>Changing the layout affects ALL pages</vt:lpstr>
      <vt:lpstr>PowerPoint Presentation</vt:lpstr>
      <vt:lpstr>How to change this page’s individual title</vt:lpstr>
      <vt:lpstr>Passing data from controller to 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220</cp:revision>
  <cp:lastPrinted>2015-01-08T20:26:28Z</cp:lastPrinted>
  <dcterms:created xsi:type="dcterms:W3CDTF">2014-11-07T17:57:23Z</dcterms:created>
  <dcterms:modified xsi:type="dcterms:W3CDTF">2016-04-11T19:51:54Z</dcterms:modified>
</cp:coreProperties>
</file>