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7" r:id="rId2"/>
    <p:sldId id="256" r:id="rId3"/>
    <p:sldId id="318" r:id="rId4"/>
    <p:sldId id="265" r:id="rId5"/>
    <p:sldId id="284" r:id="rId6"/>
    <p:sldId id="285" r:id="rId7"/>
    <p:sldId id="309" r:id="rId8"/>
    <p:sldId id="322" r:id="rId9"/>
    <p:sldId id="311" r:id="rId10"/>
    <p:sldId id="319" r:id="rId11"/>
    <p:sldId id="320" r:id="rId12"/>
    <p:sldId id="321" r:id="rId13"/>
    <p:sldId id="316" r:id="rId14"/>
    <p:sldId id="268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990000"/>
    <a:srgbClr val="FF6600"/>
    <a:srgbClr val="8B060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58" autoAdjust="0"/>
    <p:restoredTop sz="86202" autoAdjust="0"/>
  </p:normalViewPr>
  <p:slideViewPr>
    <p:cSldViewPr snapToGrid="0">
      <p:cViewPr varScale="1">
        <p:scale>
          <a:sx n="78" d="100"/>
          <a:sy n="78" d="100"/>
        </p:scale>
        <p:origin x="816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5B5585-4B66-4DFD-AB7B-42A3B8456241}" type="datetimeFigureOut">
              <a:rPr lang="en-US" smtClean="0"/>
              <a:t>3/26/2018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1A328D-73F7-4962-9F02-05A31A1842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0638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 would like to emphasize this part ☺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1A328D-73F7-4962-9F02-05A31A1842A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9741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35AEA-CCCC-4DFF-A092-ED98D999B70E}" type="datetimeFigureOut">
              <a:rPr lang="en-US" smtClean="0"/>
              <a:t>3/26/2018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F8323-5144-4C0A-A5C0-D64D69D04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96951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35AEA-CCCC-4DFF-A092-ED98D999B70E}" type="datetimeFigureOut">
              <a:rPr lang="en-US" smtClean="0"/>
              <a:t>3/26/2018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F8323-5144-4C0A-A5C0-D64D69D04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9699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35AEA-CCCC-4DFF-A092-ED98D999B70E}" type="datetimeFigureOut">
              <a:rPr lang="en-US" smtClean="0"/>
              <a:t>3/26/2018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F8323-5144-4C0A-A5C0-D64D69D04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814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35AEA-CCCC-4DFF-A092-ED98D999B70E}" type="datetimeFigureOut">
              <a:rPr lang="en-US" smtClean="0"/>
              <a:t>3/26/2018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F8323-5144-4C0A-A5C0-D64D69D04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3853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35AEA-CCCC-4DFF-A092-ED98D999B70E}" type="datetimeFigureOut">
              <a:rPr lang="en-US" smtClean="0"/>
              <a:t>3/26/2018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F8323-5144-4C0A-A5C0-D64D69D04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8554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35AEA-CCCC-4DFF-A092-ED98D999B70E}" type="datetimeFigureOut">
              <a:rPr lang="en-US" smtClean="0"/>
              <a:t>3/26/2018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F8323-5144-4C0A-A5C0-D64D69D04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706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35AEA-CCCC-4DFF-A092-ED98D999B70E}" type="datetimeFigureOut">
              <a:rPr lang="en-US" smtClean="0"/>
              <a:t>3/26/2018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F8323-5144-4C0A-A5C0-D64D69D04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2537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35AEA-CCCC-4DFF-A092-ED98D999B70E}" type="datetimeFigureOut">
              <a:rPr lang="en-US" smtClean="0"/>
              <a:t>3/26/2018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F8323-5144-4C0A-A5C0-D64D69D04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94515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35AEA-CCCC-4DFF-A092-ED98D999B70E}" type="datetimeFigureOut">
              <a:rPr lang="en-US" smtClean="0"/>
              <a:t>3/26/2018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F8323-5144-4C0A-A5C0-D64D69D04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8018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35AEA-CCCC-4DFF-A092-ED98D999B70E}" type="datetimeFigureOut">
              <a:rPr lang="en-US" smtClean="0"/>
              <a:t>3/26/2018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F8323-5144-4C0A-A5C0-D64D69D04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0017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35AEA-CCCC-4DFF-A092-ED98D999B70E}" type="datetimeFigureOut">
              <a:rPr lang="en-US" smtClean="0"/>
              <a:t>3/26/2018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F8323-5144-4C0A-A5C0-D64D69D04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9783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935AEA-CCCC-4DFF-A092-ED98D999B70E}" type="datetimeFigureOut">
              <a:rPr lang="en-US" smtClean="0"/>
              <a:t>3/26/2018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BF8323-5144-4C0A-A5C0-D64D69D04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3999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MPanitz@cascadia.edu" TargetMode="External"/><Relationship Id="rId2" Type="http://schemas.openxmlformats.org/officeDocument/2006/relationships/hyperlink" Target="http://faculty.cascadia.edu/mpanitz/BIT286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onthehub.com/download/free-software/" TargetMode="External"/><Relationship Id="rId2" Type="http://schemas.openxmlformats.org/officeDocument/2006/relationships/hyperlink" Target="https://www.dreamspark.com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/>
            </a:gs>
            <a:gs pos="35000">
              <a:schemeClr val="accent1">
                <a:lumMod val="40000"/>
                <a:lumOff val="60000"/>
              </a:schemeClr>
            </a:gs>
            <a:gs pos="62000">
              <a:schemeClr val="accent1">
                <a:lumMod val="60000"/>
                <a:lumOff val="40000"/>
              </a:schemeClr>
            </a:gs>
            <a:gs pos="100000">
              <a:schemeClr val="accent1">
                <a:lumMod val="75000"/>
              </a:schemeClr>
            </a:gs>
          </a:gsLst>
          <a:lin ang="81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76394" y="463684"/>
            <a:ext cx="9015406" cy="613899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 w="19050"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1576393" y="463685"/>
            <a:ext cx="9113861" cy="613899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sz="3200" b="1" dirty="0">
                <a:solidFill>
                  <a:schemeClr val="accent1">
                    <a:lumMod val="50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Sit in front of a computer</a:t>
            </a:r>
          </a:p>
          <a:p>
            <a:r>
              <a:rPr lang="en-US" altLang="en-US" sz="3200" b="1" dirty="0">
                <a:solidFill>
                  <a:schemeClr val="accent1">
                    <a:lumMod val="50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Log in, go to course web page at</a:t>
            </a:r>
          </a:p>
          <a:p>
            <a:pPr marL="0" indent="0">
              <a:buNone/>
            </a:pPr>
            <a:r>
              <a:rPr lang="en-US" altLang="en-US" sz="3200" b="1" dirty="0">
                <a:solidFill>
                  <a:srgbClr val="C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  http://faculty.cascadia.edu/mpanitz/BIT286</a:t>
            </a:r>
          </a:p>
          <a:p>
            <a:r>
              <a:rPr lang="en-US" altLang="en-US" sz="3200" b="1" dirty="0">
                <a:solidFill>
                  <a:schemeClr val="accent1">
                    <a:lumMod val="50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Introduce yourself to folks around you</a:t>
            </a:r>
          </a:p>
          <a:p>
            <a:r>
              <a:rPr lang="en-US" altLang="en-US" sz="3200" b="1" dirty="0">
                <a:solidFill>
                  <a:schemeClr val="accent1">
                    <a:lumMod val="50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Buckle up and prepare for Mr. Toad's wild ride!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400" y="463686"/>
            <a:ext cx="1308538" cy="130853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400" y="2036967"/>
            <a:ext cx="1308538" cy="1308538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400" y="3610248"/>
            <a:ext cx="1308538" cy="1308538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400" y="4983162"/>
            <a:ext cx="1308538" cy="130853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90254" y="463686"/>
            <a:ext cx="1308538" cy="1308538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90254" y="2036967"/>
            <a:ext cx="1308538" cy="1308538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90254" y="3610248"/>
            <a:ext cx="1308538" cy="1308538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90254" y="4983162"/>
            <a:ext cx="1308538" cy="1308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27418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Quarter 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Let’s look at Greg Gagne’s presentation about his ‘Agile.EDU’ approach</a:t>
            </a:r>
          </a:p>
          <a:p>
            <a:pPr lvl="1"/>
            <a:r>
              <a:rPr lang="en-US" dirty="0"/>
              <a:t>(There’s a link on the website)</a:t>
            </a:r>
          </a:p>
        </p:txBody>
      </p:sp>
    </p:spTree>
    <p:extLst>
      <p:ext uri="{BB962C8B-B14F-4D97-AF65-F5344CB8AC3E}">
        <p14:creationId xmlns:p14="http://schemas.microsoft.com/office/powerpoint/2010/main" val="23678114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Divide up into groups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9 students registered </a:t>
            </a:r>
            <a:r>
              <a:rPr lang="en-US" dirty="0">
                <a:sym typeface="Wingdings" panose="05000000000000000000" pitchFamily="2" charset="2"/>
              </a:rPr>
              <a:t> 3</a:t>
            </a:r>
            <a:r>
              <a:rPr lang="en-US" dirty="0"/>
              <a:t> groups of 3</a:t>
            </a:r>
          </a:p>
          <a:p>
            <a:r>
              <a:rPr lang="en-US" dirty="0"/>
              <a:t>First cut: who can meet when?</a:t>
            </a:r>
          </a:p>
          <a:p>
            <a:r>
              <a:rPr lang="en-US" dirty="0"/>
              <a:t>Additional criteria:</a:t>
            </a:r>
          </a:p>
          <a:p>
            <a:pPr lvl="1"/>
            <a:r>
              <a:rPr lang="en-US" dirty="0"/>
              <a:t>Skill balance – someone who’s confident in programming, someone who’s good with people, </a:t>
            </a:r>
            <a:r>
              <a:rPr lang="en-US" dirty="0" err="1"/>
              <a:t>etc</a:t>
            </a:r>
            <a:endParaRPr lang="en-US" dirty="0"/>
          </a:p>
          <a:p>
            <a:pPr lvl="1"/>
            <a:r>
              <a:rPr lang="en-US" dirty="0"/>
              <a:t>Gender balance – 4 women in the class, let’s aim for 2 women on 2 teams</a:t>
            </a:r>
          </a:p>
          <a:p>
            <a:pPr lvl="1"/>
            <a:r>
              <a:rPr lang="en-US" dirty="0"/>
              <a:t>(Research indicates that being the only woman/URM/</a:t>
            </a:r>
            <a:r>
              <a:rPr lang="en-US" dirty="0" err="1"/>
              <a:t>etc</a:t>
            </a:r>
            <a:r>
              <a:rPr lang="en-US" dirty="0"/>
              <a:t> in a group makes it harder for that one person)</a:t>
            </a:r>
          </a:p>
          <a:p>
            <a:pPr lvl="1"/>
            <a:r>
              <a:rPr lang="en-US" dirty="0"/>
              <a:t>Pre-existing interpersonal relationships</a:t>
            </a:r>
          </a:p>
          <a:p>
            <a:endParaRPr lang="en-US" dirty="0"/>
          </a:p>
          <a:p>
            <a:r>
              <a:rPr lang="en-US" dirty="0"/>
              <a:t>Then – ice breakers!</a:t>
            </a:r>
          </a:p>
        </p:txBody>
      </p:sp>
    </p:spTree>
    <p:extLst>
      <p:ext uri="{BB962C8B-B14F-4D97-AF65-F5344CB8AC3E}">
        <p14:creationId xmlns:p14="http://schemas.microsoft.com/office/powerpoint/2010/main" val="13237544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Ground Rules for Group 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46886"/>
            <a:ext cx="10515600" cy="5511113"/>
          </a:xfrm>
        </p:spPr>
        <p:txBody>
          <a:bodyPr>
            <a:normAutofit/>
          </a:bodyPr>
          <a:lstStyle/>
          <a:p>
            <a:r>
              <a:rPr lang="en-US" dirty="0"/>
              <a:t>Come up with some ground rules for group work</a:t>
            </a:r>
          </a:p>
          <a:p>
            <a:endParaRPr lang="en-US" dirty="0"/>
          </a:p>
          <a:p>
            <a:r>
              <a:rPr lang="en-US" dirty="0"/>
              <a:t>Communication</a:t>
            </a:r>
          </a:p>
          <a:p>
            <a:pPr lvl="1"/>
            <a:r>
              <a:rPr lang="en-US" dirty="0"/>
              <a:t>How often you’ll meet, and when, and where</a:t>
            </a:r>
          </a:p>
          <a:p>
            <a:pPr lvl="1"/>
            <a:r>
              <a:rPr lang="en-US" dirty="0"/>
              <a:t>How you can contact each other outside of class meetings</a:t>
            </a:r>
          </a:p>
          <a:p>
            <a:pPr lvl="1"/>
            <a:r>
              <a:rPr lang="en-US" dirty="0"/>
              <a:t>Expectations for responsiveness (24 hours?  Same working day?  Different on weekends?)</a:t>
            </a:r>
          </a:p>
          <a:p>
            <a:r>
              <a:rPr lang="en-US" dirty="0"/>
              <a:t>How will work get done</a:t>
            </a:r>
          </a:p>
          <a:p>
            <a:pPr lvl="1"/>
            <a:r>
              <a:rPr lang="en-US" dirty="0"/>
              <a:t>Don’t leave it till the night before!  Instead, how many days before the deadline should stuff get finished?</a:t>
            </a:r>
          </a:p>
          <a:p>
            <a:pPr lvl="1"/>
            <a:r>
              <a:rPr lang="en-US" dirty="0"/>
              <a:t>Talk about strategies for monitoring group progress, how to talk to each other when you’re concerned about a deadline, </a:t>
            </a:r>
            <a:r>
              <a:rPr lang="en-US" dirty="0" err="1"/>
              <a:t>etc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78012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Software Engineering / Project Management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It’s important to have </a:t>
            </a:r>
            <a:r>
              <a:rPr lang="en-US" b="1" i="1" dirty="0"/>
              <a:t>some </a:t>
            </a:r>
            <a:r>
              <a:rPr lang="en-US" dirty="0"/>
              <a:t>systematic approach</a:t>
            </a:r>
          </a:p>
          <a:p>
            <a:pPr lvl="1"/>
            <a:r>
              <a:rPr lang="en-US" dirty="0"/>
              <a:t>Even if it’s the wrong one for your project it can still serve as a starting point for discussing pros/cons &amp; finding a better one</a:t>
            </a:r>
          </a:p>
          <a:p>
            <a:pPr lvl="1"/>
            <a:r>
              <a:rPr lang="en-US" dirty="0"/>
              <a:t>We’re going with an amalgamation of stuff </a:t>
            </a:r>
            <a:r>
              <a:rPr lang="en-US" dirty="0">
                <a:sym typeface="Wingdings" panose="05000000000000000000" pitchFamily="2" charset="2"/>
              </a:rPr>
              <a:t>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ym typeface="Wingdings" panose="05000000000000000000" pitchFamily="2" charset="2"/>
              </a:rPr>
              <a:t>It won’t write the software for you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It’s a process to make sure that you dot your i’s and cross your t’s</a:t>
            </a:r>
            <a:endParaRPr lang="en-US" dirty="0"/>
          </a:p>
          <a:p>
            <a:pPr lvl="1"/>
            <a:r>
              <a:rPr lang="en-US" dirty="0">
                <a:sym typeface="Wingdings" panose="05000000000000000000" pitchFamily="2" charset="2"/>
              </a:rPr>
              <a:t>It’ll keep you organized while working through the project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But you still need to know which technologies to use, when, why, and how</a:t>
            </a:r>
          </a:p>
        </p:txBody>
      </p:sp>
    </p:spTree>
    <p:extLst>
      <p:ext uri="{BB962C8B-B14F-4D97-AF65-F5344CB8AC3E}">
        <p14:creationId xmlns:p14="http://schemas.microsoft.com/office/powerpoint/2010/main" val="5238635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Lecture 01: In-Class Exercise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1690688"/>
            <a:ext cx="10515600" cy="727075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000" dirty="0">
                <a:solidFill>
                  <a:schemeClr val="accent1">
                    <a:lumMod val="75000"/>
                  </a:schemeClr>
                </a:solidFill>
              </a:rPr>
              <a:t>From the menu bar, select 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</a:rPr>
              <a:t>Lectures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</a:rPr>
              <a:t> and go to the 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</a:rPr>
              <a:t>Lectures 01 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</a:rPr>
              <a:t>bar and select 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</a:rPr>
              <a:t>Lecture 01 ICE 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</a:rPr>
              <a:t>to begin working on today's in-class exercises.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952500" y="1524000"/>
            <a:ext cx="10210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7900" y="2584450"/>
            <a:ext cx="5080000" cy="3810000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8991982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60000"/>
                <a:lumOff val="40000"/>
              </a:schemeClr>
            </a:gs>
            <a:gs pos="100000">
              <a:schemeClr val="accent1">
                <a:lumMod val="5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84225" y="5014351"/>
            <a:ext cx="10642600" cy="1424549"/>
          </a:xfrm>
          <a:prstGeom prst="rect">
            <a:avLst/>
          </a:prstGeom>
          <a:solidFill>
            <a:schemeClr val="bg2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784225" y="994968"/>
            <a:ext cx="10642600" cy="375215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55674" y="1470950"/>
            <a:ext cx="10299700" cy="1506537"/>
          </a:xfrm>
        </p:spPr>
        <p:txBody>
          <a:bodyPr>
            <a:noAutofit/>
          </a:bodyPr>
          <a:lstStyle/>
          <a:p>
            <a:pPr algn="l"/>
            <a:r>
              <a:rPr lang="en-US" sz="54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BIT 286</a:t>
            </a:r>
            <a:r>
              <a:rPr lang="en-US" sz="54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br>
              <a:rPr lang="en-US" sz="48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5400" b="1" spc="7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Web Application Programming 2</a:t>
            </a:r>
          </a:p>
        </p:txBody>
      </p:sp>
      <p:sp>
        <p:nvSpPr>
          <p:cNvPr id="7" name="Rectangle 6"/>
          <p:cNvSpPr/>
          <p:nvPr/>
        </p:nvSpPr>
        <p:spPr>
          <a:xfrm>
            <a:off x="1306512" y="3788701"/>
            <a:ext cx="9509125" cy="640738"/>
          </a:xfrm>
          <a:prstGeom prst="rect">
            <a:avLst/>
          </a:prstGeom>
          <a:solidFill>
            <a:schemeClr val="bg2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0175" y="3792968"/>
            <a:ext cx="9410700" cy="652462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rgbClr val="8B060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Lesson 01</a:t>
            </a:r>
            <a:endParaRPr lang="en-US" sz="4000" dirty="0">
              <a:solidFill>
                <a:srgbClr val="8B060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784225" y="5129263"/>
            <a:ext cx="10642599" cy="65246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b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Course Orientation;</a:t>
            </a:r>
          </a:p>
          <a:p>
            <a:r>
              <a:rPr lang="en-US" sz="4000" b="1" i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Team Formation</a:t>
            </a:r>
            <a:endParaRPr lang="en-US" sz="4000" i="1" dirty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100" y="366575"/>
            <a:ext cx="4819375" cy="1414153"/>
          </a:xfrm>
          <a:prstGeom prst="rect">
            <a:avLst/>
          </a:prstGeom>
          <a:ln w="15875">
            <a:solidFill>
              <a:schemeClr val="accent1">
                <a:lumMod val="5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sp>
        <p:nvSpPr>
          <p:cNvPr id="10" name="Title 1"/>
          <p:cNvSpPr txBox="1">
            <a:spLocks/>
          </p:cNvSpPr>
          <p:nvPr/>
        </p:nvSpPr>
        <p:spPr>
          <a:xfrm>
            <a:off x="6061075" y="2922902"/>
            <a:ext cx="4851400" cy="68204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3600" b="1" i="1" dirty="0">
                <a:solidFill>
                  <a:schemeClr val="accent3">
                    <a:lumMod val="75000"/>
                  </a:schemeClr>
                </a:solidFill>
              </a:rPr>
              <a:t>Instructor: Mike Panitz</a:t>
            </a:r>
          </a:p>
        </p:txBody>
      </p:sp>
    </p:spTree>
    <p:extLst>
      <p:ext uri="{BB962C8B-B14F-4D97-AF65-F5344CB8AC3E}">
        <p14:creationId xmlns:p14="http://schemas.microsoft.com/office/powerpoint/2010/main" val="9280976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962" y="1"/>
            <a:ext cx="10515600" cy="713678"/>
          </a:xfrm>
        </p:spPr>
        <p:txBody>
          <a:bodyPr/>
          <a:lstStyle/>
          <a:p>
            <a:r>
              <a:rPr lang="en-US" dirty="0"/>
              <a:t>Website Warning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8780" y="713679"/>
            <a:ext cx="11075020" cy="5463284"/>
          </a:xfrm>
        </p:spPr>
        <p:txBody>
          <a:bodyPr/>
          <a:lstStyle/>
          <a:p>
            <a:r>
              <a:rPr lang="en-US" dirty="0"/>
              <a:t>I’m borrowing another instructor’s course materials (with permission </a:t>
            </a:r>
            <a:r>
              <a:rPr lang="en-US" dirty="0">
                <a:sym typeface="Wingdings" panose="05000000000000000000" pitchFamily="2" charset="2"/>
              </a:rPr>
              <a:t> ) so there’s probably going to be lots of details that I didn’t quite fix up before I posted them.</a:t>
            </a:r>
          </a:p>
          <a:p>
            <a:r>
              <a:rPr lang="en-US" dirty="0">
                <a:sym typeface="Wingdings" panose="05000000000000000000" pitchFamily="2" charset="2"/>
              </a:rPr>
              <a:t>Also – some of the links will go back to the original website. Feel free to read/skim these original website pages, but understand that only pages posted on my web site are ‘binding’ for this course.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I’ll put a ‘thanks to the original author’ band at the top, and style it with Bootstrap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t="9277" b="36050"/>
          <a:stretch/>
        </p:blipFill>
        <p:spPr>
          <a:xfrm>
            <a:off x="0" y="4308601"/>
            <a:ext cx="5944762" cy="2538248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558490" y="3594923"/>
            <a:ext cx="10515600" cy="7136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YOUR WEBSITE				Original Website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/>
          <a:srcRect l="332" t="9037" r="-1" b="36531"/>
          <a:stretch/>
        </p:blipFill>
        <p:spPr>
          <a:xfrm>
            <a:off x="6266984" y="4308601"/>
            <a:ext cx="5925015" cy="2527097"/>
          </a:xfrm>
          <a:prstGeom prst="rect">
            <a:avLst/>
          </a:prstGeom>
        </p:spPr>
      </p:pic>
      <p:cxnSp>
        <p:nvCxnSpPr>
          <p:cNvPr id="8" name="Straight Arrow Connector 7"/>
          <p:cNvCxnSpPr/>
          <p:nvPr/>
        </p:nvCxnSpPr>
        <p:spPr>
          <a:xfrm flipH="1">
            <a:off x="4772722" y="3594923"/>
            <a:ext cx="78058" cy="1166648"/>
          </a:xfrm>
          <a:prstGeom prst="straightConnector1">
            <a:avLst/>
          </a:prstGeom>
          <a:ln w="5715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615153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52500" y="1838325"/>
            <a:ext cx="10210800" cy="4621852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BIT286: Web Applications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2027074"/>
            <a:ext cx="10210800" cy="4433103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400" b="1" dirty="0"/>
              <a:t>Official Web Site: </a:t>
            </a:r>
            <a:r>
              <a:rPr lang="en-US" sz="2400" b="1" dirty="0">
                <a:hlinkClick r:id="rId2"/>
              </a:rPr>
              <a:t>http://faculty.cascadia.edu/mpanitz/BIT286</a:t>
            </a:r>
            <a:r>
              <a:rPr lang="en-US" sz="2400" b="1" dirty="0"/>
              <a:t>   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400" b="1" dirty="0"/>
              <a:t>Classroom: </a:t>
            </a:r>
            <a:r>
              <a:rPr lang="en-US" sz="2400" b="1" dirty="0">
                <a:solidFill>
                  <a:srgbClr val="0070C0"/>
                </a:solidFill>
              </a:rPr>
              <a:t>CC1-170 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400" b="1" dirty="0"/>
              <a:t>Class Times: </a:t>
            </a:r>
            <a:r>
              <a:rPr lang="en-US" sz="2400" b="1" dirty="0">
                <a:solidFill>
                  <a:srgbClr val="0070C0"/>
                </a:solidFill>
              </a:rPr>
              <a:t>Monday/Wednesday 11am - 1:15pm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400" b="1" dirty="0"/>
              <a:t>Instructor: </a:t>
            </a:r>
            <a:r>
              <a:rPr lang="en-US" sz="2400" b="1" dirty="0">
                <a:solidFill>
                  <a:srgbClr val="0070C0"/>
                </a:solidFill>
              </a:rPr>
              <a:t>Mike Panitz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400" b="1" dirty="0"/>
              <a:t>Instructor Email: </a:t>
            </a:r>
            <a:r>
              <a:rPr lang="en-US" sz="2400" b="1" dirty="0">
                <a:hlinkClick r:id="rId3"/>
              </a:rPr>
              <a:t>MPanitz@cascadia.edu</a:t>
            </a:r>
            <a:r>
              <a:rPr lang="en-US" sz="2400" b="1" dirty="0"/>
              <a:t> 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400" b="1" dirty="0"/>
              <a:t>Instructor Office: </a:t>
            </a:r>
            <a:r>
              <a:rPr lang="en-US" sz="2400" b="1" dirty="0">
                <a:solidFill>
                  <a:srgbClr val="0070C0"/>
                </a:solidFill>
              </a:rPr>
              <a:t>CC1-319 </a:t>
            </a:r>
            <a:r>
              <a:rPr lang="en-US" sz="2000" b="1" i="1" dirty="0">
                <a:solidFill>
                  <a:srgbClr val="0070C0"/>
                </a:solidFill>
              </a:rPr>
              <a:t>(top floor, hallway ‘behind’ the elevator)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400" b="1" dirty="0"/>
              <a:t>Instructor Office Hours: 	</a:t>
            </a:r>
            <a:r>
              <a:rPr lang="en-US" sz="2400" b="1" dirty="0">
                <a:solidFill>
                  <a:srgbClr val="0070C0"/>
                </a:solidFill>
              </a:rPr>
              <a:t>&lt; TBA &gt;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400" b="1" dirty="0">
                <a:solidFill>
                  <a:srgbClr val="0070C0"/>
                </a:solidFill>
              </a:rPr>
              <a:t>				or by appointment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en-US" sz="2400" b="1" dirty="0">
              <a:solidFill>
                <a:srgbClr val="0070C0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952500" y="1524000"/>
            <a:ext cx="10210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39576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Syllabus and Grading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2041527"/>
            <a:ext cx="8058150" cy="942974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2400" dirty="0"/>
              <a:t>Syllabus: Listed on the ‘Home’ tab for the course web page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952500" y="1524000"/>
            <a:ext cx="10210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013488"/>
              </p:ext>
            </p:extLst>
          </p:nvPr>
        </p:nvGraphicFramePr>
        <p:xfrm>
          <a:off x="693233" y="2845537"/>
          <a:ext cx="9577040" cy="33396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535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235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92015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Assessments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Points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201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Total of Agile.EDU assignments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185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2838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</a:rPr>
                        <a:t>Technical Quizzes</a:t>
                      </a:r>
                      <a:br>
                        <a:rPr lang="en-US" sz="2800" b="1" dirty="0">
                          <a:effectLst/>
                        </a:rPr>
                      </a:br>
                      <a:r>
                        <a:rPr lang="en-US" sz="2800" dirty="0">
                          <a:effectLst/>
                        </a:rPr>
                        <a:t>5 points each, we will have from zero to ten of these throughout the quarter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0 to 50</a:t>
                      </a:r>
                      <a:br>
                        <a:rPr lang="en-US" sz="2800" dirty="0">
                          <a:effectLst/>
                        </a:rPr>
                      </a:br>
                      <a:r>
                        <a:rPr lang="en-US" sz="2800" dirty="0">
                          <a:effectLst/>
                        </a:rPr>
                        <a:t>depending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20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en-US" sz="28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</a:rPr>
                        <a:t>185 to 235</a:t>
                      </a:r>
                      <a:endParaRPr lang="en-US" sz="2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6966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Required Software/Tools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952500" y="1524000"/>
            <a:ext cx="10210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952500" y="1864859"/>
            <a:ext cx="102108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400" b="1" dirty="0"/>
              <a:t>Dreamspark</a:t>
            </a:r>
            <a:r>
              <a:rPr lang="en-US" sz="2400" dirty="0"/>
              <a:t> </a:t>
            </a:r>
            <a:r>
              <a:rPr lang="en-US" sz="2400" dirty="0">
                <a:hlinkClick r:id="rId2"/>
              </a:rPr>
              <a:t>https://www.dreamspark.com/</a:t>
            </a:r>
            <a:r>
              <a:rPr lang="en-US" sz="2400" dirty="0"/>
              <a:t>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400" b="1" dirty="0"/>
              <a:t>On the Hub: </a:t>
            </a:r>
            <a:r>
              <a:rPr lang="en-US" sz="2400" dirty="0">
                <a:hlinkClick r:id="rId3"/>
              </a:rPr>
              <a:t>http://onthehub.com/download/free-software/</a:t>
            </a:r>
            <a:r>
              <a:rPr lang="en-US" sz="2400" dirty="0"/>
              <a:t>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400" b="1" dirty="0"/>
              <a:t>Windows</a:t>
            </a:r>
            <a:endParaRPr lang="en-US" sz="24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400" b="1" dirty="0"/>
              <a:t>Visual Studio 2017 </a:t>
            </a:r>
            <a:r>
              <a:rPr lang="en-US" sz="2400" b="1"/>
              <a:t>Community Edition</a:t>
            </a:r>
            <a:endParaRPr lang="en-US" sz="24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400" b="1" dirty="0"/>
              <a:t>Microsoft SQL Server </a:t>
            </a:r>
            <a:r>
              <a:rPr lang="en-US" sz="2400" dirty="0"/>
              <a:t>(for ICEs)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400" b="1" dirty="0"/>
              <a:t>Cascadia VMWare Views </a:t>
            </a:r>
            <a:r>
              <a:rPr lang="en-US" sz="2400" dirty="0"/>
              <a:t>(for remote access)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400" b="1" dirty="0"/>
              <a:t>Microsoft Azure </a:t>
            </a:r>
            <a:r>
              <a:rPr lang="en-US" sz="2400" dirty="0"/>
              <a:t>(6-Month Student account through invite)</a:t>
            </a:r>
          </a:p>
        </p:txBody>
      </p:sp>
    </p:spTree>
    <p:extLst>
      <p:ext uri="{BB962C8B-B14F-4D97-AF65-F5344CB8AC3E}">
        <p14:creationId xmlns:p14="http://schemas.microsoft.com/office/powerpoint/2010/main" val="3984820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27078" y="442913"/>
            <a:ext cx="7461643" cy="1325563"/>
          </a:xfrm>
        </p:spPr>
        <p:txBody>
          <a:bodyPr>
            <a:normAutofit/>
          </a:bodyPr>
          <a:lstStyle/>
          <a:p>
            <a:pPr algn="ctr"/>
            <a:r>
              <a:rPr lang="en-US" sz="4800" dirty="0">
                <a:solidFill>
                  <a:schemeClr val="accent1">
                    <a:lumMod val="50000"/>
                  </a:schemeClr>
                </a:solidFill>
              </a:rPr>
              <a:t>The Big Idea</a:t>
            </a:r>
          </a:p>
        </p:txBody>
      </p:sp>
      <p:sp>
        <p:nvSpPr>
          <p:cNvPr id="8" name="Rectangle 7"/>
          <p:cNvSpPr/>
          <p:nvPr/>
        </p:nvSpPr>
        <p:spPr>
          <a:xfrm>
            <a:off x="812799" y="2068513"/>
            <a:ext cx="10490199" cy="47397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>
                <a:solidFill>
                  <a:srgbClr val="C00000"/>
                </a:solidFill>
                <a:latin typeface="Calibri" panose="020F0502020204030204" pitchFamily="34" charset="0"/>
              </a:rPr>
              <a:t>      This course is being split down the middle: </a:t>
            </a:r>
          </a:p>
          <a:p>
            <a:r>
              <a:rPr lang="en-US" sz="3200" b="1" dirty="0">
                <a:solidFill>
                  <a:srgbClr val="C00000"/>
                </a:solidFill>
                <a:latin typeface="Calibri" panose="020F0502020204030204" pitchFamily="34" charset="0"/>
              </a:rPr>
              <a:t>1)Project management / software engineering (SE) lite</a:t>
            </a:r>
          </a:p>
          <a:p>
            <a:r>
              <a:rPr lang="en-US" sz="3200" b="1" dirty="0">
                <a:solidFill>
                  <a:srgbClr val="7030A0"/>
                </a:solidFill>
                <a:latin typeface="Calibri" panose="020F0502020204030204" pitchFamily="34" charset="0"/>
              </a:rPr>
              <a:t>	</a:t>
            </a:r>
            <a:r>
              <a:rPr lang="en-US" sz="3200" b="1" dirty="0">
                <a:solidFill>
                  <a:srgbClr val="7030A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</a:t>
            </a:r>
            <a:r>
              <a:rPr lang="en-US" sz="3200" b="1" dirty="0">
                <a:solidFill>
                  <a:srgbClr val="7030A0"/>
                </a:solidFill>
                <a:latin typeface="Calibri" panose="020F0502020204030204" pitchFamily="34" charset="0"/>
              </a:rPr>
              <a:t>Using whatever you learned in BIT 285</a:t>
            </a:r>
            <a:r>
              <a:rPr lang="en-US" sz="3200" b="1" dirty="0">
                <a:solidFill>
                  <a:srgbClr val="7030A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</a:t>
            </a:r>
            <a:endParaRPr lang="en-US" sz="3200" b="1" i="1" dirty="0">
              <a:solidFill>
                <a:srgbClr val="7030A0"/>
              </a:solidFill>
              <a:latin typeface="Calibri" panose="020F0502020204030204" pitchFamily="34" charset="0"/>
            </a:endParaRPr>
          </a:p>
          <a:p>
            <a:r>
              <a:rPr lang="en-US" sz="3200" b="1" dirty="0">
                <a:solidFill>
                  <a:srgbClr val="C00000"/>
                </a:solidFill>
                <a:latin typeface="Calibri" panose="020F0502020204030204" pitchFamily="34" charset="0"/>
              </a:rPr>
              <a:t>2) More MVC (make a REST API, maybe other stuff)</a:t>
            </a:r>
            <a:br>
              <a:rPr lang="en-US" dirty="0"/>
            </a:b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The plan is to alternate between SE and tech lessons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/>
              <a:t>This way you’ll have some time to complete the SE work outside of class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Many of the SE lessons will have in-class work that you’ll need to finish outside of class for the points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/>
              <a:t>The SE lessons will be mostly/all group work – each group can hand in a single copy of the work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</p:txBody>
      </p:sp>
      <p:pic>
        <p:nvPicPr>
          <p:cNvPr id="8194" name="Picture 2" descr="http://armanmusaji.files.wordpress.com/2009/11/monster-buddy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1013" y="571500"/>
            <a:ext cx="1290230" cy="1368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6" name="Picture 4" descr="http://carmellablog.ru/images/little-girl-and-monster-video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5407" y="271463"/>
            <a:ext cx="620821" cy="9370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8" name="Picture 6" descr="http://www.leoneannabellabetts.com/wp-content/uploads/2013/02/monster-clipart-by-leone-annabella-betts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40124" y="400051"/>
            <a:ext cx="763013" cy="646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00" name="Picture 8" descr="http://www.jennyc.se/wp-content/uploads/2012/09/monster-2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20241" y="898988"/>
            <a:ext cx="1182757" cy="962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087762" y="602456"/>
            <a:ext cx="915215" cy="1006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439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27078" y="442913"/>
            <a:ext cx="7461643" cy="1325563"/>
          </a:xfrm>
        </p:spPr>
        <p:txBody>
          <a:bodyPr>
            <a:normAutofit/>
          </a:bodyPr>
          <a:lstStyle/>
          <a:p>
            <a:pPr algn="ctr"/>
            <a:r>
              <a:rPr lang="en-US" sz="4800" dirty="0">
                <a:solidFill>
                  <a:schemeClr val="accent1">
                    <a:lumMod val="50000"/>
                  </a:schemeClr>
                </a:solidFill>
              </a:rPr>
              <a:t>The Big Idea</a:t>
            </a:r>
          </a:p>
        </p:txBody>
      </p:sp>
      <p:sp>
        <p:nvSpPr>
          <p:cNvPr id="8" name="Rectangle 7"/>
          <p:cNvSpPr/>
          <p:nvPr/>
        </p:nvSpPr>
        <p:spPr>
          <a:xfrm>
            <a:off x="812799" y="2068513"/>
            <a:ext cx="10490199" cy="33547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>
                <a:solidFill>
                  <a:srgbClr val="C00000"/>
                </a:solidFill>
                <a:latin typeface="Calibri" panose="020F0502020204030204" pitchFamily="34" charset="0"/>
              </a:rPr>
              <a:t>      This course is being split down the middle: </a:t>
            </a:r>
          </a:p>
          <a:p>
            <a:r>
              <a:rPr lang="en-US" sz="3200" b="1" dirty="0">
                <a:solidFill>
                  <a:srgbClr val="C00000"/>
                </a:solidFill>
                <a:latin typeface="Calibri" panose="020F0502020204030204" pitchFamily="34" charset="0"/>
              </a:rPr>
              <a:t>1)Project management / software engineering (SE) lite</a:t>
            </a:r>
          </a:p>
          <a:p>
            <a:r>
              <a:rPr lang="en-US" sz="8000" b="1" dirty="0">
                <a:solidFill>
                  <a:srgbClr val="7030A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</a:t>
            </a:r>
            <a:r>
              <a:rPr lang="en-US" sz="8000" b="1" dirty="0">
                <a:solidFill>
                  <a:srgbClr val="7030A0"/>
                </a:solidFill>
                <a:latin typeface="Calibri" panose="020F0502020204030204" pitchFamily="34" charset="0"/>
              </a:rPr>
              <a:t>Using whatever you learned in BIT 285</a:t>
            </a:r>
            <a:r>
              <a:rPr lang="en-US" sz="8000" b="1" dirty="0">
                <a:solidFill>
                  <a:srgbClr val="7030A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</a:t>
            </a:r>
            <a:endParaRPr lang="en-US" sz="8000" b="1" i="1" dirty="0">
              <a:solidFill>
                <a:srgbClr val="7030A0"/>
              </a:solidFill>
              <a:latin typeface="Calibri" panose="020F0502020204030204" pitchFamily="34" charset="0"/>
            </a:endParaRPr>
          </a:p>
        </p:txBody>
      </p:sp>
      <p:pic>
        <p:nvPicPr>
          <p:cNvPr id="8194" name="Picture 2" descr="http://armanmusaji.files.wordpress.com/2009/11/monster-buddy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1013" y="571500"/>
            <a:ext cx="1290230" cy="1368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6" name="Picture 4" descr="http://carmellablog.ru/images/little-girl-and-monster-video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5407" y="271463"/>
            <a:ext cx="620821" cy="9370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8" name="Picture 6" descr="http://www.leoneannabellabetts.com/wp-content/uploads/2013/02/monster-clipart-by-leone-annabella-betts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40124" y="400051"/>
            <a:ext cx="763013" cy="646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00" name="Picture 8" descr="http://www.jennyc.se/wp-content/uploads/2012/09/monster-2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20241" y="898988"/>
            <a:ext cx="1182757" cy="962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087762" y="602456"/>
            <a:ext cx="915215" cy="1006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5994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01699" y="409576"/>
            <a:ext cx="10210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Any Questions So Far?</a:t>
            </a:r>
          </a:p>
        </p:txBody>
      </p:sp>
      <p:pic>
        <p:nvPicPr>
          <p:cNvPr id="7170" name="Picture 2" descr="http://fc04.deviantart.net/fs71/f/2011/278/3/1/question_makrs_cutie_mark_by_rildraw-d4byewl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2249" y="1579563"/>
            <a:ext cx="6489700" cy="42624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291779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2051</TotalTime>
  <Words>716</Words>
  <Application>Microsoft Office PowerPoint</Application>
  <PresentationFormat>Widescreen</PresentationFormat>
  <Paragraphs>90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Times New Roman</vt:lpstr>
      <vt:lpstr>Verdana</vt:lpstr>
      <vt:lpstr>Wingdings</vt:lpstr>
      <vt:lpstr>Office Theme</vt:lpstr>
      <vt:lpstr>PowerPoint Presentation</vt:lpstr>
      <vt:lpstr>BIT 286:  Web Application Programming 2</vt:lpstr>
      <vt:lpstr>Website Warning</vt:lpstr>
      <vt:lpstr>BIT286: Web Applications</vt:lpstr>
      <vt:lpstr>Syllabus and Grading</vt:lpstr>
      <vt:lpstr>Required Software/Tools</vt:lpstr>
      <vt:lpstr>The Big Idea</vt:lpstr>
      <vt:lpstr>The Big Idea</vt:lpstr>
      <vt:lpstr>PowerPoint Presentation</vt:lpstr>
      <vt:lpstr>Quarter overview</vt:lpstr>
      <vt:lpstr>Divide up into groups</vt:lpstr>
      <vt:lpstr>Ground Rules for Group Work</vt:lpstr>
      <vt:lpstr>Software Engineering / Project Management</vt:lpstr>
      <vt:lpstr>Lecture 01: In-Class Exercise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BIT 285:  Web Application Programming</dc:title>
  <dc:creator>Craig Duckett</dc:creator>
  <cp:lastModifiedBy>mike</cp:lastModifiedBy>
  <cp:revision>150</cp:revision>
  <dcterms:created xsi:type="dcterms:W3CDTF">2014-11-07T17:57:23Z</dcterms:created>
  <dcterms:modified xsi:type="dcterms:W3CDTF">2018-03-26T18:11:53Z</dcterms:modified>
</cp:coreProperties>
</file>