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9"/>
  </p:notesMasterIdLst>
  <p:handoutMasterIdLst>
    <p:handoutMasterId r:id="rId50"/>
  </p:handoutMasterIdLst>
  <p:sldIdLst>
    <p:sldId id="256" r:id="rId2"/>
    <p:sldId id="299" r:id="rId3"/>
    <p:sldId id="300" r:id="rId4"/>
    <p:sldId id="266" r:id="rId5"/>
    <p:sldId id="285" r:id="rId6"/>
    <p:sldId id="274" r:id="rId7"/>
    <p:sldId id="277" r:id="rId8"/>
    <p:sldId id="264" r:id="rId9"/>
    <p:sldId id="265" r:id="rId10"/>
    <p:sldId id="267" r:id="rId11"/>
    <p:sldId id="268" r:id="rId12"/>
    <p:sldId id="270" r:id="rId13"/>
    <p:sldId id="269" r:id="rId14"/>
    <p:sldId id="271" r:id="rId15"/>
    <p:sldId id="273" r:id="rId16"/>
    <p:sldId id="275" r:id="rId17"/>
    <p:sldId id="276" r:id="rId18"/>
    <p:sldId id="272" r:id="rId19"/>
    <p:sldId id="278" r:id="rId20"/>
    <p:sldId id="279" r:id="rId21"/>
    <p:sldId id="281" r:id="rId22"/>
    <p:sldId id="280" r:id="rId23"/>
    <p:sldId id="282" r:id="rId24"/>
    <p:sldId id="283" r:id="rId25"/>
    <p:sldId id="286" r:id="rId26"/>
    <p:sldId id="287" r:id="rId27"/>
    <p:sldId id="288" r:id="rId28"/>
    <p:sldId id="289" r:id="rId29"/>
    <p:sldId id="293" r:id="rId30"/>
    <p:sldId id="294" r:id="rId31"/>
    <p:sldId id="295" r:id="rId32"/>
    <p:sldId id="296" r:id="rId33"/>
    <p:sldId id="297" r:id="rId34"/>
    <p:sldId id="298" r:id="rId35"/>
    <p:sldId id="291" r:id="rId36"/>
    <p:sldId id="290" r:id="rId37"/>
    <p:sldId id="292" r:id="rId38"/>
    <p:sldId id="304" r:id="rId39"/>
    <p:sldId id="302" r:id="rId40"/>
    <p:sldId id="305" r:id="rId41"/>
    <p:sldId id="303" r:id="rId42"/>
    <p:sldId id="306" r:id="rId43"/>
    <p:sldId id="307" r:id="rId44"/>
    <p:sldId id="308" r:id="rId45"/>
    <p:sldId id="309" r:id="rId46"/>
    <p:sldId id="311" r:id="rId47"/>
    <p:sldId id="310" r:id="rId4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0603"/>
    <a:srgbClr val="99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93358" autoAdjust="0"/>
  </p:normalViewPr>
  <p:slideViewPr>
    <p:cSldViewPr snapToGrid="0">
      <p:cViewPr>
        <p:scale>
          <a:sx n="75" d="100"/>
          <a:sy n="75" d="100"/>
        </p:scale>
        <p:origin x="1128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1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32414D7-8B8A-4A61-B92A-3CDE212F85A0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062AC4B-56BA-4226-A3DD-4183F860D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0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B51BE16-58FC-401E-B9B4-86E94BED3CFD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D30AC09-8549-4715-AB8A-49FDC8D96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6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0AC09-8549-4715-AB8A-49FDC8D964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19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0AC09-8549-4715-AB8A-49FDC8D964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9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5E52-1D36-48E0-99B3-E1B43C17EE59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64A8-0B5F-4D6E-8BB4-25875B7F2B7C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6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25E3-3E49-421C-AD35-93C43D2F25AD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E2B50-44A1-4E91-833D-C6D61383C9C7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356350"/>
            <a:ext cx="4953000" cy="365125"/>
          </a:xfrm>
        </p:spPr>
        <p:txBody>
          <a:bodyPr/>
          <a:lstStyle/>
          <a:p>
            <a:r>
              <a:rPr lang="en-US" dirty="0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8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6658-4A76-4B92-827C-4C0A249C7E08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3979-F026-4EC2-B719-F9591DD9E4D9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0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F2BC-10C3-4D29-B08F-F359383DB039}" type="datetime1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5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B173-C453-463D-9679-EC5634E4433F}" type="datetime1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5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FD07A-5102-48DC-941A-5EBBC6AFBD71}" type="datetime1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0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C71D-5EBF-4E90-B6D4-56B140E94B35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0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9D92-E76D-4DD1-8421-522C571ADA6F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7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9B3DE-0066-4EB3-AC93-9C4DB9DE32DC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311900"/>
            <a:ext cx="5029200" cy="40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9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ef/core/providers/in-memory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ocs.microsoft.com/en-us/nuget/tools/package-manager-u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aspnet/core/tutorials/first-web-api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tityframeworktutorial.net/EntityFramework4.3/dbcontext-vs-objectcontext.asp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mt656691.aspx" TargetMode="External"/><Relationship Id="rId2" Type="http://schemas.openxmlformats.org/officeDocument/2006/relationships/hyperlink" Target="https://en.wikipedia.org/wiki/Reflection_(computer_programming)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world.com/article/2071914/excellent-explanation-of-dependency-injection--inversion-of-control-.html" TargetMode="External"/><Relationship Id="rId2" Type="http://schemas.openxmlformats.org/officeDocument/2006/relationships/hyperlink" Target="http://www.jamesshore.com/Blog/Dependency-Injection-Demystified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aspnet/core/tutorials/first-web-api#register-the-repository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davidzych.com/dependency-injection-in-asp-net-vnext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aspnet/core/tutorials/first-web-api#getting-to-do-items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aspnet/core/mvc/controllers/routing#token-replacement-in-route-templates-controller-action-area" TargetMode="External"/><Relationship Id="rId2" Type="http://schemas.openxmlformats.org/officeDocument/2006/relationships/hyperlink" Target="https://docs.microsoft.com/en-us/aspnet/core/mvc/controllers/routing#attribute-routing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cs.microsoft.com/en-us/aspnet/core/tutorials/first-web-ap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hrome.google.com/webstore/detail/postman/fhbjgbiflinjbdggehcddcbncdddomo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aspnet/core/tutorials/first-web-ap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286</a:t>
            </a:r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en-US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spc="7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Applications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4225" y="5129263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ASP.Net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Web API - Basics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1075" y="337793"/>
            <a:ext cx="4343397" cy="1531851"/>
          </a:xfrm>
          <a:prstGeom prst="rect">
            <a:avLst/>
          </a:prstGeom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55796"/>
            <a:ext cx="11353800" cy="560220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381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the Web API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68" y="1690688"/>
            <a:ext cx="7621064" cy="495369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16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a test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InMemory</a:t>
            </a:r>
            <a:r>
              <a:rPr lang="en-US" dirty="0"/>
              <a:t> DB</a:t>
            </a:r>
          </a:p>
          <a:p>
            <a:pPr lvl="1"/>
            <a:r>
              <a:rPr lang="en-US" dirty="0"/>
              <a:t>all records stored in memory</a:t>
            </a:r>
          </a:p>
          <a:p>
            <a:pPr lvl="1"/>
            <a:r>
              <a:rPr lang="en-US" dirty="0"/>
              <a:t>You’ll lose all data when you quit the program</a:t>
            </a:r>
          </a:p>
          <a:p>
            <a:pPr lvl="1"/>
            <a:r>
              <a:rPr lang="en-US" dirty="0"/>
              <a:t>Great for testing, terrible for real use ☺</a:t>
            </a:r>
          </a:p>
          <a:p>
            <a:r>
              <a:rPr lang="en-US" dirty="0">
                <a:hlinkClick r:id="rId2"/>
              </a:rPr>
              <a:t>https://docs.microsoft.com/en-us/ef/core/providers/in-memory/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We’ll do this using </a:t>
            </a:r>
            <a:r>
              <a:rPr lang="en-US" dirty="0" err="1"/>
              <a:t>NuGet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7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39701"/>
            <a:ext cx="4876799" cy="1550988"/>
          </a:xfrm>
        </p:spPr>
        <p:txBody>
          <a:bodyPr/>
          <a:lstStyle/>
          <a:p>
            <a:r>
              <a:rPr lang="en-US" dirty="0"/>
              <a:t>Install a test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690689"/>
            <a:ext cx="4952999" cy="44180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We’ll install it using </a:t>
            </a:r>
            <a:r>
              <a:rPr lang="en-US" dirty="0" err="1"/>
              <a:t>NuGet</a:t>
            </a:r>
            <a:endParaRPr lang="en-US" dirty="0"/>
          </a:p>
          <a:p>
            <a:pPr lvl="1"/>
            <a:r>
              <a:rPr lang="en-US" dirty="0" err="1"/>
              <a:t>NuGet</a:t>
            </a:r>
            <a:r>
              <a:rPr lang="en-US" dirty="0"/>
              <a:t> is a package manager for Visual Studio</a:t>
            </a:r>
          </a:p>
          <a:p>
            <a:pPr lvl="2"/>
            <a:r>
              <a:rPr lang="en-US" dirty="0"/>
              <a:t>It’s included &gt;= VS 2012</a:t>
            </a:r>
          </a:p>
          <a:p>
            <a:r>
              <a:rPr lang="en-US" dirty="0" err="1"/>
              <a:t>NuGet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Right-click on the project</a:t>
            </a:r>
          </a:p>
          <a:p>
            <a:pPr lvl="1"/>
            <a:r>
              <a:rPr lang="en-US" dirty="0"/>
              <a:t>Select ‘Manage NuGet Packages’</a:t>
            </a:r>
          </a:p>
          <a:p>
            <a:r>
              <a:rPr lang="en-US" dirty="0"/>
              <a:t>More details at </a:t>
            </a:r>
            <a:r>
              <a:rPr lang="en-US" dirty="0">
                <a:hlinkClick r:id="rId2"/>
              </a:rPr>
              <a:t>https://docs.microsoft.com/en-us/nuget/tools/package-manager-ui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936" t="9954" r="16341"/>
          <a:stretch/>
        </p:blipFill>
        <p:spPr>
          <a:xfrm>
            <a:off x="5168900" y="180975"/>
            <a:ext cx="6731000" cy="6175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63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0" y="365125"/>
            <a:ext cx="8559800" cy="1325563"/>
          </a:xfrm>
        </p:spPr>
        <p:txBody>
          <a:bodyPr/>
          <a:lstStyle/>
          <a:p>
            <a:r>
              <a:rPr lang="en-US" dirty="0"/>
              <a:t>Add the test 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50" y="1508125"/>
            <a:ext cx="10515600" cy="4351338"/>
          </a:xfrm>
        </p:spPr>
        <p:txBody>
          <a:bodyPr/>
          <a:lstStyle/>
          <a:p>
            <a:r>
              <a:rPr lang="en-US" dirty="0"/>
              <a:t>Click on ‘Browse’, then paste in </a:t>
            </a:r>
            <a:r>
              <a:rPr lang="en-US" dirty="0" err="1"/>
              <a:t>Microsoft.EntityFrameworkCore.InMemory</a:t>
            </a:r>
            <a:endParaRPr lang="en-US" dirty="0"/>
          </a:p>
          <a:p>
            <a:r>
              <a:rPr lang="en-US" dirty="0"/>
              <a:t>When you mouse over it you’ll see the ‘install’ icon appear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3136150"/>
            <a:ext cx="10617200" cy="3402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9626600" y="2953587"/>
            <a:ext cx="482600" cy="2228013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0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58773"/>
            <a:ext cx="3822700" cy="1331915"/>
          </a:xfrm>
        </p:spPr>
        <p:txBody>
          <a:bodyPr/>
          <a:lstStyle/>
          <a:p>
            <a:r>
              <a:rPr lang="en-US" dirty="0"/>
              <a:t>Add the test 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90688"/>
            <a:ext cx="3911600" cy="4799012"/>
          </a:xfrm>
        </p:spPr>
        <p:txBody>
          <a:bodyPr/>
          <a:lstStyle/>
          <a:p>
            <a:r>
              <a:rPr lang="en-US" dirty="0"/>
              <a:t>At this point the software is installed</a:t>
            </a:r>
          </a:p>
          <a:p>
            <a:r>
              <a:rPr lang="en-US" dirty="0"/>
              <a:t>We just need to tell this particular project to use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156" y="809624"/>
            <a:ext cx="7551548" cy="5095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19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865188"/>
          </a:xfrm>
        </p:spPr>
        <p:txBody>
          <a:bodyPr/>
          <a:lstStyle/>
          <a:p>
            <a:pPr algn="r"/>
            <a:r>
              <a:rPr lang="en-US" dirty="0"/>
              <a:t>Modify the .</a:t>
            </a:r>
            <a:r>
              <a:rPr lang="en-US" dirty="0" err="1"/>
              <a:t>csproj</a:t>
            </a:r>
            <a:r>
              <a:rPr lang="en-US" dirty="0"/>
              <a:t>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79400"/>
            <a:ext cx="11163300" cy="6138069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>
                <a:solidFill>
                  <a:srgbClr val="7030A0"/>
                </a:solidFill>
              </a:rPr>
              <a:t>Make sure this line is present: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(for me it was already there when I went looking for it)</a:t>
            </a:r>
          </a:p>
          <a:p>
            <a:r>
              <a:rPr lang="en-US" dirty="0"/>
              <a:t>&lt;Project </a:t>
            </a:r>
            <a:r>
              <a:rPr lang="en-US" dirty="0" err="1"/>
              <a:t>Sdk</a:t>
            </a:r>
            <a:r>
              <a:rPr lang="en-US" dirty="0"/>
              <a:t>="</a:t>
            </a:r>
            <a:r>
              <a:rPr lang="en-US" dirty="0" err="1"/>
              <a:t>Microsoft.NET.Sdk.Web</a:t>
            </a:r>
            <a:r>
              <a:rPr lang="en-US" dirty="0"/>
              <a:t>"&gt;</a:t>
            </a:r>
            <a:br>
              <a:rPr lang="en-US" dirty="0"/>
            </a:br>
            <a:r>
              <a:rPr lang="en-US" dirty="0"/>
              <a:t>  &lt;</a:t>
            </a:r>
            <a:r>
              <a:rPr lang="en-US" dirty="0" err="1"/>
              <a:t>PropertyGroup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  &lt;</a:t>
            </a:r>
            <a:r>
              <a:rPr lang="en-US" dirty="0" err="1"/>
              <a:t>TargetFramework</a:t>
            </a:r>
            <a:r>
              <a:rPr lang="en-US" dirty="0"/>
              <a:t>&gt;netcoreapp1.1&lt;/</a:t>
            </a:r>
            <a:r>
              <a:rPr lang="en-US" dirty="0" err="1"/>
              <a:t>TargetFramework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&lt;/</a:t>
            </a:r>
            <a:r>
              <a:rPr lang="en-US" dirty="0" err="1"/>
              <a:t>PropertyGroup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&lt;</a:t>
            </a:r>
            <a:r>
              <a:rPr lang="en-US" dirty="0" err="1"/>
              <a:t>ItemGroup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  &lt;Folder Include="</a:t>
            </a:r>
            <a:r>
              <a:rPr lang="en-US" dirty="0" err="1"/>
              <a:t>wwwroot</a:t>
            </a:r>
            <a:r>
              <a:rPr lang="en-US" dirty="0"/>
              <a:t>\" /&gt;</a:t>
            </a:r>
            <a:br>
              <a:rPr lang="en-US" dirty="0"/>
            </a:br>
            <a:r>
              <a:rPr lang="en-US" dirty="0"/>
              <a:t>  &lt;/</a:t>
            </a:r>
            <a:r>
              <a:rPr lang="en-US" dirty="0" err="1"/>
              <a:t>ItemGroup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&lt;</a:t>
            </a:r>
            <a:r>
              <a:rPr lang="en-US" dirty="0" err="1"/>
              <a:t>ItemGroup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  &lt;</a:t>
            </a:r>
            <a:r>
              <a:rPr lang="en-US" dirty="0" err="1"/>
              <a:t>PackageReference</a:t>
            </a:r>
            <a:r>
              <a:rPr lang="en-US" dirty="0"/>
              <a:t> Include="</a:t>
            </a:r>
            <a:r>
              <a:rPr lang="en-US" dirty="0" err="1"/>
              <a:t>Microsoft.AspNetCore</a:t>
            </a:r>
            <a:r>
              <a:rPr lang="en-US" dirty="0"/>
              <a:t>" Version="1.1.1" /&gt;</a:t>
            </a:r>
            <a:br>
              <a:rPr lang="en-US" dirty="0"/>
            </a:br>
            <a:r>
              <a:rPr lang="en-US" dirty="0"/>
              <a:t>    &lt;</a:t>
            </a:r>
            <a:r>
              <a:rPr lang="en-US" dirty="0" err="1"/>
              <a:t>PackageReference</a:t>
            </a:r>
            <a:r>
              <a:rPr lang="en-US" dirty="0"/>
              <a:t> Include="</a:t>
            </a:r>
            <a:r>
              <a:rPr lang="en-US" dirty="0" err="1"/>
              <a:t>Microsoft.AspNetCore.Mvc</a:t>
            </a:r>
            <a:r>
              <a:rPr lang="en-US" dirty="0"/>
              <a:t>" Version="1.1.2" /&gt;</a:t>
            </a:r>
            <a:br>
              <a:rPr lang="en-US" dirty="0"/>
            </a:br>
            <a:r>
              <a:rPr lang="en-US" dirty="0"/>
              <a:t>    &lt;</a:t>
            </a:r>
            <a:r>
              <a:rPr lang="en-US" dirty="0" err="1"/>
              <a:t>PackageReference</a:t>
            </a:r>
            <a:r>
              <a:rPr lang="en-US" dirty="0"/>
              <a:t> Include="</a:t>
            </a:r>
            <a:r>
              <a:rPr lang="en-US" dirty="0" err="1"/>
              <a:t>Microsoft.Extensions.Logging.Debug</a:t>
            </a:r>
            <a:r>
              <a:rPr lang="en-US" dirty="0"/>
              <a:t>" Version="1.1.1" /&gt;</a:t>
            </a:r>
            <a:br>
              <a:rPr lang="en-US" dirty="0"/>
            </a:br>
            <a:r>
              <a:rPr lang="en-US" b="1" dirty="0">
                <a:solidFill>
                  <a:srgbClr val="7030A0"/>
                </a:solidFill>
                <a:highlight>
                  <a:srgbClr val="FFFF00"/>
                </a:highlight>
              </a:rPr>
              <a:t>    &lt;</a:t>
            </a:r>
            <a:r>
              <a:rPr lang="en-US" b="1" dirty="0" err="1">
                <a:solidFill>
                  <a:srgbClr val="7030A0"/>
                </a:solidFill>
                <a:highlight>
                  <a:srgbClr val="FFFF00"/>
                </a:highlight>
              </a:rPr>
              <a:t>PackageReference</a:t>
            </a:r>
            <a:r>
              <a:rPr lang="en-US" b="1" dirty="0">
                <a:solidFill>
                  <a:srgbClr val="7030A0"/>
                </a:solidFill>
                <a:highlight>
                  <a:srgbClr val="FFFF00"/>
                </a:highlight>
              </a:rPr>
              <a:t> Include="</a:t>
            </a:r>
            <a:r>
              <a:rPr lang="en-US" b="1" dirty="0" err="1">
                <a:solidFill>
                  <a:srgbClr val="7030A0"/>
                </a:solidFill>
                <a:highlight>
                  <a:srgbClr val="FFFF00"/>
                </a:highlight>
              </a:rPr>
              <a:t>Microsoft.EntityFrameworkCore.InMemory</a:t>
            </a:r>
            <a:r>
              <a:rPr lang="en-US" b="1" dirty="0">
                <a:solidFill>
                  <a:srgbClr val="7030A0"/>
                </a:solidFill>
                <a:highlight>
                  <a:srgbClr val="FFFF00"/>
                </a:highlight>
              </a:rPr>
              <a:t>" Version="1.1.1" /&gt;</a:t>
            </a:r>
            <a:br>
              <a:rPr lang="en-US" dirty="0"/>
            </a:br>
            <a:r>
              <a:rPr lang="en-US" dirty="0"/>
              <a:t>  &lt;/</a:t>
            </a:r>
            <a:r>
              <a:rPr lang="en-US" dirty="0" err="1"/>
              <a:t>ItemGroup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&lt;</a:t>
            </a:r>
            <a:r>
              <a:rPr lang="en-US" dirty="0" err="1"/>
              <a:t>ItemGroup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  &lt;</a:t>
            </a:r>
            <a:r>
              <a:rPr lang="en-US" dirty="0" err="1"/>
              <a:t>DotNetCliToolReference</a:t>
            </a:r>
            <a:r>
              <a:rPr lang="en-US" dirty="0"/>
              <a:t> Include="</a:t>
            </a:r>
            <a:r>
              <a:rPr lang="en-US" dirty="0" err="1"/>
              <a:t>Microsoft.VisualStudio.Web.CodeGeneration.Tools</a:t>
            </a:r>
            <a:r>
              <a:rPr lang="en-US" dirty="0"/>
              <a:t>" Version="1.0.0" /&gt;</a:t>
            </a:r>
            <a:br>
              <a:rPr lang="en-US" dirty="0"/>
            </a:br>
            <a:r>
              <a:rPr lang="en-US" dirty="0"/>
              <a:t>  &lt;/</a:t>
            </a:r>
            <a:r>
              <a:rPr lang="en-US" dirty="0" err="1"/>
              <a:t>ItemGroup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&lt;/Project&gt;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91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Database support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 </a:t>
            </a:r>
          </a:p>
        </p:txBody>
      </p:sp>
    </p:spTree>
    <p:extLst>
      <p:ext uri="{BB962C8B-B14F-4D97-AF65-F5344CB8AC3E}">
        <p14:creationId xmlns:p14="http://schemas.microsoft.com/office/powerpoint/2010/main" val="3655797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</a:t>
            </a:r>
            <a:r>
              <a:rPr lang="en-US" i="1" dirty="0"/>
              <a:t>Models</a:t>
            </a:r>
            <a:r>
              <a:rPr lang="en-US" dirty="0"/>
              <a:t> folder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351338"/>
          </a:xfrm>
        </p:spPr>
        <p:txBody>
          <a:bodyPr/>
          <a:lstStyle/>
          <a:p>
            <a:r>
              <a:rPr lang="en-US" dirty="0"/>
              <a:t>There’s no ‘Models’ folder, so let’s make one</a:t>
            </a:r>
          </a:p>
          <a:p>
            <a:r>
              <a:rPr lang="en-US" dirty="0"/>
              <a:t>Right click on the project, then </a:t>
            </a:r>
            <a:r>
              <a:rPr lang="en-US" dirty="0" err="1"/>
              <a:t>Add</a:t>
            </a:r>
            <a:r>
              <a:rPr lang="en-US" dirty="0" err="1">
                <a:sym typeface="Wingdings" panose="05000000000000000000" pitchFamily="2" charset="2"/>
              </a:rPr>
              <a:t>New</a:t>
            </a:r>
            <a:r>
              <a:rPr lang="en-US" dirty="0">
                <a:sym typeface="Wingdings" panose="05000000000000000000" pitchFamily="2" charset="2"/>
              </a:rPr>
              <a:t> Folder: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0" y="2481924"/>
            <a:ext cx="8758758" cy="4239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2250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737"/>
            <a:ext cx="10515600" cy="1325563"/>
          </a:xfrm>
        </p:spPr>
        <p:txBody>
          <a:bodyPr/>
          <a:lstStyle/>
          <a:p>
            <a:r>
              <a:rPr lang="en-US" dirty="0"/>
              <a:t>Add a </a:t>
            </a:r>
            <a:r>
              <a:rPr lang="en-US" dirty="0" err="1"/>
              <a:t>Todo.cs</a:t>
            </a:r>
            <a:r>
              <a:rPr lang="en-US" dirty="0"/>
              <a:t> to the Models folder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384300"/>
            <a:ext cx="11379200" cy="5337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WebAPI_Demo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.Models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// This will be specific to you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TodoItem</a:t>
            </a:r>
            <a:endParaRPr lang="en-US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{   [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Key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   [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DatabaseGenerated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DatabaseGeneratedOption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.Identity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)]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Key {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Name {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bool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IsComplete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set; {}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1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about requirements doc</a:t>
            </a:r>
          </a:p>
          <a:p>
            <a:pPr lvl="1"/>
            <a:r>
              <a:rPr lang="en-US" dirty="0"/>
              <a:t>Ignore the points for now - we will do ‘planning poker’ </a:t>
            </a:r>
            <a:r>
              <a:rPr lang="en-US" b="1" dirty="0">
                <a:highlight>
                  <a:srgbClr val="FFFF00"/>
                </a:highlight>
              </a:rPr>
              <a:t>on the day that this is due</a:t>
            </a:r>
          </a:p>
          <a:p>
            <a:r>
              <a:rPr lang="en-US" dirty="0"/>
              <a:t>Email me so I can invite you to the BIT 286 Slack Team!</a:t>
            </a:r>
          </a:p>
          <a:p>
            <a:r>
              <a:rPr lang="en-US" dirty="0" err="1"/>
              <a:t>ASP.Net</a:t>
            </a:r>
            <a:r>
              <a:rPr lang="en-US" dirty="0"/>
              <a:t> Core Web API</a:t>
            </a:r>
          </a:p>
          <a:p>
            <a:r>
              <a:rPr lang="en-US" dirty="0"/>
              <a:t>Brainstorming Quiz questions</a:t>
            </a:r>
            <a:br>
              <a:rPr lang="en-US" dirty="0"/>
            </a:br>
            <a:r>
              <a:rPr lang="en-US" dirty="0"/>
              <a:t>About 20 minutes before class ends: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30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Examine code, Make sure it compiles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7030A0"/>
                </a:solidFill>
                <a:sym typeface="Wingdings" panose="05000000000000000000" pitchFamily="2" charset="2"/>
              </a:rPr>
              <a:t>A </a:t>
            </a:r>
            <a:r>
              <a:rPr lang="en-US" b="1" dirty="0" err="1">
                <a:solidFill>
                  <a:srgbClr val="7030A0"/>
                </a:solidFill>
                <a:sym typeface="Wingdings" panose="05000000000000000000" pitchFamily="2" charset="2"/>
              </a:rPr>
              <a:t>Todo</a:t>
            </a:r>
            <a:r>
              <a:rPr lang="en-US" b="1" dirty="0">
                <a:solidFill>
                  <a:srgbClr val="7030A0"/>
                </a:solidFill>
                <a:sym typeface="Wingdings" panose="05000000000000000000" pitchFamily="2" charset="2"/>
              </a:rPr>
              <a:t> object represents a single row in the database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Looking at the code:</a:t>
            </a:r>
          </a:p>
          <a:p>
            <a:r>
              <a:rPr lang="en-US" dirty="0">
                <a:sym typeface="Wingdings" panose="05000000000000000000" pitchFamily="2" charset="2"/>
              </a:rPr>
              <a:t>From </a:t>
            </a:r>
            <a:r>
              <a:rPr lang="en-US" dirty="0">
                <a:sym typeface="Wingdings" panose="05000000000000000000" pitchFamily="2" charset="2"/>
                <a:hlinkClick r:id="rId2"/>
              </a:rPr>
              <a:t>https://docs.microsoft.com/en-us/aspnet/core/tutorials/first-web-api</a:t>
            </a:r>
            <a:r>
              <a:rPr lang="en-US" dirty="0">
                <a:sym typeface="Wingdings" panose="05000000000000000000" pitchFamily="2" charset="2"/>
              </a:rPr>
              <a:t>: </a:t>
            </a:r>
          </a:p>
          <a:p>
            <a:pPr lvl="1"/>
            <a:r>
              <a:rPr lang="en-US" dirty="0"/>
              <a:t>“The [Key] data annotation denotes the property, Key, is a unique identifier.”</a:t>
            </a:r>
          </a:p>
          <a:p>
            <a:pPr lvl="1"/>
            <a:r>
              <a:rPr lang="en-US" dirty="0"/>
              <a:t>“[</a:t>
            </a:r>
            <a:r>
              <a:rPr lang="en-US" dirty="0" err="1"/>
              <a:t>DatabaseGenerated</a:t>
            </a:r>
            <a:r>
              <a:rPr lang="en-US" dirty="0"/>
              <a:t> specifies the database will generate the key (rather than the application).”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DatabaseGeneratedOption.Identity</a:t>
            </a:r>
            <a:r>
              <a:rPr lang="en-US" dirty="0"/>
              <a:t> specifies the database should generate integer keys when a row is inserted.” </a:t>
            </a:r>
          </a:p>
          <a:p>
            <a:endParaRPr lang="en-US" dirty="0"/>
          </a:p>
          <a:p>
            <a:r>
              <a:rPr lang="en-US" dirty="0"/>
              <a:t>Build the program: </a:t>
            </a:r>
            <a:r>
              <a:rPr lang="en-US" b="1" dirty="0">
                <a:solidFill>
                  <a:srgbClr val="7030A0"/>
                </a:solidFill>
              </a:rPr>
              <a:t>Build </a:t>
            </a:r>
            <a:r>
              <a:rPr lang="en-US" b="1" dirty="0">
                <a:solidFill>
                  <a:srgbClr val="7030A0"/>
                </a:solidFill>
                <a:sym typeface="Wingdings" panose="05000000000000000000" pitchFamily="2" charset="2"/>
              </a:rPr>
              <a:t> Build Solution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90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</a:t>
            </a:r>
            <a:r>
              <a:rPr lang="en-US" dirty="0" err="1"/>
              <a:t>DbContext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 </a:t>
            </a:r>
            <a:r>
              <a:rPr lang="en-US" dirty="0">
                <a:hlinkClick r:id="rId2"/>
              </a:rPr>
              <a:t>http://www.entityframeworktutorial.net/EntityFramework4.3/dbcontext-vs-objectcontext.aspx</a:t>
            </a:r>
            <a:r>
              <a:rPr lang="en-US" dirty="0"/>
              <a:t> :</a:t>
            </a:r>
          </a:p>
          <a:p>
            <a:pPr lvl="1"/>
            <a:r>
              <a:rPr lang="en-US" dirty="0"/>
              <a:t>Handles all the translation between your objects and the actual database</a:t>
            </a:r>
          </a:p>
          <a:p>
            <a:pPr lvl="1"/>
            <a:r>
              <a:rPr lang="en-US" dirty="0"/>
              <a:t>For example, given a LINQ-to-Entity it will generate the SQL to query/add/update/delete rows in the database</a:t>
            </a:r>
          </a:p>
          <a:p>
            <a:pPr lvl="1"/>
            <a:endParaRPr lang="en-US" dirty="0"/>
          </a:p>
          <a:p>
            <a:r>
              <a:rPr lang="en-US" dirty="0"/>
              <a:t>Add the file</a:t>
            </a:r>
          </a:p>
          <a:p>
            <a:pPr lvl="1"/>
            <a:r>
              <a:rPr lang="en-US" dirty="0"/>
              <a:t>Right click on the ‘Models’ folder</a:t>
            </a:r>
          </a:p>
          <a:p>
            <a:pPr lvl="1"/>
            <a:r>
              <a:rPr lang="en-US" i="1" dirty="0"/>
              <a:t>Add Class</a:t>
            </a:r>
            <a:endParaRPr lang="en-US" dirty="0"/>
          </a:p>
          <a:p>
            <a:pPr lvl="1"/>
            <a:r>
              <a:rPr lang="en-US" dirty="0"/>
              <a:t>Name it </a:t>
            </a:r>
            <a:r>
              <a:rPr lang="en-US" b="1" i="1" dirty="0" err="1"/>
              <a:t>TodoContext.cs</a:t>
            </a:r>
            <a:r>
              <a:rPr lang="en-US" dirty="0"/>
              <a:t> (so it’s easy to find ☺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67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DB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Microsoft.EntityFrameworkCore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WebAPI_Demo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.Models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TodoContext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DbContext</a:t>
            </a:r>
            <a:endParaRPr lang="en-US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TodoContext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DbContextOptions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TodoContext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options)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base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(options)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DbSet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TodoItems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443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TodoContext</a:t>
            </a:r>
            <a:r>
              <a:rPr lang="en-US" dirty="0"/>
              <a:t>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825625"/>
            <a:ext cx="10985500" cy="4351338"/>
          </a:xfrm>
        </p:spPr>
        <p:txBody>
          <a:bodyPr>
            <a:normAutofit/>
          </a:bodyPr>
          <a:lstStyle/>
          <a:p>
            <a:r>
              <a:rPr lang="en-US" dirty="0"/>
              <a:t>It inherits from the </a:t>
            </a:r>
            <a:r>
              <a:rPr lang="en-US" dirty="0" err="1"/>
              <a:t>DbContext</a:t>
            </a:r>
            <a:r>
              <a:rPr lang="en-US" dirty="0"/>
              <a:t>, which does all the work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TodoContext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: </a:t>
            </a:r>
            <a:r>
              <a:rPr lang="en-US" b="1" dirty="0" err="1">
                <a:solidFill>
                  <a:srgbClr val="2B91A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DbContext</a:t>
            </a:r>
            <a:endParaRPr lang="en-US" b="1" dirty="0">
              <a:solidFill>
                <a:srgbClr val="2B91AF"/>
              </a:solidFill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DbContext</a:t>
            </a:r>
            <a:r>
              <a:rPr lang="en-US" dirty="0"/>
              <a:t> must use </a:t>
            </a:r>
            <a:r>
              <a:rPr lang="en-US" strike="sngStrike" dirty="0"/>
              <a:t>magic</a:t>
            </a:r>
            <a:r>
              <a:rPr lang="en-US" dirty="0"/>
              <a:t> </a:t>
            </a:r>
            <a:r>
              <a:rPr lang="en-US" i="1" dirty="0"/>
              <a:t>reflection</a:t>
            </a:r>
            <a:r>
              <a:rPr lang="en-US" dirty="0"/>
              <a:t> to inspect each object in order to be able to know how to map it to SQL and back</a:t>
            </a:r>
          </a:p>
          <a:p>
            <a:r>
              <a:rPr lang="en-US" dirty="0"/>
              <a:t>General description: </a:t>
            </a:r>
            <a:r>
              <a:rPr lang="en-US" dirty="0">
                <a:hlinkClick r:id="rId2"/>
              </a:rPr>
              <a:t>Wikipedia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Warning: a bit dense – skim it to get the gist of it, but don’t worry about details</a:t>
            </a:r>
          </a:p>
          <a:p>
            <a:r>
              <a:rPr lang="en-US" dirty="0">
                <a:hlinkClick r:id="rId3"/>
              </a:rPr>
              <a:t>C#-specific docs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40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step: add a repository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First, this is a terrible re-use of the word repository</a:t>
            </a:r>
          </a:p>
          <a:p>
            <a:r>
              <a:rPr lang="en-US" dirty="0"/>
              <a:t>Second, this is implemented via </a:t>
            </a:r>
            <a:r>
              <a:rPr lang="en-US" i="1" dirty="0"/>
              <a:t>dependency injection</a:t>
            </a:r>
          </a:p>
          <a:p>
            <a:pPr lvl="1"/>
            <a:endParaRPr lang="en-US" dirty="0"/>
          </a:p>
          <a:p>
            <a:r>
              <a:rPr lang="en-US" dirty="0"/>
              <a:t>What is Dependency Injection?</a:t>
            </a:r>
          </a:p>
          <a:p>
            <a:pPr lvl="1"/>
            <a:r>
              <a:rPr lang="en-US" dirty="0"/>
              <a:t>Let’s say that you’ve got two classes, </a:t>
            </a:r>
            <a:r>
              <a:rPr lang="en-US" b="1" i="1" dirty="0"/>
              <a:t>Car</a:t>
            </a:r>
            <a:r>
              <a:rPr lang="en-US" dirty="0"/>
              <a:t> and </a:t>
            </a:r>
            <a:r>
              <a:rPr lang="en-US" b="1" i="1" dirty="0"/>
              <a:t>Engine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Normally each Car object will create an Engine for itself, usually in the constructor</a:t>
            </a:r>
          </a:p>
          <a:p>
            <a:pPr lvl="1"/>
            <a:r>
              <a:rPr lang="en-US" dirty="0"/>
              <a:t>We can say that the Car object depends on (it uses) the Engine object</a:t>
            </a:r>
          </a:p>
          <a:p>
            <a:pPr lvl="1"/>
            <a:r>
              <a:rPr lang="en-US" dirty="0"/>
              <a:t>Instead of having the Car create an Engine object, we will give it an Engine to use.</a:t>
            </a:r>
            <a:br>
              <a:rPr lang="en-US" dirty="0"/>
            </a:br>
            <a:r>
              <a:rPr lang="en-US" dirty="0"/>
              <a:t>AKA, we will inject the Engine object into the Car, which the Car then uses (the Car then depends on).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650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step: add a repository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Key Benefit: We can now replace the Engine with other classes that also behave like Engines</a:t>
            </a:r>
          </a:p>
          <a:p>
            <a:pPr lvl="1"/>
            <a:r>
              <a:rPr lang="en-US" dirty="0"/>
              <a:t>Example: We could test our Car using a </a:t>
            </a:r>
            <a:r>
              <a:rPr lang="en-US" dirty="0" err="1"/>
              <a:t>TestEngine</a:t>
            </a:r>
            <a:r>
              <a:rPr lang="en-US" dirty="0"/>
              <a:t> which also logs the things it’s being told to do.  We then check the log later to make sure the </a:t>
            </a:r>
            <a:r>
              <a:rPr lang="en-US" dirty="0" err="1"/>
              <a:t>the</a:t>
            </a:r>
            <a:r>
              <a:rPr lang="en-US" dirty="0"/>
              <a:t> Car was telling the Engine the correct things</a:t>
            </a:r>
          </a:p>
          <a:p>
            <a:pPr lvl="1"/>
            <a:r>
              <a:rPr lang="en-US" dirty="0"/>
              <a:t>Example: What if the Car object can save itself to a database?  With DI, we could give it a different database object, and save itself into a different DB</a:t>
            </a:r>
            <a:br>
              <a:rPr lang="en-US" dirty="0"/>
            </a:br>
            <a:r>
              <a:rPr lang="en-US" dirty="0"/>
              <a:t>(for example, an Oracle DB instead of a MySQL)</a:t>
            </a:r>
          </a:p>
          <a:p>
            <a:pPr lvl="1"/>
            <a:endParaRPr lang="en-US" dirty="0"/>
          </a:p>
          <a:p>
            <a:r>
              <a:rPr lang="en-US" dirty="0"/>
              <a:t>Google for ‘dependency injection simple explanation’</a:t>
            </a:r>
          </a:p>
          <a:p>
            <a:pPr lvl="1"/>
            <a:r>
              <a:rPr lang="en-US" dirty="0">
                <a:hlinkClick r:id="rId2"/>
              </a:rPr>
              <a:t>‘Simple’ explanation #1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‘Simple’ explanation #2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3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the Repository class</a:t>
            </a:r>
            <a:br>
              <a:rPr lang="en-US" dirty="0"/>
            </a:br>
            <a:r>
              <a:rPr lang="en-US" sz="2400" dirty="0"/>
              <a:t>(       </a:t>
            </a:r>
            <a:r>
              <a:rPr lang="en-US" sz="4000" dirty="0" err="1">
                <a:solidFill>
                  <a:srgbClr val="FF0000"/>
                </a:solidFill>
                <a:highlight>
                  <a:srgbClr val="FFFF00"/>
                </a:highlight>
                <a:latin typeface="Algerian" panose="04020705040A02060702" pitchFamily="82" charset="0"/>
              </a:rPr>
              <a:t>I</a:t>
            </a:r>
            <a:r>
              <a:rPr lang="en-US" sz="3200" dirty="0" err="1"/>
              <a:t>TodoRepository.cs</a:t>
            </a:r>
            <a:r>
              <a:rPr lang="en-US" sz="2400" dirty="0"/>
              <a:t>, in the Models folder)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System.Collections.Generic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WebAPI_Demo.Models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interface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ITodoRepository</a:t>
            </a:r>
            <a:b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Add(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item);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IEnumerable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Find(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key);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Remove(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key);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Update(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item);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69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we review interfaces here? 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84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5600" y="1"/>
            <a:ext cx="6756400" cy="977900"/>
          </a:xfrm>
        </p:spPr>
        <p:txBody>
          <a:bodyPr>
            <a:normAutofit/>
          </a:bodyPr>
          <a:lstStyle/>
          <a:p>
            <a:r>
              <a:rPr lang="en-US" dirty="0" err="1"/>
              <a:t>TodoRepository.cs</a:t>
            </a:r>
            <a:r>
              <a:rPr lang="en-US" dirty="0"/>
              <a:t> </a:t>
            </a:r>
            <a:r>
              <a:rPr lang="en-US" sz="2000" dirty="0"/>
              <a:t>(also in Models folder)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38300"/>
            <a:ext cx="10934700" cy="4538663"/>
          </a:xfrm>
        </p:spPr>
        <p:txBody>
          <a:bodyPr>
            <a:normAutofit/>
          </a:bodyPr>
          <a:lstStyle/>
          <a:p>
            <a:r>
              <a:rPr lang="en-US" dirty="0"/>
              <a:t>Entire code is right above </a:t>
            </a:r>
            <a:r>
              <a:rPr lang="en-US" dirty="0">
                <a:hlinkClick r:id="rId2"/>
              </a:rPr>
              <a:t>https://docs.microsoft.com/en-us/aspnet/core/tutorials/first-web-api#register-the-repository</a:t>
            </a:r>
            <a:r>
              <a:rPr lang="en-US" dirty="0"/>
              <a:t> </a:t>
            </a:r>
          </a:p>
          <a:p>
            <a:r>
              <a:rPr lang="en-US" dirty="0"/>
              <a:t>From the same link:</a:t>
            </a:r>
          </a:p>
          <a:p>
            <a:pPr lvl="1"/>
            <a:r>
              <a:rPr lang="en-US" dirty="0"/>
              <a:t>“By defining a repository interface, we can decouple the repository class from the MVC controller that uses it. Instead of instantiating a </a:t>
            </a:r>
            <a:r>
              <a:rPr lang="en-US" dirty="0" err="1"/>
              <a:t>TodoRepository</a:t>
            </a:r>
            <a:r>
              <a:rPr lang="en-US" dirty="0"/>
              <a:t> inside the controller we will inject an </a:t>
            </a:r>
            <a:r>
              <a:rPr lang="en-US" dirty="0" err="1"/>
              <a:t>ITodoRepository</a:t>
            </a:r>
            <a:r>
              <a:rPr lang="en-US" dirty="0"/>
              <a:t> using the built-in support in ASP.NET Core for dependency injection.”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752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Repository: </a:t>
            </a:r>
            <a:br>
              <a:rPr lang="en-US" dirty="0"/>
            </a:br>
            <a:r>
              <a:rPr lang="en-US" dirty="0">
                <a:highlight>
                  <a:srgbClr val="FFFF00"/>
                </a:highlight>
              </a:rPr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System.Collections.Generic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System.Linq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WebAPI_Demo.Models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TodoRepository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: </a:t>
            </a:r>
            <a:r>
              <a:rPr lang="en-US" dirty="0" err="1">
                <a:solidFill>
                  <a:srgbClr val="2B91A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ITodoRepository</a:t>
            </a:r>
            <a:endParaRPr lang="en-US" dirty="0">
              <a:solidFill>
                <a:srgbClr val="2B91AF"/>
              </a:solidFill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readonly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TodoContext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_context;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TodoRepository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TodoContext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context)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_context = context;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(_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context.TodoItems.Count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== 0)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Add(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 Name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"Item1"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9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Quiz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About 20 minutes before class ends:</a:t>
            </a:r>
          </a:p>
          <a:p>
            <a:r>
              <a:rPr lang="en-US" dirty="0"/>
              <a:t>Join the BIT286 class Slack team (invites will be sent out during class)</a:t>
            </a:r>
          </a:p>
          <a:p>
            <a:r>
              <a:rPr lang="en-US" dirty="0" err="1"/>
              <a:t>Y’all</a:t>
            </a:r>
            <a:r>
              <a:rPr lang="en-US" dirty="0"/>
              <a:t> will brainstorm quiz questions for about 10 minutes</a:t>
            </a:r>
          </a:p>
          <a:p>
            <a:pPr lvl="1"/>
            <a:r>
              <a:rPr lang="en-US" dirty="0"/>
              <a:t>Anything you might want to see on a quiz you should post to #quiz-questions</a:t>
            </a:r>
          </a:p>
          <a:p>
            <a:pPr lvl="1"/>
            <a:r>
              <a:rPr lang="en-US" dirty="0"/>
              <a:t>I’ll be posting stuff, too</a:t>
            </a:r>
          </a:p>
          <a:p>
            <a:r>
              <a:rPr lang="en-US" dirty="0"/>
              <a:t>We’ll go over ‘likely’ candidate questions in the last 10 minutes of class</a:t>
            </a:r>
          </a:p>
          <a:p>
            <a:endParaRPr lang="en-US" dirty="0"/>
          </a:p>
          <a:p>
            <a:r>
              <a:rPr lang="en-US" sz="3000" b="1" dirty="0">
                <a:highlight>
                  <a:srgbClr val="FFFF00"/>
                </a:highlight>
              </a:rPr>
              <a:t>Quiz at the start of next lecture</a:t>
            </a:r>
          </a:p>
          <a:p>
            <a:pPr lvl="1"/>
            <a:r>
              <a:rPr lang="en-US" dirty="0"/>
              <a:t>Questions will be drawn primarily BUT NOT EXCLUSIVELY from our brainstorm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772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</a:t>
            </a:r>
            <a:r>
              <a:rPr lang="en-US" dirty="0" err="1"/>
              <a:t>ITodoRepository</a:t>
            </a:r>
            <a:r>
              <a:rPr lang="en-US" dirty="0"/>
              <a:t> interface 1 /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	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IEnumerable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_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context.TodoItems.ToList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Add(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item)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_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context.TodoItems.Add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(item);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_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context.SaveChanges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Find(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key)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_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context.TodoItems.FirstOrDefault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(t =&gt;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t.Key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key);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1466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</a:t>
            </a:r>
            <a:r>
              <a:rPr lang="en-US" dirty="0" err="1"/>
              <a:t>ITodoRepository</a:t>
            </a:r>
            <a:r>
              <a:rPr lang="en-US" dirty="0"/>
              <a:t> interface 2 /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Remove(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key)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entity = _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context.TodoItems.First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(t =&gt;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t.Key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key);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_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context.TodoItems.Remove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(entity);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_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context.SaveChanges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Update(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item)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_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context.TodoItems.Update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(item);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_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context.SaveChanges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224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pPr algn="r"/>
            <a:r>
              <a:rPr lang="en-US" dirty="0"/>
              <a:t>Register the repository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850900"/>
            <a:ext cx="10871200" cy="5326063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err="1"/>
              <a:t>Startup.cs</a:t>
            </a:r>
            <a:r>
              <a:rPr lang="en-US" dirty="0"/>
              <a:t>, find the method named </a:t>
            </a:r>
            <a:r>
              <a:rPr lang="en-US" dirty="0" err="1"/>
              <a:t>ConfigureServices</a:t>
            </a:r>
            <a:r>
              <a:rPr lang="en-US" dirty="0"/>
              <a:t>()</a:t>
            </a:r>
          </a:p>
          <a:p>
            <a:r>
              <a:rPr lang="en-US" dirty="0"/>
              <a:t>Replace it with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ConfigureServices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IServiceCollection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services)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services.AddDbContext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TodoContext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&gt;(opt =&gt;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opt.UseInMemoryDatabase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services.AddMvc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 // already present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services.AddScoped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ITodoRepository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TodoRepository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549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pPr algn="r"/>
            <a:r>
              <a:rPr lang="en-US" dirty="0"/>
              <a:t>Register the repository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850900"/>
            <a:ext cx="10871200" cy="5326063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err="1"/>
              <a:t>Startup.cs</a:t>
            </a:r>
            <a:r>
              <a:rPr lang="en-US" dirty="0"/>
              <a:t>, add the following to the top of the file: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WebAPI_Demo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.Models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Microsoft.EntityFrameworkCore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3902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Injection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https://davidzych.com/dependency-injection-in-asp-net-vnext/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256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controller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 </a:t>
            </a:r>
          </a:p>
        </p:txBody>
      </p:sp>
    </p:spTree>
    <p:extLst>
      <p:ext uri="{BB962C8B-B14F-4D97-AF65-F5344CB8AC3E}">
        <p14:creationId xmlns:p14="http://schemas.microsoft.com/office/powerpoint/2010/main" val="31119659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12" y="-44450"/>
            <a:ext cx="10515600" cy="1325563"/>
          </a:xfrm>
        </p:spPr>
        <p:txBody>
          <a:bodyPr/>
          <a:lstStyle/>
          <a:p>
            <a:r>
              <a:rPr lang="en-US" dirty="0"/>
              <a:t>Add the controller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889000"/>
            <a:ext cx="10706100" cy="5287963"/>
          </a:xfrm>
        </p:spPr>
        <p:txBody>
          <a:bodyPr/>
          <a:lstStyle/>
          <a:p>
            <a:r>
              <a:rPr lang="en-US" dirty="0"/>
              <a:t>Right click on the </a:t>
            </a:r>
            <a:r>
              <a:rPr lang="en-US" b="1" i="1" dirty="0">
                <a:solidFill>
                  <a:srgbClr val="00B0F0"/>
                </a:solidFill>
              </a:rPr>
              <a:t>Controllers</a:t>
            </a:r>
            <a:r>
              <a:rPr lang="en-US" dirty="0"/>
              <a:t> folder, Add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New Item </a:t>
            </a:r>
          </a:p>
          <a:p>
            <a:r>
              <a:rPr lang="en-US" dirty="0"/>
              <a:t>You want MVC Controller class.</a:t>
            </a:r>
          </a:p>
          <a:p>
            <a:r>
              <a:rPr lang="en-US" dirty="0"/>
              <a:t>Make sure it’s for  </a:t>
            </a:r>
            <a:r>
              <a:rPr lang="en-US" dirty="0" err="1"/>
              <a:t>.Net</a:t>
            </a:r>
            <a:r>
              <a:rPr lang="en-US" dirty="0"/>
              <a:t> Core</a:t>
            </a:r>
          </a:p>
          <a:p>
            <a:r>
              <a:rPr lang="en-US" dirty="0"/>
              <a:t>Name it </a:t>
            </a:r>
            <a:r>
              <a:rPr lang="en-US" b="1" dirty="0" err="1"/>
              <a:t>TodoController.cs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800" y="2964635"/>
            <a:ext cx="8189912" cy="3756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4737100" y="2120900"/>
            <a:ext cx="355600" cy="13716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5092700" y="2120900"/>
            <a:ext cx="4953000" cy="13716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050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I’m going to switch it up from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the slides takes a lot of time</a:t>
            </a:r>
          </a:p>
          <a:p>
            <a:r>
              <a:rPr lang="en-US" dirty="0"/>
              <a:t>And it’s all being copied from that tutorial page anyways</a:t>
            </a:r>
          </a:p>
          <a:p>
            <a:endParaRPr lang="en-US" dirty="0"/>
          </a:p>
          <a:p>
            <a:r>
              <a:rPr lang="en-US" dirty="0"/>
              <a:t>So instead of showing you everything, we’re going to try something new: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Slides will be used </a:t>
            </a:r>
            <a:r>
              <a:rPr lang="en-US"/>
              <a:t>as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1962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from tutorial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>
                <a:hlinkClick r:id="rId2"/>
              </a:rPr>
              <a:t>https://docs.microsoft.com/en-us/aspnet/core/tutorials/first-web-api#getting-to-do-items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03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"/>
            <a:ext cx="10515600" cy="787400"/>
          </a:xfrm>
        </p:spPr>
        <p:txBody>
          <a:bodyPr/>
          <a:lstStyle/>
          <a:p>
            <a:pPr algn="r"/>
            <a:r>
              <a:rPr lang="en-US" dirty="0"/>
              <a:t>Controller - Routing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8500"/>
            <a:ext cx="10515600" cy="6022975"/>
          </a:xfrm>
        </p:spPr>
        <p:txBody>
          <a:bodyPr>
            <a:normAutofit/>
          </a:bodyPr>
          <a:lstStyle/>
          <a:p>
            <a:r>
              <a:rPr lang="en-US" dirty="0"/>
              <a:t>Routing can be done with attributes: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[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Route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api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/[controller]"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)]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	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TodoController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Controller</a:t>
            </a:r>
            <a:endParaRPr lang="en-US" dirty="0"/>
          </a:p>
          <a:p>
            <a:r>
              <a:rPr lang="en-US" dirty="0"/>
              <a:t>[controller] placeholder:</a:t>
            </a:r>
          </a:p>
          <a:p>
            <a:pPr lvl="1"/>
            <a:r>
              <a:rPr lang="en-US" dirty="0"/>
              <a:t>The class </a:t>
            </a:r>
            <a:r>
              <a:rPr lang="en-US"/>
              <a:t>name without the </a:t>
            </a:r>
            <a:r>
              <a:rPr lang="en-US" dirty="0"/>
              <a:t>‘Controller’ part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TodoController</a:t>
            </a:r>
            <a:r>
              <a:rPr lang="en-US" dirty="0"/>
              <a:t>” – “Controller” = “</a:t>
            </a:r>
            <a:r>
              <a:rPr lang="en-US" dirty="0" err="1"/>
              <a:t>Todo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URLs will start with &lt;server info&gt;/</a:t>
            </a:r>
            <a:r>
              <a:rPr lang="en-US" dirty="0" err="1"/>
              <a:t>api</a:t>
            </a:r>
            <a:r>
              <a:rPr lang="en-US" dirty="0"/>
              <a:t>/</a:t>
            </a:r>
            <a:r>
              <a:rPr lang="en-US" dirty="0" err="1"/>
              <a:t>todo</a:t>
            </a:r>
            <a:endParaRPr lang="en-US" dirty="0"/>
          </a:p>
          <a:p>
            <a:pPr lvl="1"/>
            <a:r>
              <a:rPr lang="en-US" dirty="0"/>
              <a:t>NOTE: Routes are case </a:t>
            </a:r>
            <a:r>
              <a:rPr lang="en-US" dirty="0" err="1"/>
              <a:t>INsensitive</a:t>
            </a:r>
            <a:r>
              <a:rPr lang="en-US" dirty="0"/>
              <a:t> in </a:t>
            </a:r>
            <a:r>
              <a:rPr lang="en-US" dirty="0" err="1"/>
              <a:t>ASP.Net</a:t>
            </a:r>
            <a:r>
              <a:rPr lang="en-US" dirty="0"/>
              <a:t> Core – </a:t>
            </a:r>
            <a:r>
              <a:rPr lang="en-US" dirty="0" err="1"/>
              <a:t>Todo</a:t>
            </a:r>
            <a:r>
              <a:rPr lang="en-US" dirty="0"/>
              <a:t>, </a:t>
            </a:r>
            <a:r>
              <a:rPr lang="en-US" dirty="0" err="1"/>
              <a:t>todo</a:t>
            </a:r>
            <a:r>
              <a:rPr lang="en-US" dirty="0"/>
              <a:t>, </a:t>
            </a:r>
            <a:r>
              <a:rPr lang="en-US" dirty="0" err="1"/>
              <a:t>ToDo</a:t>
            </a:r>
            <a:r>
              <a:rPr lang="en-US" dirty="0"/>
              <a:t>, </a:t>
            </a:r>
            <a:r>
              <a:rPr lang="en-US" dirty="0" err="1"/>
              <a:t>tOdO</a:t>
            </a:r>
            <a:r>
              <a:rPr lang="en-US" dirty="0"/>
              <a:t> all work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Example: </a:t>
            </a:r>
          </a:p>
          <a:p>
            <a:pPr lvl="1"/>
            <a:r>
              <a:rPr lang="en-US" b="1" u="sng" dirty="0">
                <a:solidFill>
                  <a:prstClr val="black"/>
                </a:solidFill>
                <a:highlight>
                  <a:srgbClr val="FFFF00"/>
                </a:highlight>
              </a:rPr>
              <a:t>http://localhost:51070</a:t>
            </a:r>
            <a:r>
              <a:rPr lang="en-US" b="1" u="sng" dirty="0">
                <a:solidFill>
                  <a:prstClr val="black"/>
                </a:solidFill>
                <a:highlight>
                  <a:srgbClr val="00FFFF"/>
                </a:highlight>
              </a:rPr>
              <a:t>/</a:t>
            </a:r>
            <a:r>
              <a:rPr lang="en-US" dirty="0">
                <a:solidFill>
                  <a:prstClr val="black"/>
                </a:solidFill>
                <a:highlight>
                  <a:srgbClr val="00FFFF"/>
                </a:highlight>
              </a:rPr>
              <a:t>api/todo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b="1" dirty="0">
                <a:solidFill>
                  <a:prstClr val="black"/>
                </a:solidFill>
                <a:highlight>
                  <a:srgbClr val="FFFF00"/>
                </a:highlight>
              </a:rPr>
              <a:t>&lt;server info&gt;</a:t>
            </a:r>
            <a:r>
              <a:rPr lang="en-US" dirty="0">
                <a:solidFill>
                  <a:prstClr val="black"/>
                </a:solidFill>
                <a:highlight>
                  <a:srgbClr val="00FFFF"/>
                </a:highlight>
              </a:rPr>
              <a:t>/</a:t>
            </a:r>
            <a:r>
              <a:rPr lang="en-US" dirty="0" err="1">
                <a:solidFill>
                  <a:prstClr val="black"/>
                </a:solidFill>
                <a:highlight>
                  <a:srgbClr val="00FFFF"/>
                </a:highlight>
              </a:rPr>
              <a:t>api</a:t>
            </a:r>
            <a:r>
              <a:rPr lang="en-US" dirty="0">
                <a:solidFill>
                  <a:prstClr val="black"/>
                </a:solidFill>
                <a:highlight>
                  <a:srgbClr val="00FFFF"/>
                </a:highlight>
              </a:rPr>
              <a:t>/[controller]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09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creating a simple REST based web application, using </a:t>
            </a:r>
            <a:r>
              <a:rPr lang="en-US" dirty="0" err="1"/>
              <a:t>ASP.Net</a:t>
            </a:r>
            <a:endParaRPr lang="en-US" dirty="0"/>
          </a:p>
          <a:p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ASP.Net</a:t>
            </a:r>
            <a:r>
              <a:rPr lang="en-US" dirty="0"/>
              <a:t> </a:t>
            </a:r>
            <a:r>
              <a:rPr lang="en-US" b="1" dirty="0">
                <a:solidFill>
                  <a:srgbClr val="7030A0"/>
                </a:solidFill>
              </a:rPr>
              <a:t>Core</a:t>
            </a:r>
            <a:r>
              <a:rPr lang="en-US" dirty="0"/>
              <a:t> Web API</a:t>
            </a:r>
          </a:p>
          <a:p>
            <a:r>
              <a:rPr lang="en-US" dirty="0"/>
              <a:t>Use Postman to test the REST API</a:t>
            </a:r>
          </a:p>
          <a:p>
            <a:pPr lvl="1"/>
            <a:r>
              <a:rPr lang="en-US" dirty="0"/>
              <a:t>Instead of creating a full-on JS client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069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 - Routing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More Details:</a:t>
            </a:r>
          </a:p>
          <a:p>
            <a:pPr lvl="1"/>
            <a:r>
              <a:rPr lang="en-US" dirty="0">
                <a:hlinkClick r:id="rId2"/>
              </a:rPr>
              <a:t>Attribute Routing Overall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Placeholders: The [controller] 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208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5625"/>
            <a:ext cx="10896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HttpGet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// matches /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api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/[controller]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IEnumerable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TodoItem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_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todoRepository.GetAll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 }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Example: </a:t>
            </a:r>
            <a:r>
              <a:rPr lang="en-US" b="1" u="sng" dirty="0">
                <a:solidFill>
                  <a:prstClr val="black"/>
                </a:solidFill>
                <a:highlight>
                  <a:srgbClr val="FFFF00"/>
                </a:highlight>
              </a:rPr>
              <a:t>http://localhost:51070</a:t>
            </a:r>
            <a:r>
              <a:rPr lang="en-US" b="1" u="sng" dirty="0">
                <a:solidFill>
                  <a:prstClr val="black"/>
                </a:solidFill>
                <a:highlight>
                  <a:srgbClr val="00FFFF"/>
                </a:highlight>
              </a:rPr>
              <a:t>/</a:t>
            </a:r>
            <a:r>
              <a:rPr lang="en-US" dirty="0">
                <a:solidFill>
                  <a:prstClr val="black"/>
                </a:solidFill>
                <a:highlight>
                  <a:srgbClr val="00FFFF"/>
                </a:highlight>
              </a:rPr>
              <a:t>api/todo</a:t>
            </a:r>
            <a:r>
              <a:rPr lang="en-US" dirty="0">
                <a:solidFill>
                  <a:prstClr val="black"/>
                </a:solidFill>
              </a:rPr>
              <a:t> - goes to </a:t>
            </a:r>
            <a:r>
              <a:rPr lang="en-US" dirty="0" err="1">
                <a:solidFill>
                  <a:prstClr val="black"/>
                </a:solidFill>
              </a:rPr>
              <a:t>GetAll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Example: </a:t>
            </a:r>
            <a:r>
              <a:rPr lang="en-US" b="1" u="sng" dirty="0">
                <a:solidFill>
                  <a:prstClr val="black"/>
                </a:solidFill>
                <a:highlight>
                  <a:srgbClr val="FFFF00"/>
                </a:highlight>
              </a:rPr>
              <a:t>http://localhost:51070</a:t>
            </a:r>
            <a:r>
              <a:rPr lang="en-US" b="1" u="sng" dirty="0">
                <a:solidFill>
                  <a:prstClr val="black"/>
                </a:solidFill>
                <a:highlight>
                  <a:srgbClr val="00FFFF"/>
                </a:highlight>
              </a:rPr>
              <a:t>/</a:t>
            </a:r>
            <a:r>
              <a:rPr lang="en-US" dirty="0">
                <a:solidFill>
                  <a:prstClr val="black"/>
                </a:solidFill>
                <a:highlight>
                  <a:srgbClr val="00FFFF"/>
                </a:highlight>
              </a:rPr>
              <a:t>api/todo</a:t>
            </a:r>
            <a:r>
              <a:rPr lang="en-US" dirty="0">
                <a:solidFill>
                  <a:prstClr val="black"/>
                </a:solidFill>
                <a:highlight>
                  <a:srgbClr val="00FF00"/>
                </a:highlight>
              </a:rPr>
              <a:t>/3</a:t>
            </a:r>
            <a:r>
              <a:rPr lang="en-US" dirty="0">
                <a:solidFill>
                  <a:prstClr val="black"/>
                </a:solidFill>
              </a:rPr>
              <a:t> - goes to </a:t>
            </a:r>
            <a:r>
              <a:rPr lang="en-US" dirty="0" err="1">
                <a:solidFill>
                  <a:prstClr val="black"/>
                </a:solidFill>
              </a:rPr>
              <a:t>GetById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HttpGet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highlight>
                  <a:srgbClr val="00FF00"/>
                </a:highlight>
                <a:latin typeface="Consolas" panose="020B0609020204030204" pitchFamily="49" charset="0"/>
              </a:rPr>
              <a:t>{id}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Name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b="1" dirty="0" err="1">
                <a:solidFill>
                  <a:srgbClr val="A31515"/>
                </a:solidFill>
                <a:latin typeface="Consolas" panose="020B0609020204030204" pitchFamily="49" charset="0"/>
              </a:rPr>
              <a:t>GetTodo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)]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IActionResult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GetById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id)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// ‘Name’ in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HttpGet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 is for internal (code) purposes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852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+ F5, then wait for the browser to appear</a:t>
            </a:r>
          </a:p>
          <a:p>
            <a:pPr lvl="1"/>
            <a:r>
              <a:rPr lang="en-US" dirty="0"/>
              <a:t>Let’s </a:t>
            </a:r>
            <a:r>
              <a:rPr lang="en-US" strike="sngStrike" dirty="0"/>
              <a:t>play</a:t>
            </a:r>
            <a:r>
              <a:rPr lang="en-US" dirty="0"/>
              <a:t> experiment with the browser results a bit</a:t>
            </a:r>
          </a:p>
          <a:p>
            <a:pPr lvl="1"/>
            <a:r>
              <a:rPr lang="en-US" dirty="0"/>
              <a:t>WARNING: when your browser window closes, the web server shuts down</a:t>
            </a:r>
          </a:p>
          <a:p>
            <a:endParaRPr lang="en-US" dirty="0"/>
          </a:p>
          <a:p>
            <a:r>
              <a:rPr lang="en-US" dirty="0"/>
              <a:t>Then let’s experiment with Postman for a bit</a:t>
            </a:r>
          </a:p>
          <a:p>
            <a:pPr lvl="1"/>
            <a:r>
              <a:rPr lang="en-US" dirty="0"/>
              <a:t>With the browser window still open ☺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218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</a:t>
            </a:r>
            <a:r>
              <a:rPr lang="en-US" dirty="0" err="1"/>
              <a:t>CreatedAtRoute</a:t>
            </a:r>
            <a:r>
              <a:rPr lang="en-US" dirty="0"/>
              <a:t>’ is a method that returns an object that will eventually become an HTTP 201 response</a:t>
            </a:r>
          </a:p>
          <a:p>
            <a:pPr lvl="1"/>
            <a:r>
              <a:rPr lang="en-US" dirty="0"/>
              <a:t>This includes a ‘Location’ field</a:t>
            </a:r>
          </a:p>
          <a:p>
            <a:endParaRPr lang="en-US" dirty="0"/>
          </a:p>
          <a:p>
            <a:r>
              <a:rPr lang="en-US" dirty="0"/>
              <a:t>Postman – POST</a:t>
            </a:r>
          </a:p>
          <a:p>
            <a:pPr lvl="1"/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"</a:t>
            </a:r>
            <a:r>
              <a:rPr lang="en-US" dirty="0" err="1"/>
              <a:t>name":"walk</a:t>
            </a:r>
            <a:r>
              <a:rPr lang="en-US" dirty="0"/>
              <a:t> dog",</a:t>
            </a:r>
            <a:br>
              <a:rPr lang="en-US" dirty="0"/>
            </a:br>
            <a:r>
              <a:rPr lang="en-US" dirty="0"/>
              <a:t>    "</a:t>
            </a:r>
            <a:r>
              <a:rPr lang="en-US" dirty="0" err="1"/>
              <a:t>isComplete</a:t>
            </a:r>
            <a:r>
              <a:rPr lang="en-US" dirty="0"/>
              <a:t>":true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957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Note – must send the entire object</a:t>
            </a:r>
          </a:p>
          <a:p>
            <a:pPr lvl="1"/>
            <a:r>
              <a:rPr lang="en-US" dirty="0"/>
              <a:t>Can use HTTP PATCH for just sending the delta</a:t>
            </a:r>
          </a:p>
          <a:p>
            <a:pPr lvl="1"/>
            <a:r>
              <a:rPr lang="en-US" dirty="0"/>
              <a:t>We’re not handling PATCH requests here</a:t>
            </a:r>
          </a:p>
          <a:p>
            <a:endParaRPr lang="en-US" dirty="0"/>
          </a:p>
          <a:p>
            <a:r>
              <a:rPr lang="en-US" dirty="0"/>
              <a:t>Postman</a:t>
            </a:r>
          </a:p>
          <a:p>
            <a:pPr lvl="1"/>
            <a:r>
              <a:rPr lang="en-US" dirty="0"/>
              <a:t>PUT request</a:t>
            </a:r>
          </a:p>
          <a:p>
            <a:pPr lvl="1"/>
            <a:r>
              <a:rPr lang="en-US" dirty="0"/>
              <a:t>http://localhost:51071/api/todo/2  </a:t>
            </a:r>
            <a:r>
              <a:rPr lang="en-US" dirty="0">
                <a:sym typeface="Wingdings" panose="05000000000000000000" pitchFamily="2" charset="2"/>
              </a:rPr>
              <a:t> 2 is the id of the thing to update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Must include the entire object (including ‘key’, which is weird ☺  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"key": "2",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name":"walk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woooo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it’s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chaaaaaaanged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!“,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isComplete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":false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204 (No Content) is the ‘success’ response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887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Postman – DELETE verb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414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a break point in Visual Studio</a:t>
            </a:r>
          </a:p>
          <a:p>
            <a:endParaRPr lang="en-US" dirty="0"/>
          </a:p>
          <a:p>
            <a:r>
              <a:rPr lang="en-US" dirty="0"/>
              <a:t>Launch the </a:t>
            </a:r>
            <a:r>
              <a:rPr lang="en-US" dirty="0" err="1"/>
              <a:t>ASP.Net</a:t>
            </a:r>
            <a:r>
              <a:rPr lang="en-US" dirty="0"/>
              <a:t> Core web app via Debug </a:t>
            </a:r>
            <a:r>
              <a:rPr lang="en-US" dirty="0">
                <a:sym typeface="Wingdings" panose="05000000000000000000" pitchFamily="2" charset="2"/>
              </a:rPr>
              <a:t> Start Debugging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Have the browser (or Postman) make a request that will execute the </a:t>
            </a:r>
            <a:r>
              <a:rPr lang="en-US" dirty="0" err="1">
                <a:sym typeface="Wingdings" panose="05000000000000000000" pitchFamily="2" charset="2"/>
              </a:rPr>
              <a:t>breakpointed</a:t>
            </a:r>
            <a:r>
              <a:rPr lang="en-US" dirty="0">
                <a:sym typeface="Wingdings" panose="05000000000000000000" pitchFamily="2" charset="2"/>
              </a:rPr>
              <a:t> code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Visual Studio auto-magically stops where your breakpoint is!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392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go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Logging</a:t>
            </a:r>
          </a:p>
          <a:p>
            <a:pPr lvl="1"/>
            <a:r>
              <a:rPr lang="en-US" dirty="0"/>
              <a:t>Get information from your web app about what’s happening on the server</a:t>
            </a:r>
          </a:p>
          <a:p>
            <a:pPr lvl="1"/>
            <a:r>
              <a:rPr lang="en-US" dirty="0"/>
              <a:t>Critical for debugging</a:t>
            </a:r>
          </a:p>
          <a:p>
            <a:pPr lvl="1"/>
            <a:r>
              <a:rPr lang="en-US" dirty="0"/>
              <a:t>Can be set up to be viewed in Visual Studio</a:t>
            </a:r>
          </a:p>
          <a:p>
            <a:pPr lvl="1"/>
            <a:endParaRPr lang="en-US" dirty="0"/>
          </a:p>
          <a:p>
            <a:r>
              <a:rPr lang="en-US" dirty="0"/>
              <a:t>Client – </a:t>
            </a:r>
            <a:r>
              <a:rPr lang="en-US" dirty="0" err="1"/>
              <a:t>JavaScipt</a:t>
            </a:r>
            <a:endParaRPr lang="en-US" dirty="0"/>
          </a:p>
          <a:p>
            <a:pPr lvl="1"/>
            <a:r>
              <a:rPr lang="en-US" dirty="0"/>
              <a:t>jQuery?</a:t>
            </a:r>
          </a:p>
          <a:p>
            <a:pPr lvl="1"/>
            <a:r>
              <a:rPr lang="en-US" dirty="0"/>
              <a:t>Angular?</a:t>
            </a:r>
          </a:p>
          <a:p>
            <a:pPr lvl="1"/>
            <a:r>
              <a:rPr lang="en-US" dirty="0"/>
              <a:t>React?</a:t>
            </a:r>
          </a:p>
          <a:p>
            <a:pPr lvl="1"/>
            <a:r>
              <a:rPr lang="en-US" dirty="0" err="1"/>
              <a:t>Vue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Note: Frameworks are arranged in descending order of instructor familiarity ☺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16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REST API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>
                <a:hlinkClick r:id="rId2"/>
              </a:rPr>
              <a:t>https://docs.microsoft.com/en-us/aspnet/core/tutorials/first-web-api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2" descr="The client is represented by a box on the left and submits a request and receives a response from the application, a box drawn on the right. Within the application box, three boxes represent the controller, the model, and the data access layer. The request comes into the application's controller, and read/write operations occur between the controller and the data access layer. The model is serialized and returned to the client in the respons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434503"/>
            <a:ext cx="5715000" cy="410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19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.Net</a:t>
            </a:r>
            <a:r>
              <a:rPr lang="en-US" dirty="0"/>
              <a:t>: Core vs.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Tl;dr</a:t>
            </a:r>
            <a:r>
              <a:rPr lang="en-US" dirty="0"/>
              <a:t>: </a:t>
            </a:r>
            <a:r>
              <a:rPr lang="en-US" dirty="0" err="1"/>
              <a:t>.Net</a:t>
            </a:r>
            <a:r>
              <a:rPr lang="en-US" dirty="0"/>
              <a:t> </a:t>
            </a:r>
            <a:r>
              <a:rPr lang="en-US" b="1" dirty="0">
                <a:solidFill>
                  <a:srgbClr val="7030A0"/>
                </a:solidFill>
              </a:rPr>
              <a:t>Framework</a:t>
            </a:r>
            <a:r>
              <a:rPr lang="en-US" dirty="0"/>
              <a:t> is last-gen. It’s being replaced with </a:t>
            </a:r>
            <a:r>
              <a:rPr lang="en-US" dirty="0" err="1"/>
              <a:t>.Net</a:t>
            </a:r>
            <a:r>
              <a:rPr lang="en-US" dirty="0"/>
              <a:t> </a:t>
            </a:r>
            <a:r>
              <a:rPr lang="en-US" b="1" dirty="0">
                <a:solidFill>
                  <a:srgbClr val="7030A0"/>
                </a:solidFill>
              </a:rPr>
              <a:t>Core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dirty="0"/>
              <a:t>VB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Web Forms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MVC</a:t>
            </a:r>
          </a:p>
          <a:p>
            <a:endParaRPr lang="en-US" dirty="0"/>
          </a:p>
          <a:p>
            <a:r>
              <a:rPr lang="en-US" dirty="0"/>
              <a:t>We’re going to be using </a:t>
            </a:r>
            <a:r>
              <a:rPr lang="en-US" dirty="0" err="1"/>
              <a:t>.Net</a:t>
            </a:r>
            <a:r>
              <a:rPr lang="en-US" dirty="0"/>
              <a:t> Core in this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44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the software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 </a:t>
            </a:r>
          </a:p>
        </p:txBody>
      </p:sp>
    </p:spTree>
    <p:extLst>
      <p:ext uri="{BB962C8B-B14F-4D97-AF65-F5344CB8AC3E}">
        <p14:creationId xmlns:p14="http://schemas.microsoft.com/office/powerpoint/2010/main" val="41605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Install Visual Studio 2017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08" y="1524000"/>
            <a:ext cx="6515100" cy="519747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You’ll need to add the ‘</a:t>
            </a:r>
            <a:r>
              <a:rPr lang="en-US" dirty="0" err="1"/>
              <a:t>NuGet</a:t>
            </a:r>
            <a:r>
              <a:rPr lang="en-US" dirty="0"/>
              <a:t> package manager’, plus the “</a:t>
            </a:r>
            <a:r>
              <a:rPr lang="en-US" dirty="0" err="1"/>
              <a:t>ASP.Net</a:t>
            </a:r>
            <a:r>
              <a:rPr lang="en-US" dirty="0"/>
              <a:t> and web development” workload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Run the VS 2017 Installer, then click on the ‘Modify’ button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Note: this may take a long time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We’ll also use Postman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There’s a Chrome app for this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hlinkClick r:id="rId3"/>
              </a:rPr>
              <a:t>https://chrome.google.com/webstore/detail/postman/fhbjgbiflinjbdggehcddcbncdddomop</a:t>
            </a:r>
            <a:r>
              <a:rPr lang="en-US" sz="2000" dirty="0"/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52500" y="1524000"/>
            <a:ext cx="1021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3407" y="322961"/>
            <a:ext cx="4734586" cy="42487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8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Web API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going to follow along with </a:t>
            </a:r>
            <a:br>
              <a:rPr lang="en-US" dirty="0"/>
            </a:br>
            <a:r>
              <a:rPr lang="en-US" sz="6600" dirty="0">
                <a:hlinkClick r:id="rId2"/>
              </a:rPr>
              <a:t>https://docs.microsoft.com/</a:t>
            </a:r>
            <a:br>
              <a:rPr lang="en-US" sz="6600" dirty="0">
                <a:hlinkClick r:id="rId2"/>
              </a:rPr>
            </a:br>
            <a:r>
              <a:rPr lang="en-US" sz="6600" dirty="0" err="1">
                <a:hlinkClick r:id="rId2"/>
              </a:rPr>
              <a:t>en</a:t>
            </a:r>
            <a:r>
              <a:rPr lang="en-US" sz="6600" dirty="0">
                <a:hlinkClick r:id="rId2"/>
              </a:rPr>
              <a:t>-us/</a:t>
            </a:r>
            <a:r>
              <a:rPr lang="en-US" sz="6600" dirty="0" err="1">
                <a:hlinkClick r:id="rId2"/>
              </a:rPr>
              <a:t>aspnet</a:t>
            </a:r>
            <a:r>
              <a:rPr lang="en-US" sz="6600" dirty="0">
                <a:hlinkClick r:id="rId2"/>
              </a:rPr>
              <a:t>/core/</a:t>
            </a:r>
            <a:br>
              <a:rPr lang="en-US" sz="6600" dirty="0">
                <a:hlinkClick r:id="rId2"/>
              </a:rPr>
            </a:br>
            <a:r>
              <a:rPr lang="en-US" sz="6600" dirty="0">
                <a:hlinkClick r:id="rId2"/>
              </a:rPr>
              <a:t>tutorials/first-web-api</a:t>
            </a:r>
            <a:r>
              <a:rPr lang="en-US" sz="6600" dirty="0"/>
              <a:t> </a:t>
            </a:r>
            <a:endParaRPr lang="en-US" sz="4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mostly a walkthrough of https://docs.microsoft.com/en-us/aspnet/core/tutorials/first-web-api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7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6568</TotalTime>
  <Words>2946</Words>
  <Application>Microsoft Office PowerPoint</Application>
  <PresentationFormat>Widescreen</PresentationFormat>
  <Paragraphs>381</Paragraphs>
  <Slides>47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Algerian</vt:lpstr>
      <vt:lpstr>Arial</vt:lpstr>
      <vt:lpstr>Calibri</vt:lpstr>
      <vt:lpstr>Consolas</vt:lpstr>
      <vt:lpstr>Courier New</vt:lpstr>
      <vt:lpstr>Wingdings</vt:lpstr>
      <vt:lpstr>Office Theme</vt:lpstr>
      <vt:lpstr>BIT 286:  Web Applications</vt:lpstr>
      <vt:lpstr>Agenda</vt:lpstr>
      <vt:lpstr>Brainstorming Quiz questions</vt:lpstr>
      <vt:lpstr>Objectives</vt:lpstr>
      <vt:lpstr>Review: REST API architecture</vt:lpstr>
      <vt:lpstr>.Net: Core vs. Framework</vt:lpstr>
      <vt:lpstr>Installing the software</vt:lpstr>
      <vt:lpstr>Install Visual Studio 2017</vt:lpstr>
      <vt:lpstr>Basic Web API project</vt:lpstr>
      <vt:lpstr>Create the Solution</vt:lpstr>
      <vt:lpstr>Use the Web API template</vt:lpstr>
      <vt:lpstr>Install a test Database</vt:lpstr>
      <vt:lpstr>Install a test Database</vt:lpstr>
      <vt:lpstr>Add the test DB</vt:lpstr>
      <vt:lpstr>Add the test DB</vt:lpstr>
      <vt:lpstr>Modify the .csproj file</vt:lpstr>
      <vt:lpstr>Add Database support</vt:lpstr>
      <vt:lpstr>Create a Models folder</vt:lpstr>
      <vt:lpstr>Add a Todo.cs to the Models folder</vt:lpstr>
      <vt:lpstr>Examine code, Make sure it compiles</vt:lpstr>
      <vt:lpstr>Add a DbContext</vt:lpstr>
      <vt:lpstr>Add a DB context</vt:lpstr>
      <vt:lpstr>How does TodoContext work?</vt:lpstr>
      <vt:lpstr>Next step: add a repository class</vt:lpstr>
      <vt:lpstr>Next step: add a repository class</vt:lpstr>
      <vt:lpstr>Create the Repository class (       ITodoRepository.cs, in the Models folder)</vt:lpstr>
      <vt:lpstr>Should we review interfaces here? ☺</vt:lpstr>
      <vt:lpstr>TodoRepository.cs (also in Models folder)</vt:lpstr>
      <vt:lpstr>Repository:  Inheritance</vt:lpstr>
      <vt:lpstr>Implementing the ITodoRepository interface 1 / 2</vt:lpstr>
      <vt:lpstr>Implementing the ITodoRepository interface 2 / 2</vt:lpstr>
      <vt:lpstr>Register the repository</vt:lpstr>
      <vt:lpstr>Register the repository</vt:lpstr>
      <vt:lpstr>Dependency Injection</vt:lpstr>
      <vt:lpstr>Adding a controller</vt:lpstr>
      <vt:lpstr>Add the controller file</vt:lpstr>
      <vt:lpstr>I’m going to switch it up from here</vt:lpstr>
      <vt:lpstr>Copy from tutorial</vt:lpstr>
      <vt:lpstr>Controller - Routing</vt:lpstr>
      <vt:lpstr>Controller - Routing</vt:lpstr>
      <vt:lpstr>Routing details</vt:lpstr>
      <vt:lpstr>Run it</vt:lpstr>
      <vt:lpstr>Create</vt:lpstr>
      <vt:lpstr>Update</vt:lpstr>
      <vt:lpstr>Delete</vt:lpstr>
      <vt:lpstr>Debugging</vt:lpstr>
      <vt:lpstr>Where to go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mike</cp:lastModifiedBy>
  <cp:revision>326</cp:revision>
  <cp:lastPrinted>2015-01-08T20:26:28Z</cp:lastPrinted>
  <dcterms:created xsi:type="dcterms:W3CDTF">2014-11-07T17:57:23Z</dcterms:created>
  <dcterms:modified xsi:type="dcterms:W3CDTF">2018-04-04T16:18:14Z</dcterms:modified>
</cp:coreProperties>
</file>