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35"/>
  </p:notesMasterIdLst>
  <p:sldIdLst>
    <p:sldId id="405" r:id="rId2"/>
    <p:sldId id="358" r:id="rId3"/>
    <p:sldId id="399" r:id="rId4"/>
    <p:sldId id="422" r:id="rId5"/>
    <p:sldId id="426" r:id="rId6"/>
    <p:sldId id="427" r:id="rId7"/>
    <p:sldId id="430" r:id="rId8"/>
    <p:sldId id="432" r:id="rId9"/>
    <p:sldId id="431" r:id="rId10"/>
    <p:sldId id="418" r:id="rId11"/>
    <p:sldId id="403" r:id="rId12"/>
    <p:sldId id="416" r:id="rId13"/>
    <p:sldId id="391" r:id="rId14"/>
    <p:sldId id="258" r:id="rId15"/>
    <p:sldId id="393" r:id="rId16"/>
    <p:sldId id="373" r:id="rId17"/>
    <p:sldId id="382" r:id="rId18"/>
    <p:sldId id="383" r:id="rId19"/>
    <p:sldId id="384" r:id="rId20"/>
    <p:sldId id="387" r:id="rId21"/>
    <p:sldId id="428" r:id="rId22"/>
    <p:sldId id="429" r:id="rId23"/>
    <p:sldId id="424" r:id="rId24"/>
    <p:sldId id="425" r:id="rId25"/>
    <p:sldId id="412" r:id="rId26"/>
    <p:sldId id="410" r:id="rId27"/>
    <p:sldId id="411" r:id="rId28"/>
    <p:sldId id="414" r:id="rId29"/>
    <p:sldId id="417" r:id="rId30"/>
    <p:sldId id="397" r:id="rId31"/>
    <p:sldId id="407" r:id="rId32"/>
    <p:sldId id="401" r:id="rId33"/>
    <p:sldId id="423" r:id="rId3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FE2AC"/>
    <a:srgbClr val="7799BB"/>
    <a:srgbClr val="9DC9E3"/>
    <a:srgbClr val="EAEAEA"/>
    <a:srgbClr val="996600"/>
    <a:srgbClr val="FF9900"/>
    <a:srgbClr val="663300"/>
    <a:srgbClr val="8944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7367" autoAdjust="0"/>
    <p:restoredTop sz="94660"/>
  </p:normalViewPr>
  <p:slideViewPr>
    <p:cSldViewPr>
      <p:cViewPr varScale="1">
        <p:scale>
          <a:sx n="116" d="100"/>
          <a:sy n="116" d="100"/>
        </p:scale>
        <p:origin x="2166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91755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dirty="0"/>
              <a:t>Note that posting</a:t>
            </a:r>
            <a:r>
              <a:rPr lang="en-US" baseline="0" dirty="0"/>
              <a:t> 1 question &amp; 1 answer to the Google Group will be part of Lesson 02's Post Class Exercises!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98371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6510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dirty="0"/>
              <a:t>This includes</a:t>
            </a:r>
            <a:r>
              <a:rPr lang="en-US" baseline="0" dirty="0"/>
              <a:t> the plagiarism (cheating) policy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58347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2971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1628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"/>
          <p:cNvGrpSpPr>
            <a:grpSpLocks/>
          </p:cNvGrpSpPr>
          <p:nvPr/>
        </p:nvGrpSpPr>
        <p:grpSpPr bwMode="auto">
          <a:xfrm>
            <a:off x="533400" y="1905000"/>
            <a:ext cx="8153400" cy="1600200"/>
            <a:chOff x="288" y="1489"/>
            <a:chExt cx="5136" cy="1008"/>
          </a:xfrm>
        </p:grpSpPr>
        <p:sp>
          <p:nvSpPr>
            <p:cNvPr id="5" name="Arc 2"/>
            <p:cNvSpPr>
              <a:spLocks/>
            </p:cNvSpPr>
            <p:nvPr/>
          </p:nvSpPr>
          <p:spPr bwMode="invGray">
            <a:xfrm>
              <a:off x="3595" y="1489"/>
              <a:ext cx="1829" cy="1008"/>
            </a:xfrm>
            <a:custGeom>
              <a:avLst/>
              <a:gdLst>
                <a:gd name="T0" fmla="*/ 0 w 21912"/>
                <a:gd name="T1" fmla="*/ 0 h 43200"/>
                <a:gd name="T2" fmla="*/ 0 w 21912"/>
                <a:gd name="T3" fmla="*/ 0 h 43200"/>
                <a:gd name="T4" fmla="*/ 0 w 21912"/>
                <a:gd name="T5" fmla="*/ 0 h 43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912" h="43200" fill="none" extrusionOk="0">
                  <a:moveTo>
                    <a:pt x="300" y="0"/>
                  </a:moveTo>
                  <a:cubicBezTo>
                    <a:pt x="304" y="0"/>
                    <a:pt x="308" y="-1"/>
                    <a:pt x="312" y="0"/>
                  </a:cubicBezTo>
                  <a:cubicBezTo>
                    <a:pt x="12241" y="0"/>
                    <a:pt x="21912" y="9670"/>
                    <a:pt x="21912" y="21600"/>
                  </a:cubicBezTo>
                  <a:cubicBezTo>
                    <a:pt x="21912" y="33529"/>
                    <a:pt x="12241" y="43200"/>
                    <a:pt x="312" y="43200"/>
                  </a:cubicBezTo>
                  <a:cubicBezTo>
                    <a:pt x="207" y="43200"/>
                    <a:pt x="103" y="43199"/>
                    <a:pt x="0" y="43197"/>
                  </a:cubicBezTo>
                </a:path>
                <a:path w="21912" h="43200" stroke="0" extrusionOk="0">
                  <a:moveTo>
                    <a:pt x="300" y="0"/>
                  </a:moveTo>
                  <a:cubicBezTo>
                    <a:pt x="304" y="0"/>
                    <a:pt x="308" y="-1"/>
                    <a:pt x="312" y="0"/>
                  </a:cubicBezTo>
                  <a:cubicBezTo>
                    <a:pt x="12241" y="0"/>
                    <a:pt x="21912" y="9670"/>
                    <a:pt x="21912" y="21600"/>
                  </a:cubicBezTo>
                  <a:cubicBezTo>
                    <a:pt x="21912" y="33529"/>
                    <a:pt x="12241" y="43200"/>
                    <a:pt x="312" y="43200"/>
                  </a:cubicBezTo>
                  <a:cubicBezTo>
                    <a:pt x="207" y="43200"/>
                    <a:pt x="103" y="43199"/>
                    <a:pt x="0" y="43197"/>
                  </a:cubicBezTo>
                  <a:lnTo>
                    <a:pt x="312" y="21600"/>
                  </a:lnTo>
                  <a:lnTo>
                    <a:pt x="3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66330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" name="Arc 3"/>
            <p:cNvSpPr>
              <a:spLocks/>
            </p:cNvSpPr>
            <p:nvPr/>
          </p:nvSpPr>
          <p:spPr bwMode="invGray">
            <a:xfrm>
              <a:off x="3548" y="1593"/>
              <a:ext cx="1831" cy="800"/>
            </a:xfrm>
            <a:custGeom>
              <a:avLst/>
              <a:gdLst>
                <a:gd name="T0" fmla="*/ 0 w 21924"/>
                <a:gd name="T1" fmla="*/ 0 h 43200"/>
                <a:gd name="T2" fmla="*/ 0 w 21924"/>
                <a:gd name="T3" fmla="*/ 0 h 43200"/>
                <a:gd name="T4" fmla="*/ 0 w 21924"/>
                <a:gd name="T5" fmla="*/ 0 h 43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924" h="43200" fill="none" extrusionOk="0">
                  <a:moveTo>
                    <a:pt x="312" y="0"/>
                  </a:moveTo>
                  <a:cubicBezTo>
                    <a:pt x="316" y="0"/>
                    <a:pt x="320" y="-1"/>
                    <a:pt x="324" y="0"/>
                  </a:cubicBezTo>
                  <a:cubicBezTo>
                    <a:pt x="12253" y="0"/>
                    <a:pt x="21924" y="9670"/>
                    <a:pt x="21924" y="21600"/>
                  </a:cubicBezTo>
                  <a:cubicBezTo>
                    <a:pt x="21924" y="33529"/>
                    <a:pt x="12253" y="43200"/>
                    <a:pt x="324" y="43200"/>
                  </a:cubicBezTo>
                  <a:cubicBezTo>
                    <a:pt x="215" y="43200"/>
                    <a:pt x="107" y="43199"/>
                    <a:pt x="0" y="43197"/>
                  </a:cubicBezTo>
                </a:path>
                <a:path w="21924" h="43200" stroke="0" extrusionOk="0">
                  <a:moveTo>
                    <a:pt x="312" y="0"/>
                  </a:moveTo>
                  <a:cubicBezTo>
                    <a:pt x="316" y="0"/>
                    <a:pt x="320" y="-1"/>
                    <a:pt x="324" y="0"/>
                  </a:cubicBezTo>
                  <a:cubicBezTo>
                    <a:pt x="12253" y="0"/>
                    <a:pt x="21924" y="9670"/>
                    <a:pt x="21924" y="21600"/>
                  </a:cubicBezTo>
                  <a:cubicBezTo>
                    <a:pt x="21924" y="33529"/>
                    <a:pt x="12253" y="43200"/>
                    <a:pt x="324" y="43200"/>
                  </a:cubicBezTo>
                  <a:cubicBezTo>
                    <a:pt x="215" y="43200"/>
                    <a:pt x="107" y="43199"/>
                    <a:pt x="0" y="43197"/>
                  </a:cubicBezTo>
                  <a:lnTo>
                    <a:pt x="324" y="21600"/>
                  </a:lnTo>
                  <a:lnTo>
                    <a:pt x="31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89440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Arc 4"/>
            <p:cNvSpPr>
              <a:spLocks/>
            </p:cNvSpPr>
            <p:nvPr/>
          </p:nvSpPr>
          <p:spPr bwMode="invGray">
            <a:xfrm>
              <a:off x="3521" y="1732"/>
              <a:ext cx="1830" cy="522"/>
            </a:xfrm>
            <a:custGeom>
              <a:avLst/>
              <a:gdLst>
                <a:gd name="T0" fmla="*/ 0 w 21925"/>
                <a:gd name="T1" fmla="*/ 0 h 43200"/>
                <a:gd name="T2" fmla="*/ 0 w 21925"/>
                <a:gd name="T3" fmla="*/ 0 h 43200"/>
                <a:gd name="T4" fmla="*/ 0 w 21925"/>
                <a:gd name="T5" fmla="*/ 0 h 43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925" h="43200" fill="none" extrusionOk="0">
                  <a:moveTo>
                    <a:pt x="313" y="0"/>
                  </a:moveTo>
                  <a:cubicBezTo>
                    <a:pt x="317" y="0"/>
                    <a:pt x="321" y="-1"/>
                    <a:pt x="325" y="0"/>
                  </a:cubicBezTo>
                  <a:cubicBezTo>
                    <a:pt x="12254" y="0"/>
                    <a:pt x="21925" y="9670"/>
                    <a:pt x="21925" y="21600"/>
                  </a:cubicBezTo>
                  <a:cubicBezTo>
                    <a:pt x="21925" y="33529"/>
                    <a:pt x="12254" y="43200"/>
                    <a:pt x="325" y="43200"/>
                  </a:cubicBezTo>
                  <a:cubicBezTo>
                    <a:pt x="216" y="43200"/>
                    <a:pt x="108" y="43199"/>
                    <a:pt x="0" y="43197"/>
                  </a:cubicBezTo>
                </a:path>
                <a:path w="21925" h="43200" stroke="0" extrusionOk="0">
                  <a:moveTo>
                    <a:pt x="313" y="0"/>
                  </a:moveTo>
                  <a:cubicBezTo>
                    <a:pt x="317" y="0"/>
                    <a:pt x="321" y="-1"/>
                    <a:pt x="325" y="0"/>
                  </a:cubicBezTo>
                  <a:cubicBezTo>
                    <a:pt x="12254" y="0"/>
                    <a:pt x="21925" y="9670"/>
                    <a:pt x="21925" y="21600"/>
                  </a:cubicBezTo>
                  <a:cubicBezTo>
                    <a:pt x="21925" y="33529"/>
                    <a:pt x="12254" y="43200"/>
                    <a:pt x="325" y="43200"/>
                  </a:cubicBezTo>
                  <a:cubicBezTo>
                    <a:pt x="216" y="43200"/>
                    <a:pt x="108" y="43199"/>
                    <a:pt x="0" y="43197"/>
                  </a:cubicBezTo>
                  <a:lnTo>
                    <a:pt x="325" y="21600"/>
                  </a:lnTo>
                  <a:lnTo>
                    <a:pt x="313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B75B0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AutoShape 5"/>
            <p:cNvSpPr>
              <a:spLocks noChangeArrowheads="1"/>
            </p:cNvSpPr>
            <p:nvPr/>
          </p:nvSpPr>
          <p:spPr bwMode="invGray">
            <a:xfrm>
              <a:off x="288" y="1940"/>
              <a:ext cx="4988" cy="104"/>
            </a:xfrm>
            <a:prstGeom prst="roundRect">
              <a:avLst>
                <a:gd name="adj" fmla="val 49995"/>
              </a:avLst>
            </a:prstGeom>
            <a:gradFill rotWithShape="0">
              <a:gsLst>
                <a:gs pos="0">
                  <a:srgbClr val="000000"/>
                </a:gs>
                <a:gs pos="20000">
                  <a:srgbClr val="000040"/>
                </a:gs>
                <a:gs pos="50000">
                  <a:srgbClr val="400040"/>
                </a:gs>
                <a:gs pos="75000">
                  <a:srgbClr val="8F0040"/>
                </a:gs>
                <a:gs pos="89999">
                  <a:srgbClr val="F27300"/>
                </a:gs>
                <a:gs pos="100000">
                  <a:srgbClr val="FFBF0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079" name="Rectangle 7"/>
          <p:cNvSpPr>
            <a:spLocks noGrp="1" noChangeArrowheads="1"/>
          </p:cNvSpPr>
          <p:nvPr>
            <p:ph type="ctrTitle" sz="quarter"/>
          </p:nvPr>
        </p:nvSpPr>
        <p:spPr>
          <a:xfrm>
            <a:off x="533400" y="1524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2438400"/>
            <a:ext cx="6400800" cy="30480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9" name="Rectangle 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BIT 142</a:t>
            </a:r>
          </a:p>
        </p:txBody>
      </p:sp>
      <p:sp>
        <p:nvSpPr>
          <p:cNvPr id="11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EDD573-0DA3-4435-8A18-87B858D678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863404"/>
      </p:ext>
    </p:extLst>
  </p:cSld>
  <p:clrMapOvr>
    <a:overrideClrMapping bg1="dk2" tx1="lt1" bg2="dk1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BIT 142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B40D06-DC4F-4ADA-AB34-AE08A25BE6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0413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81000"/>
            <a:ext cx="1943100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676900" cy="5791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BIT 142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860BFD-0B72-4244-BD23-2674CF3F71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1327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BIT 142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AF0448-23F9-48E0-B31B-E442601977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9051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BIT 142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20AC43-2924-438E-A075-13287ADC2D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1247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057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057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BIT 142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3CA30C-A47E-4CF4-BA21-435E6246C3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5927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BIT 142</a:t>
            </a:r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DD4843-3E5C-4651-BFAF-A768E00427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257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BIT 142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D4546B-74EC-46B4-AABB-054F393E830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0460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BIT 142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B129DA-E5CD-483E-BA73-82766BC3A7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2486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BIT 142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59AB7F-9ECD-4CB5-9164-D478BBE832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4938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BIT 142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7F07B1-01DE-4237-9667-634EFE5A95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8201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10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0574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BIT 142 and BIT 143</a:t>
            </a:r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>
              <a:defRPr/>
            </a:pPr>
            <a:fld id="{04D4546B-74EC-46B4-AABB-054F393E83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1" r:id="rId1"/>
    <p:sldLayoutId id="2147483901" r:id="rId2"/>
    <p:sldLayoutId id="2147483902" r:id="rId3"/>
    <p:sldLayoutId id="2147483903" r:id="rId4"/>
    <p:sldLayoutId id="2147483904" r:id="rId5"/>
    <p:sldLayoutId id="2147483905" r:id="rId6"/>
    <p:sldLayoutId id="2147483906" r:id="rId7"/>
    <p:sldLayoutId id="2147483907" r:id="rId8"/>
    <p:sldLayoutId id="2147483908" r:id="rId9"/>
    <p:sldLayoutId id="2147483909" r:id="rId10"/>
    <p:sldLayoutId id="2147483910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1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1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1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1"/>
          </a:solidFill>
          <a:latin typeface="Times New Roman" pitchFamily="18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1"/>
          </a:solidFill>
          <a:latin typeface="Times New Roman" pitchFamily="18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1"/>
          </a:solidFill>
          <a:latin typeface="Times New Roman" pitchFamily="18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1"/>
          </a:solidFill>
          <a:latin typeface="Times New Roman" pitchFamily="18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1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openclipart.org/detail/184567/plain-graph-paper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hyperlink" Target="https://openclipart.org/share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mpanitz@cascadia.edu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desktop.cascadia.edu/" TargetMode="Externa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D129A43A-A39C-4B5F-96A8-EE4B0CCC731C}" type="slidenum">
              <a:rPr lang="en-US" sz="1400" smtClean="0">
                <a:latin typeface="Arial" charset="0"/>
              </a:rPr>
              <a:pPr/>
              <a:t>1</a:t>
            </a:fld>
            <a:endParaRPr lang="en-US" sz="1400">
              <a:latin typeface="Arial" charset="0"/>
            </a:endParaRPr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629400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  <a:defRPr/>
            </a:pPr>
            <a:r>
              <a:rPr lang="en-US" dirty="0"/>
              <a:t>Log in to the computer in front of you</a:t>
            </a:r>
          </a:p>
          <a:p>
            <a:pPr marL="914400" lvl="1" indent="-514350">
              <a:defRPr/>
            </a:pPr>
            <a:r>
              <a:rPr lang="en-US" dirty="0"/>
              <a:t>Temp account: 235class / Win@2020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b="1" dirty="0"/>
              <a:t>Update your email in Cascadia's system</a:t>
            </a:r>
          </a:p>
          <a:p>
            <a:pPr lvl="1">
              <a:defRPr/>
            </a:pPr>
            <a:r>
              <a:rPr lang="en-US" dirty="0"/>
              <a:t>If I need to email you I'll use this address</a:t>
            </a:r>
          </a:p>
          <a:p>
            <a:pPr lvl="1">
              <a:defRPr/>
            </a:pPr>
            <a:r>
              <a:rPr lang="en-US" dirty="0"/>
              <a:t>Google for "Cascadia Student Toolbox"</a:t>
            </a:r>
            <a:endParaRPr lang="en-US" sz="1600" dirty="0"/>
          </a:p>
          <a:p>
            <a:pPr lvl="1">
              <a:defRPr/>
            </a:pPr>
            <a:r>
              <a:rPr lang="en-US" dirty="0">
                <a:solidFill>
                  <a:srgbClr val="FF0000"/>
                </a:solidFill>
              </a:rPr>
              <a:t>You are required to read your email at least once every 24 hours</a:t>
            </a:r>
            <a:endParaRPr lang="en-US" dirty="0"/>
          </a:p>
          <a:p>
            <a:pPr marL="514350" indent="-514350">
              <a:buFont typeface="+mj-lt"/>
              <a:buAutoNum type="arabicPeriod"/>
              <a:defRPr/>
            </a:pPr>
            <a:r>
              <a:rPr lang="en-US" b="1" dirty="0"/>
              <a:t>Set up Canvas notifications for discussions</a:t>
            </a:r>
          </a:p>
          <a:p>
            <a:pPr marL="914400" lvl="1" indent="-514350">
              <a:defRPr/>
            </a:pPr>
            <a:r>
              <a:rPr lang="en-US" dirty="0"/>
              <a:t>There’s info in the 'Orientation' page</a:t>
            </a:r>
          </a:p>
          <a:p>
            <a:pPr marL="914400" lvl="1" indent="-514350">
              <a:defRPr/>
            </a:pPr>
            <a:r>
              <a:rPr lang="en-US" dirty="0">
                <a:solidFill>
                  <a:srgbClr val="FF0000"/>
                </a:solidFill>
              </a:rPr>
              <a:t>You are required to read all </a:t>
            </a:r>
            <a:r>
              <a:rPr lang="en-US" b="1" dirty="0">
                <a:solidFill>
                  <a:srgbClr val="FF0000"/>
                </a:solidFill>
              </a:rPr>
              <a:t>announcements </a:t>
            </a:r>
            <a:r>
              <a:rPr lang="en-US" dirty="0">
                <a:solidFill>
                  <a:srgbClr val="FF0000"/>
                </a:solidFill>
              </a:rPr>
              <a:t>and </a:t>
            </a:r>
            <a:r>
              <a:rPr lang="en-US" b="1" dirty="0">
                <a:solidFill>
                  <a:srgbClr val="FF0000"/>
                </a:solidFill>
              </a:rPr>
              <a:t>discussion board messages </a:t>
            </a:r>
            <a:r>
              <a:rPr lang="en-US" dirty="0">
                <a:solidFill>
                  <a:srgbClr val="FF0000"/>
                </a:solidFill>
              </a:rPr>
              <a:t>at least once every 24 hours. 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dirty="0"/>
              <a:t>Introduce yourself to the people around you</a:t>
            </a:r>
          </a:p>
          <a:p>
            <a:pPr marL="514350" indent="-514350">
              <a:defRPr/>
            </a:pPr>
            <a:endParaRPr lang="en-US" dirty="0"/>
          </a:p>
        </p:txBody>
      </p:sp>
      <p:sp>
        <p:nvSpPr>
          <p:cNvPr id="3077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>
                <a:latin typeface="Arial" charset="0"/>
              </a:rPr>
              <a:t>BIT 142</a:t>
            </a:r>
          </a:p>
        </p:txBody>
      </p:sp>
    </p:spTree>
    <p:extLst>
      <p:ext uri="{BB962C8B-B14F-4D97-AF65-F5344CB8AC3E}">
        <p14:creationId xmlns:p14="http://schemas.microsoft.com/office/powerpoint/2010/main" val="12147885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-12854"/>
            <a:ext cx="7772400" cy="699572"/>
          </a:xfrm>
        </p:spPr>
        <p:txBody>
          <a:bodyPr/>
          <a:lstStyle/>
          <a:p>
            <a:r>
              <a:rPr lang="en-US" dirty="0"/>
              <a:t>Rising Expectations for 142/143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517114"/>
            <a:ext cx="7772400" cy="4114800"/>
          </a:xfrm>
        </p:spPr>
        <p:txBody>
          <a:bodyPr/>
          <a:lstStyle/>
          <a:p>
            <a:r>
              <a:rPr lang="en-US" dirty="0"/>
              <a:t>.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BIT 142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AF0448-23F9-48E0-B31B-E4426019775F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pic>
        <p:nvPicPr>
          <p:cNvPr id="6" name="Picture 2" descr="Plain Graph Paper by JayNick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1892606"/>
            <a:ext cx="41148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685800" y="6598186"/>
            <a:ext cx="7391400" cy="203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None/>
            </a:pPr>
            <a:r>
              <a:rPr lang="en-US" sz="1200" kern="0" dirty="0"/>
              <a:t>‘Graph Paper’ image from </a:t>
            </a:r>
            <a:r>
              <a:rPr lang="en-US" sz="1200" kern="0" dirty="0">
                <a:hlinkClick r:id="rId3"/>
              </a:rPr>
              <a:t>https://openclipart.org/detail/184567/plain-graph-paper</a:t>
            </a:r>
            <a:r>
              <a:rPr lang="en-US" sz="1200" kern="0" dirty="0"/>
              <a:t>, </a:t>
            </a:r>
            <a:r>
              <a:rPr lang="en-US" sz="1200" kern="0" dirty="0">
                <a:hlinkClick r:id="rId4"/>
              </a:rPr>
              <a:t>image is in the public domain</a:t>
            </a:r>
            <a:r>
              <a:rPr lang="en-US" sz="1200" kern="0" dirty="0"/>
              <a:t>.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649995"/>
            <a:ext cx="9144000" cy="57792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35673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81000"/>
            <a:ext cx="8839200" cy="1143000"/>
          </a:xfrm>
        </p:spPr>
        <p:txBody>
          <a:bodyPr/>
          <a:lstStyle/>
          <a:p>
            <a:r>
              <a:rPr lang="en-US" dirty="0"/>
              <a:t>Hybrid (Sync) vs. “Online” (Async)</a:t>
            </a:r>
            <a:endParaRPr lang="en-US" b="1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8229600" cy="4648200"/>
          </a:xfrm>
        </p:spPr>
        <p:txBody>
          <a:bodyPr/>
          <a:lstStyle/>
          <a:p>
            <a:r>
              <a:rPr lang="en-US" b="1" dirty="0">
                <a:solidFill>
                  <a:srgbClr val="C00000"/>
                </a:solidFill>
              </a:rPr>
              <a:t>Online students:</a:t>
            </a:r>
          </a:p>
          <a:p>
            <a:r>
              <a:rPr lang="en-US" dirty="0"/>
              <a:t>No points for in-class work</a:t>
            </a:r>
          </a:p>
          <a:p>
            <a:pPr lvl="1"/>
            <a:r>
              <a:rPr lang="en-US" dirty="0"/>
              <a:t>Attendance is therefore optional</a:t>
            </a:r>
          </a:p>
          <a:p>
            <a:pPr lvl="1"/>
            <a:r>
              <a:rPr lang="en-US" dirty="0"/>
              <a:t>Class is valuable preparation for the week’s work</a:t>
            </a:r>
          </a:p>
          <a:p>
            <a:pPr lvl="1"/>
            <a:r>
              <a:rPr lang="en-US" dirty="0"/>
              <a:t>OL students CAN attend class</a:t>
            </a:r>
          </a:p>
          <a:p>
            <a:r>
              <a:rPr lang="en-US" b="1" dirty="0">
                <a:solidFill>
                  <a:srgbClr val="7030A0"/>
                </a:solidFill>
              </a:rPr>
              <a:t>Except for the exams – </a:t>
            </a:r>
            <a:br>
              <a:rPr lang="en-US" b="1" dirty="0">
                <a:solidFill>
                  <a:srgbClr val="7030A0"/>
                </a:solidFill>
              </a:rPr>
            </a:br>
            <a:r>
              <a:rPr lang="en-US" b="1" dirty="0">
                <a:solidFill>
                  <a:srgbClr val="7030A0"/>
                </a:solidFill>
              </a:rPr>
              <a:t>you MUST show up on time for exams</a:t>
            </a:r>
          </a:p>
          <a:p>
            <a:pPr lvl="1"/>
            <a:r>
              <a:rPr lang="en-US" dirty="0"/>
              <a:t>Dates are listed on the course website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BIT 142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AF0448-23F9-48E0-B31B-E4426019775F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1544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Hybrid vs. “Online”</a:t>
            </a:r>
            <a:endParaRPr lang="en-US" b="1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8229600" cy="4648200"/>
          </a:xfrm>
        </p:spPr>
        <p:txBody>
          <a:bodyPr/>
          <a:lstStyle/>
          <a:p>
            <a:r>
              <a:rPr lang="en-US" b="1" dirty="0">
                <a:solidFill>
                  <a:srgbClr val="C00000"/>
                </a:solidFill>
              </a:rPr>
              <a:t>Hybrid students:</a:t>
            </a:r>
          </a:p>
          <a:p>
            <a:r>
              <a:rPr lang="en-US" dirty="0"/>
              <a:t>10 points for each class meeting</a:t>
            </a:r>
          </a:p>
          <a:p>
            <a:pPr lvl="1"/>
            <a:r>
              <a:rPr lang="en-US" strike="sngStrike" dirty="0"/>
              <a:t>2 point quiz on prior Lesson</a:t>
            </a:r>
          </a:p>
          <a:p>
            <a:pPr lvl="1"/>
            <a:r>
              <a:rPr lang="en-US" dirty="0"/>
              <a:t>10 points for participation</a:t>
            </a:r>
          </a:p>
          <a:p>
            <a:pPr lvl="1"/>
            <a:r>
              <a:rPr lang="en-US" b="1" dirty="0">
                <a:solidFill>
                  <a:srgbClr val="7030A0"/>
                </a:solidFill>
              </a:rPr>
              <a:t>The exams are still given during class</a:t>
            </a:r>
          </a:p>
          <a:p>
            <a:endParaRPr lang="en-US" dirty="0"/>
          </a:p>
          <a:p>
            <a:r>
              <a:rPr lang="en-US" dirty="0">
                <a:solidFill>
                  <a:srgbClr val="00B050"/>
                </a:solidFill>
              </a:rPr>
              <a:t>You can switch between them by emailing me during the first or second week of the quarter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BIT 142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AF0448-23F9-48E0-B31B-E4426019775F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4180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762000"/>
          </a:xfrm>
        </p:spPr>
        <p:txBody>
          <a:bodyPr/>
          <a:lstStyle/>
          <a:p>
            <a:pPr algn="r"/>
            <a:r>
              <a:rPr lang="en-US" dirty="0"/>
              <a:t>Hybrid vs. online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458200" cy="4648200"/>
          </a:xfrm>
        </p:spPr>
        <p:txBody>
          <a:bodyPr/>
          <a:lstStyle/>
          <a:p>
            <a:r>
              <a:rPr lang="en-US" dirty="0"/>
              <a:t>Think of hybrid as “online, plus guided help sessions before each week’s work starts”</a:t>
            </a:r>
          </a:p>
          <a:p>
            <a:pPr lvl="1"/>
            <a:r>
              <a:rPr lang="en-US" dirty="0"/>
              <a:t>Each hybrid class will be a 'real class'.  </a:t>
            </a:r>
          </a:p>
          <a:p>
            <a:pPr lvl="1"/>
            <a:r>
              <a:rPr lang="en-US" dirty="0"/>
              <a:t>There will be structure activities for you to do</a:t>
            </a:r>
          </a:p>
          <a:p>
            <a:pPr lvl="1"/>
            <a:r>
              <a:rPr lang="en-US" dirty="0"/>
              <a:t>You will be encouraged to work together </a:t>
            </a:r>
            <a:br>
              <a:rPr lang="en-US" dirty="0"/>
            </a:br>
            <a:r>
              <a:rPr lang="en-US" dirty="0"/>
              <a:t>in pairs / small groups </a:t>
            </a:r>
          </a:p>
          <a:p>
            <a:r>
              <a:rPr lang="en-US" dirty="0"/>
              <a:t>Which one should you sign up for?</a:t>
            </a:r>
          </a:p>
          <a:p>
            <a:pPr lvl="1"/>
            <a:r>
              <a:rPr lang="en-US" dirty="0"/>
              <a:t>There's an ungraded quiz in Lesson 01 to help you think about this decision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BIT 142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AF0448-23F9-48E0-B31B-E4426019775F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187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C0B2B7F4-4A32-461F-9EC5-2A94A9A5EEDD}" type="slidenum">
              <a:rPr lang="en-US" sz="1400" smtClean="0">
                <a:latin typeface="Arial" charset="0"/>
              </a:rPr>
              <a:pPr/>
              <a:t>14</a:t>
            </a:fld>
            <a:endParaRPr lang="en-US" sz="1400">
              <a:latin typeface="Arial" charset="0"/>
            </a:endParaRPr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Syllabus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2057400"/>
            <a:ext cx="8153400" cy="4191000"/>
          </a:xfrm>
        </p:spPr>
        <p:txBody>
          <a:bodyPr/>
          <a:lstStyle/>
          <a:p>
            <a:r>
              <a:rPr lang="en-US" dirty="0"/>
              <a:t>YOU are responsible for knowing the syllabus!</a:t>
            </a:r>
          </a:p>
          <a:p>
            <a:pPr lvl="1"/>
            <a:r>
              <a:rPr lang="en-US" dirty="0"/>
              <a:t>If info isn’t on here, you should ask </a:t>
            </a:r>
            <a:r>
              <a:rPr lang="en-US" i="1" dirty="0"/>
              <a:t>before</a:t>
            </a:r>
            <a:r>
              <a:rPr lang="en-US" dirty="0"/>
              <a:t> it’s an</a:t>
            </a:r>
            <a:r>
              <a:rPr lang="en-US" b="1" dirty="0"/>
              <a:t> </a:t>
            </a:r>
            <a:r>
              <a:rPr lang="en-US" dirty="0"/>
              <a:t>issue.</a:t>
            </a:r>
          </a:p>
          <a:p>
            <a:endParaRPr lang="en-US" dirty="0"/>
          </a:p>
          <a:p>
            <a:r>
              <a:rPr lang="en-US" dirty="0"/>
              <a:t>We won’t be talking about grading, </a:t>
            </a:r>
            <a:r>
              <a:rPr lang="en-US" dirty="0" err="1"/>
              <a:t>etc</a:t>
            </a:r>
            <a:r>
              <a:rPr lang="en-US" dirty="0"/>
              <a:t>, here in class.</a:t>
            </a:r>
          </a:p>
          <a:p>
            <a:r>
              <a:rPr lang="en-US" dirty="0"/>
              <a:t>Instead, there’s an online quiz (in Canvas) that you’re required to get 100% right (or else lose points)</a:t>
            </a:r>
          </a:p>
          <a:p>
            <a:pPr lvl="1"/>
            <a:endParaRPr lang="en-US" dirty="0"/>
          </a:p>
        </p:txBody>
      </p:sp>
      <p:grpSp>
        <p:nvGrpSpPr>
          <p:cNvPr id="8197" name="Group 5"/>
          <p:cNvGrpSpPr>
            <a:grpSpLocks/>
          </p:cNvGrpSpPr>
          <p:nvPr/>
        </p:nvGrpSpPr>
        <p:grpSpPr bwMode="auto">
          <a:xfrm>
            <a:off x="990600" y="0"/>
            <a:ext cx="8153400" cy="1600200"/>
            <a:chOff x="288" y="625"/>
            <a:chExt cx="5136" cy="1008"/>
          </a:xfrm>
        </p:grpSpPr>
        <p:sp>
          <p:nvSpPr>
            <p:cNvPr id="8199" name="Arc 6"/>
            <p:cNvSpPr>
              <a:spLocks/>
            </p:cNvSpPr>
            <p:nvPr/>
          </p:nvSpPr>
          <p:spPr bwMode="invGray">
            <a:xfrm>
              <a:off x="3595" y="625"/>
              <a:ext cx="1829" cy="1008"/>
            </a:xfrm>
            <a:custGeom>
              <a:avLst/>
              <a:gdLst>
                <a:gd name="T0" fmla="*/ 0 w 21912"/>
                <a:gd name="T1" fmla="*/ 0 h 43200"/>
                <a:gd name="T2" fmla="*/ 0 w 21912"/>
                <a:gd name="T3" fmla="*/ 0 h 43200"/>
                <a:gd name="T4" fmla="*/ 0 w 21912"/>
                <a:gd name="T5" fmla="*/ 0 h 43200"/>
                <a:gd name="T6" fmla="*/ 0 60000 65536"/>
                <a:gd name="T7" fmla="*/ 0 60000 65536"/>
                <a:gd name="T8" fmla="*/ 0 60000 65536"/>
                <a:gd name="T9" fmla="*/ 0 w 21912"/>
                <a:gd name="T10" fmla="*/ 0 h 43200"/>
                <a:gd name="T11" fmla="*/ 21912 w 21912"/>
                <a:gd name="T12" fmla="*/ 43200 h 432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912" h="43200" fill="none" extrusionOk="0">
                  <a:moveTo>
                    <a:pt x="300" y="0"/>
                  </a:moveTo>
                  <a:cubicBezTo>
                    <a:pt x="304" y="0"/>
                    <a:pt x="308" y="-1"/>
                    <a:pt x="312" y="0"/>
                  </a:cubicBezTo>
                  <a:cubicBezTo>
                    <a:pt x="12241" y="0"/>
                    <a:pt x="21912" y="9670"/>
                    <a:pt x="21912" y="21600"/>
                  </a:cubicBezTo>
                  <a:cubicBezTo>
                    <a:pt x="21912" y="33529"/>
                    <a:pt x="12241" y="43200"/>
                    <a:pt x="312" y="43200"/>
                  </a:cubicBezTo>
                  <a:cubicBezTo>
                    <a:pt x="207" y="43200"/>
                    <a:pt x="103" y="43199"/>
                    <a:pt x="0" y="43197"/>
                  </a:cubicBezTo>
                </a:path>
                <a:path w="21912" h="43200" stroke="0" extrusionOk="0">
                  <a:moveTo>
                    <a:pt x="300" y="0"/>
                  </a:moveTo>
                  <a:cubicBezTo>
                    <a:pt x="304" y="0"/>
                    <a:pt x="308" y="-1"/>
                    <a:pt x="312" y="0"/>
                  </a:cubicBezTo>
                  <a:cubicBezTo>
                    <a:pt x="12241" y="0"/>
                    <a:pt x="21912" y="9670"/>
                    <a:pt x="21912" y="21600"/>
                  </a:cubicBezTo>
                  <a:cubicBezTo>
                    <a:pt x="21912" y="33529"/>
                    <a:pt x="12241" y="43200"/>
                    <a:pt x="312" y="43200"/>
                  </a:cubicBezTo>
                  <a:cubicBezTo>
                    <a:pt x="207" y="43200"/>
                    <a:pt x="103" y="43199"/>
                    <a:pt x="0" y="43197"/>
                  </a:cubicBezTo>
                  <a:lnTo>
                    <a:pt x="312" y="21600"/>
                  </a:lnTo>
                  <a:lnTo>
                    <a:pt x="3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66330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0" name="Arc 7"/>
            <p:cNvSpPr>
              <a:spLocks/>
            </p:cNvSpPr>
            <p:nvPr/>
          </p:nvSpPr>
          <p:spPr bwMode="invGray">
            <a:xfrm>
              <a:off x="3548" y="729"/>
              <a:ext cx="1831" cy="800"/>
            </a:xfrm>
            <a:custGeom>
              <a:avLst/>
              <a:gdLst>
                <a:gd name="T0" fmla="*/ 0 w 21924"/>
                <a:gd name="T1" fmla="*/ 0 h 43200"/>
                <a:gd name="T2" fmla="*/ 0 w 21924"/>
                <a:gd name="T3" fmla="*/ 0 h 43200"/>
                <a:gd name="T4" fmla="*/ 0 w 21924"/>
                <a:gd name="T5" fmla="*/ 0 h 43200"/>
                <a:gd name="T6" fmla="*/ 0 60000 65536"/>
                <a:gd name="T7" fmla="*/ 0 60000 65536"/>
                <a:gd name="T8" fmla="*/ 0 60000 65536"/>
                <a:gd name="T9" fmla="*/ 0 w 21924"/>
                <a:gd name="T10" fmla="*/ 0 h 43200"/>
                <a:gd name="T11" fmla="*/ 21924 w 21924"/>
                <a:gd name="T12" fmla="*/ 43200 h 432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924" h="43200" fill="none" extrusionOk="0">
                  <a:moveTo>
                    <a:pt x="312" y="0"/>
                  </a:moveTo>
                  <a:cubicBezTo>
                    <a:pt x="316" y="0"/>
                    <a:pt x="320" y="-1"/>
                    <a:pt x="324" y="0"/>
                  </a:cubicBezTo>
                  <a:cubicBezTo>
                    <a:pt x="12253" y="0"/>
                    <a:pt x="21924" y="9670"/>
                    <a:pt x="21924" y="21600"/>
                  </a:cubicBezTo>
                  <a:cubicBezTo>
                    <a:pt x="21924" y="33529"/>
                    <a:pt x="12253" y="43200"/>
                    <a:pt x="324" y="43200"/>
                  </a:cubicBezTo>
                  <a:cubicBezTo>
                    <a:pt x="215" y="43200"/>
                    <a:pt x="107" y="43199"/>
                    <a:pt x="0" y="43197"/>
                  </a:cubicBezTo>
                </a:path>
                <a:path w="21924" h="43200" stroke="0" extrusionOk="0">
                  <a:moveTo>
                    <a:pt x="312" y="0"/>
                  </a:moveTo>
                  <a:cubicBezTo>
                    <a:pt x="316" y="0"/>
                    <a:pt x="320" y="-1"/>
                    <a:pt x="324" y="0"/>
                  </a:cubicBezTo>
                  <a:cubicBezTo>
                    <a:pt x="12253" y="0"/>
                    <a:pt x="21924" y="9670"/>
                    <a:pt x="21924" y="21600"/>
                  </a:cubicBezTo>
                  <a:cubicBezTo>
                    <a:pt x="21924" y="33529"/>
                    <a:pt x="12253" y="43200"/>
                    <a:pt x="324" y="43200"/>
                  </a:cubicBezTo>
                  <a:cubicBezTo>
                    <a:pt x="215" y="43200"/>
                    <a:pt x="107" y="43199"/>
                    <a:pt x="0" y="43197"/>
                  </a:cubicBezTo>
                  <a:lnTo>
                    <a:pt x="324" y="21600"/>
                  </a:lnTo>
                  <a:lnTo>
                    <a:pt x="31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89440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1" name="Arc 8"/>
            <p:cNvSpPr>
              <a:spLocks/>
            </p:cNvSpPr>
            <p:nvPr/>
          </p:nvSpPr>
          <p:spPr bwMode="invGray">
            <a:xfrm>
              <a:off x="3521" y="868"/>
              <a:ext cx="1830" cy="522"/>
            </a:xfrm>
            <a:custGeom>
              <a:avLst/>
              <a:gdLst>
                <a:gd name="T0" fmla="*/ 0 w 21925"/>
                <a:gd name="T1" fmla="*/ 0 h 43200"/>
                <a:gd name="T2" fmla="*/ 0 w 21925"/>
                <a:gd name="T3" fmla="*/ 0 h 43200"/>
                <a:gd name="T4" fmla="*/ 0 w 21925"/>
                <a:gd name="T5" fmla="*/ 0 h 43200"/>
                <a:gd name="T6" fmla="*/ 0 60000 65536"/>
                <a:gd name="T7" fmla="*/ 0 60000 65536"/>
                <a:gd name="T8" fmla="*/ 0 60000 65536"/>
                <a:gd name="T9" fmla="*/ 0 w 21925"/>
                <a:gd name="T10" fmla="*/ 0 h 43200"/>
                <a:gd name="T11" fmla="*/ 21925 w 21925"/>
                <a:gd name="T12" fmla="*/ 43200 h 432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925" h="43200" fill="none" extrusionOk="0">
                  <a:moveTo>
                    <a:pt x="313" y="0"/>
                  </a:moveTo>
                  <a:cubicBezTo>
                    <a:pt x="317" y="0"/>
                    <a:pt x="321" y="-1"/>
                    <a:pt x="325" y="0"/>
                  </a:cubicBezTo>
                  <a:cubicBezTo>
                    <a:pt x="12254" y="0"/>
                    <a:pt x="21925" y="9670"/>
                    <a:pt x="21925" y="21600"/>
                  </a:cubicBezTo>
                  <a:cubicBezTo>
                    <a:pt x="21925" y="33529"/>
                    <a:pt x="12254" y="43200"/>
                    <a:pt x="325" y="43200"/>
                  </a:cubicBezTo>
                  <a:cubicBezTo>
                    <a:pt x="216" y="43200"/>
                    <a:pt x="108" y="43199"/>
                    <a:pt x="0" y="43197"/>
                  </a:cubicBezTo>
                </a:path>
                <a:path w="21925" h="43200" stroke="0" extrusionOk="0">
                  <a:moveTo>
                    <a:pt x="313" y="0"/>
                  </a:moveTo>
                  <a:cubicBezTo>
                    <a:pt x="317" y="0"/>
                    <a:pt x="321" y="-1"/>
                    <a:pt x="325" y="0"/>
                  </a:cubicBezTo>
                  <a:cubicBezTo>
                    <a:pt x="12254" y="0"/>
                    <a:pt x="21925" y="9670"/>
                    <a:pt x="21925" y="21600"/>
                  </a:cubicBezTo>
                  <a:cubicBezTo>
                    <a:pt x="21925" y="33529"/>
                    <a:pt x="12254" y="43200"/>
                    <a:pt x="325" y="43200"/>
                  </a:cubicBezTo>
                  <a:cubicBezTo>
                    <a:pt x="216" y="43200"/>
                    <a:pt x="108" y="43199"/>
                    <a:pt x="0" y="43197"/>
                  </a:cubicBezTo>
                  <a:lnTo>
                    <a:pt x="325" y="21600"/>
                  </a:lnTo>
                  <a:lnTo>
                    <a:pt x="313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B75B0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2" name="AutoShape 9"/>
            <p:cNvSpPr>
              <a:spLocks noChangeArrowheads="1"/>
            </p:cNvSpPr>
            <p:nvPr/>
          </p:nvSpPr>
          <p:spPr bwMode="invGray">
            <a:xfrm>
              <a:off x="288" y="1076"/>
              <a:ext cx="4988" cy="104"/>
            </a:xfrm>
            <a:prstGeom prst="roundRect">
              <a:avLst>
                <a:gd name="adj" fmla="val 49995"/>
              </a:avLst>
            </a:prstGeom>
            <a:gradFill rotWithShape="0">
              <a:gsLst>
                <a:gs pos="0">
                  <a:srgbClr val="000000"/>
                </a:gs>
                <a:gs pos="20000">
                  <a:srgbClr val="000040"/>
                </a:gs>
                <a:gs pos="50000">
                  <a:srgbClr val="400040"/>
                </a:gs>
                <a:gs pos="75000">
                  <a:srgbClr val="8F0040"/>
                </a:gs>
                <a:gs pos="89999">
                  <a:srgbClr val="F27300"/>
                </a:gs>
                <a:gs pos="100000">
                  <a:srgbClr val="FFBF0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8198" name="Footer Placeholder 10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>
                <a:latin typeface="Arial" charset="0"/>
              </a:rPr>
              <a:t>BIT 142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Exams happen during sync class time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057400"/>
            <a:ext cx="8763000" cy="4114800"/>
          </a:xfrm>
        </p:spPr>
        <p:txBody>
          <a:bodyPr>
            <a:normAutofit fontScale="92500"/>
          </a:bodyPr>
          <a:lstStyle/>
          <a:p>
            <a:r>
              <a:rPr lang="en-US" dirty="0"/>
              <a:t>There are </a:t>
            </a:r>
            <a:r>
              <a:rPr lang="en-US" strike="sngStrike" dirty="0">
                <a:solidFill>
                  <a:schemeClr val="tx1">
                    <a:lumMod val="50000"/>
                    <a:lumOff val="50000"/>
                  </a:schemeClr>
                </a:solidFill>
              </a:rPr>
              <a:t>NO</a:t>
            </a:r>
            <a:r>
              <a:rPr lang="en-US" dirty="0"/>
              <a:t> ONLY ONLINE EXAMS</a:t>
            </a:r>
          </a:p>
          <a:p>
            <a:pPr lvl="1"/>
            <a:r>
              <a:rPr lang="en-US" dirty="0"/>
              <a:t>If you're an online student start planning for this now!!!!</a:t>
            </a:r>
          </a:p>
          <a:p>
            <a:r>
              <a:rPr lang="en-US" dirty="0"/>
              <a:t>Exams happen </a:t>
            </a:r>
            <a:r>
              <a:rPr lang="en-US" strike="sngStrike" dirty="0"/>
              <a:t>in class </a:t>
            </a:r>
            <a:r>
              <a:rPr lang="en-US" dirty="0"/>
              <a:t>on Canvas</a:t>
            </a:r>
          </a:p>
          <a:p>
            <a:pPr lvl="1"/>
            <a:r>
              <a:rPr lang="en-US" dirty="0"/>
              <a:t>You must bring photo ID, which will be checked!</a:t>
            </a:r>
          </a:p>
          <a:p>
            <a:r>
              <a:rPr lang="en-US" dirty="0"/>
              <a:t>Exam occurs during class time on the date specified</a:t>
            </a:r>
          </a:p>
          <a:p>
            <a:r>
              <a:rPr lang="en-US" dirty="0"/>
              <a:t>Exam dates are listed on the respective course home page</a:t>
            </a:r>
          </a:p>
        </p:txBody>
      </p:sp>
    </p:spTree>
    <p:extLst>
      <p:ext uri="{BB962C8B-B14F-4D97-AF65-F5344CB8AC3E}">
        <p14:creationId xmlns:p14="http://schemas.microsoft.com/office/powerpoint/2010/main" val="17597992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DD187E03-DB64-4016-9081-D20B391DAE98}" type="slidenum">
              <a:rPr lang="en-US" sz="1400" smtClean="0">
                <a:latin typeface="Arial" charset="0"/>
              </a:rPr>
              <a:pPr/>
              <a:t>16</a:t>
            </a:fld>
            <a:endParaRPr lang="en-US" sz="1400">
              <a:latin typeface="Arial" charset="0"/>
            </a:endParaRPr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Syllabus : Book info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799" y="2057400"/>
            <a:ext cx="8386763" cy="4191000"/>
          </a:xfrm>
        </p:spPr>
        <p:txBody>
          <a:bodyPr/>
          <a:lstStyle/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BIT 143 uses the book pretty lightly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I would recommend getting it only if you can get it cheaply, </a:t>
            </a:r>
            <a:br>
              <a:rPr lang="en-US" dirty="0"/>
            </a:br>
            <a:r>
              <a:rPr lang="en-US" dirty="0"/>
              <a:t>or if you’ve got it left over from BIT 142</a:t>
            </a:r>
          </a:p>
          <a:p>
            <a:pPr lvl="1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The edition does not matter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"C# How To Program" is the same as </a:t>
            </a:r>
            <a:br>
              <a:rPr lang="en-US" dirty="0"/>
            </a:br>
            <a:r>
              <a:rPr lang="en-US" dirty="0"/>
              <a:t>"C# For Programmers"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Section numbers may be slightly off.  Please first try to locate the material on your own, then email the Discussion Forum if you can't find it.</a:t>
            </a:r>
          </a:p>
        </p:txBody>
      </p:sp>
      <p:grpSp>
        <p:nvGrpSpPr>
          <p:cNvPr id="9221" name="Group 4"/>
          <p:cNvGrpSpPr>
            <a:grpSpLocks/>
          </p:cNvGrpSpPr>
          <p:nvPr/>
        </p:nvGrpSpPr>
        <p:grpSpPr bwMode="auto">
          <a:xfrm>
            <a:off x="990600" y="838200"/>
            <a:ext cx="8153400" cy="1600200"/>
            <a:chOff x="288" y="625"/>
            <a:chExt cx="5136" cy="1008"/>
          </a:xfrm>
        </p:grpSpPr>
        <p:sp>
          <p:nvSpPr>
            <p:cNvPr id="9223" name="Arc 5"/>
            <p:cNvSpPr>
              <a:spLocks/>
            </p:cNvSpPr>
            <p:nvPr/>
          </p:nvSpPr>
          <p:spPr bwMode="invGray">
            <a:xfrm>
              <a:off x="3595" y="625"/>
              <a:ext cx="1829" cy="1008"/>
            </a:xfrm>
            <a:custGeom>
              <a:avLst/>
              <a:gdLst>
                <a:gd name="T0" fmla="*/ 0 w 21912"/>
                <a:gd name="T1" fmla="*/ 0 h 43200"/>
                <a:gd name="T2" fmla="*/ 0 w 21912"/>
                <a:gd name="T3" fmla="*/ 0 h 43200"/>
                <a:gd name="T4" fmla="*/ 0 w 21912"/>
                <a:gd name="T5" fmla="*/ 0 h 43200"/>
                <a:gd name="T6" fmla="*/ 0 60000 65536"/>
                <a:gd name="T7" fmla="*/ 0 60000 65536"/>
                <a:gd name="T8" fmla="*/ 0 60000 65536"/>
                <a:gd name="T9" fmla="*/ 0 w 21912"/>
                <a:gd name="T10" fmla="*/ 0 h 43200"/>
                <a:gd name="T11" fmla="*/ 21912 w 21912"/>
                <a:gd name="T12" fmla="*/ 43200 h 432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912" h="43200" fill="none" extrusionOk="0">
                  <a:moveTo>
                    <a:pt x="300" y="0"/>
                  </a:moveTo>
                  <a:cubicBezTo>
                    <a:pt x="304" y="0"/>
                    <a:pt x="308" y="-1"/>
                    <a:pt x="312" y="0"/>
                  </a:cubicBezTo>
                  <a:cubicBezTo>
                    <a:pt x="12241" y="0"/>
                    <a:pt x="21912" y="9670"/>
                    <a:pt x="21912" y="21600"/>
                  </a:cubicBezTo>
                  <a:cubicBezTo>
                    <a:pt x="21912" y="33529"/>
                    <a:pt x="12241" y="43200"/>
                    <a:pt x="312" y="43200"/>
                  </a:cubicBezTo>
                  <a:cubicBezTo>
                    <a:pt x="207" y="43200"/>
                    <a:pt x="103" y="43199"/>
                    <a:pt x="0" y="43197"/>
                  </a:cubicBezTo>
                </a:path>
                <a:path w="21912" h="43200" stroke="0" extrusionOk="0">
                  <a:moveTo>
                    <a:pt x="300" y="0"/>
                  </a:moveTo>
                  <a:cubicBezTo>
                    <a:pt x="304" y="0"/>
                    <a:pt x="308" y="-1"/>
                    <a:pt x="312" y="0"/>
                  </a:cubicBezTo>
                  <a:cubicBezTo>
                    <a:pt x="12241" y="0"/>
                    <a:pt x="21912" y="9670"/>
                    <a:pt x="21912" y="21600"/>
                  </a:cubicBezTo>
                  <a:cubicBezTo>
                    <a:pt x="21912" y="33529"/>
                    <a:pt x="12241" y="43200"/>
                    <a:pt x="312" y="43200"/>
                  </a:cubicBezTo>
                  <a:cubicBezTo>
                    <a:pt x="207" y="43200"/>
                    <a:pt x="103" y="43199"/>
                    <a:pt x="0" y="43197"/>
                  </a:cubicBezTo>
                  <a:lnTo>
                    <a:pt x="312" y="21600"/>
                  </a:lnTo>
                  <a:lnTo>
                    <a:pt x="3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66330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24" name="Arc 6"/>
            <p:cNvSpPr>
              <a:spLocks/>
            </p:cNvSpPr>
            <p:nvPr/>
          </p:nvSpPr>
          <p:spPr bwMode="invGray">
            <a:xfrm>
              <a:off x="3548" y="729"/>
              <a:ext cx="1831" cy="800"/>
            </a:xfrm>
            <a:custGeom>
              <a:avLst/>
              <a:gdLst>
                <a:gd name="T0" fmla="*/ 0 w 21924"/>
                <a:gd name="T1" fmla="*/ 0 h 43200"/>
                <a:gd name="T2" fmla="*/ 0 w 21924"/>
                <a:gd name="T3" fmla="*/ 0 h 43200"/>
                <a:gd name="T4" fmla="*/ 0 w 21924"/>
                <a:gd name="T5" fmla="*/ 0 h 43200"/>
                <a:gd name="T6" fmla="*/ 0 60000 65536"/>
                <a:gd name="T7" fmla="*/ 0 60000 65536"/>
                <a:gd name="T8" fmla="*/ 0 60000 65536"/>
                <a:gd name="T9" fmla="*/ 0 w 21924"/>
                <a:gd name="T10" fmla="*/ 0 h 43200"/>
                <a:gd name="T11" fmla="*/ 21924 w 21924"/>
                <a:gd name="T12" fmla="*/ 43200 h 432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924" h="43200" fill="none" extrusionOk="0">
                  <a:moveTo>
                    <a:pt x="312" y="0"/>
                  </a:moveTo>
                  <a:cubicBezTo>
                    <a:pt x="316" y="0"/>
                    <a:pt x="320" y="-1"/>
                    <a:pt x="324" y="0"/>
                  </a:cubicBezTo>
                  <a:cubicBezTo>
                    <a:pt x="12253" y="0"/>
                    <a:pt x="21924" y="9670"/>
                    <a:pt x="21924" y="21600"/>
                  </a:cubicBezTo>
                  <a:cubicBezTo>
                    <a:pt x="21924" y="33529"/>
                    <a:pt x="12253" y="43200"/>
                    <a:pt x="324" y="43200"/>
                  </a:cubicBezTo>
                  <a:cubicBezTo>
                    <a:pt x="215" y="43200"/>
                    <a:pt x="107" y="43199"/>
                    <a:pt x="0" y="43197"/>
                  </a:cubicBezTo>
                </a:path>
                <a:path w="21924" h="43200" stroke="0" extrusionOk="0">
                  <a:moveTo>
                    <a:pt x="312" y="0"/>
                  </a:moveTo>
                  <a:cubicBezTo>
                    <a:pt x="316" y="0"/>
                    <a:pt x="320" y="-1"/>
                    <a:pt x="324" y="0"/>
                  </a:cubicBezTo>
                  <a:cubicBezTo>
                    <a:pt x="12253" y="0"/>
                    <a:pt x="21924" y="9670"/>
                    <a:pt x="21924" y="21600"/>
                  </a:cubicBezTo>
                  <a:cubicBezTo>
                    <a:pt x="21924" y="33529"/>
                    <a:pt x="12253" y="43200"/>
                    <a:pt x="324" y="43200"/>
                  </a:cubicBezTo>
                  <a:cubicBezTo>
                    <a:pt x="215" y="43200"/>
                    <a:pt x="107" y="43199"/>
                    <a:pt x="0" y="43197"/>
                  </a:cubicBezTo>
                  <a:lnTo>
                    <a:pt x="324" y="21600"/>
                  </a:lnTo>
                  <a:lnTo>
                    <a:pt x="31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89440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25" name="Arc 7"/>
            <p:cNvSpPr>
              <a:spLocks/>
            </p:cNvSpPr>
            <p:nvPr/>
          </p:nvSpPr>
          <p:spPr bwMode="invGray">
            <a:xfrm>
              <a:off x="3521" y="868"/>
              <a:ext cx="1830" cy="522"/>
            </a:xfrm>
            <a:custGeom>
              <a:avLst/>
              <a:gdLst>
                <a:gd name="T0" fmla="*/ 0 w 21925"/>
                <a:gd name="T1" fmla="*/ 0 h 43200"/>
                <a:gd name="T2" fmla="*/ 0 w 21925"/>
                <a:gd name="T3" fmla="*/ 0 h 43200"/>
                <a:gd name="T4" fmla="*/ 0 w 21925"/>
                <a:gd name="T5" fmla="*/ 0 h 43200"/>
                <a:gd name="T6" fmla="*/ 0 60000 65536"/>
                <a:gd name="T7" fmla="*/ 0 60000 65536"/>
                <a:gd name="T8" fmla="*/ 0 60000 65536"/>
                <a:gd name="T9" fmla="*/ 0 w 21925"/>
                <a:gd name="T10" fmla="*/ 0 h 43200"/>
                <a:gd name="T11" fmla="*/ 21925 w 21925"/>
                <a:gd name="T12" fmla="*/ 43200 h 432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925" h="43200" fill="none" extrusionOk="0">
                  <a:moveTo>
                    <a:pt x="313" y="0"/>
                  </a:moveTo>
                  <a:cubicBezTo>
                    <a:pt x="317" y="0"/>
                    <a:pt x="321" y="-1"/>
                    <a:pt x="325" y="0"/>
                  </a:cubicBezTo>
                  <a:cubicBezTo>
                    <a:pt x="12254" y="0"/>
                    <a:pt x="21925" y="9670"/>
                    <a:pt x="21925" y="21600"/>
                  </a:cubicBezTo>
                  <a:cubicBezTo>
                    <a:pt x="21925" y="33529"/>
                    <a:pt x="12254" y="43200"/>
                    <a:pt x="325" y="43200"/>
                  </a:cubicBezTo>
                  <a:cubicBezTo>
                    <a:pt x="216" y="43200"/>
                    <a:pt x="108" y="43199"/>
                    <a:pt x="0" y="43197"/>
                  </a:cubicBezTo>
                </a:path>
                <a:path w="21925" h="43200" stroke="0" extrusionOk="0">
                  <a:moveTo>
                    <a:pt x="313" y="0"/>
                  </a:moveTo>
                  <a:cubicBezTo>
                    <a:pt x="317" y="0"/>
                    <a:pt x="321" y="-1"/>
                    <a:pt x="325" y="0"/>
                  </a:cubicBezTo>
                  <a:cubicBezTo>
                    <a:pt x="12254" y="0"/>
                    <a:pt x="21925" y="9670"/>
                    <a:pt x="21925" y="21600"/>
                  </a:cubicBezTo>
                  <a:cubicBezTo>
                    <a:pt x="21925" y="33529"/>
                    <a:pt x="12254" y="43200"/>
                    <a:pt x="325" y="43200"/>
                  </a:cubicBezTo>
                  <a:cubicBezTo>
                    <a:pt x="216" y="43200"/>
                    <a:pt x="108" y="43199"/>
                    <a:pt x="0" y="43197"/>
                  </a:cubicBezTo>
                  <a:lnTo>
                    <a:pt x="325" y="21600"/>
                  </a:lnTo>
                  <a:lnTo>
                    <a:pt x="313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B75B0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26" name="AutoShape 8"/>
            <p:cNvSpPr>
              <a:spLocks noChangeArrowheads="1"/>
            </p:cNvSpPr>
            <p:nvPr/>
          </p:nvSpPr>
          <p:spPr bwMode="invGray">
            <a:xfrm>
              <a:off x="288" y="1076"/>
              <a:ext cx="4988" cy="104"/>
            </a:xfrm>
            <a:prstGeom prst="roundRect">
              <a:avLst>
                <a:gd name="adj" fmla="val 49995"/>
              </a:avLst>
            </a:prstGeom>
            <a:gradFill rotWithShape="0">
              <a:gsLst>
                <a:gs pos="0">
                  <a:srgbClr val="000000"/>
                </a:gs>
                <a:gs pos="20000">
                  <a:srgbClr val="000040"/>
                </a:gs>
                <a:gs pos="50000">
                  <a:srgbClr val="400040"/>
                </a:gs>
                <a:gs pos="75000">
                  <a:srgbClr val="8F0040"/>
                </a:gs>
                <a:gs pos="89999">
                  <a:srgbClr val="F27300"/>
                </a:gs>
                <a:gs pos="100000">
                  <a:srgbClr val="FFBF0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9222" name="Footer Placeholder 10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>
                <a:latin typeface="Arial" charset="0"/>
              </a:rPr>
              <a:t>BIT 142</a:t>
            </a:r>
          </a:p>
        </p:txBody>
      </p:sp>
    </p:spTree>
    <p:extLst>
      <p:ext uri="{BB962C8B-B14F-4D97-AF65-F5344CB8AC3E}">
        <p14:creationId xmlns:p14="http://schemas.microsoft.com/office/powerpoint/2010/main" val="1414618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Website: Orientation Page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Clearly indicated on the front page / main page of the course</a:t>
            </a:r>
          </a:p>
          <a:p>
            <a:endParaRPr lang="en-US" dirty="0"/>
          </a:p>
          <a:p>
            <a:r>
              <a:rPr lang="en-US" dirty="0"/>
              <a:t>Read this first</a:t>
            </a:r>
          </a:p>
          <a:p>
            <a:endParaRPr lang="en-US" dirty="0"/>
          </a:p>
          <a:p>
            <a:r>
              <a:rPr lang="en-US" dirty="0"/>
              <a:t>Follow all the directions on this page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BIT 142: Intermediate Programming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FACEE3-5EFF-4845-9F91-A54F0011DE4F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06664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/>
          <a:srcRect l="1466" t="52857" r="53236" b="6905"/>
          <a:stretch/>
        </p:blipFill>
        <p:spPr>
          <a:xfrm>
            <a:off x="4876800" y="1238838"/>
            <a:ext cx="4267200" cy="32194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7772400" cy="838200"/>
          </a:xfrm>
        </p:spPr>
        <p:txBody>
          <a:bodyPr/>
          <a:lstStyle/>
          <a:p>
            <a:r>
              <a:rPr lang="en-US" dirty="0"/>
              <a:t>Website: Main Page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4724400" cy="4648200"/>
          </a:xfrm>
        </p:spPr>
        <p:txBody>
          <a:bodyPr/>
          <a:lstStyle/>
          <a:p>
            <a:r>
              <a:rPr lang="en-US" dirty="0"/>
              <a:t>Each Lesson looks like the image on the right</a:t>
            </a:r>
          </a:p>
          <a:p>
            <a:r>
              <a:rPr lang="en-US" dirty="0"/>
              <a:t>Each has a list of stuff that is due</a:t>
            </a:r>
          </a:p>
          <a:p>
            <a:r>
              <a:rPr lang="en-US" dirty="0"/>
              <a:t>Each of the </a:t>
            </a:r>
            <a:r>
              <a:rPr lang="en-US" b="1" i="1" dirty="0"/>
              <a:t>Lesson 0x</a:t>
            </a:r>
            <a:r>
              <a:rPr lang="en-US" dirty="0"/>
              <a:t> links go to the lesson 0x page, which describes everything in more detail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BIT 142: Intermediate Programming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FACEE3-5EFF-4845-9F91-A54F0011DE4F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7" name="Line 4"/>
          <p:cNvSpPr>
            <a:spLocks noChangeShapeType="1"/>
          </p:cNvSpPr>
          <p:nvPr/>
        </p:nvSpPr>
        <p:spPr bwMode="auto">
          <a:xfrm>
            <a:off x="4274545" y="4043190"/>
            <a:ext cx="754654" cy="22401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 type="none" w="sm" len="sm"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Line 4"/>
          <p:cNvSpPr>
            <a:spLocks noChangeShapeType="1"/>
          </p:cNvSpPr>
          <p:nvPr/>
        </p:nvSpPr>
        <p:spPr bwMode="auto">
          <a:xfrm flipV="1">
            <a:off x="4292907" y="1752600"/>
            <a:ext cx="888694" cy="2317804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 type="none" w="sm" len="sm"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61314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/>
          <a:srcRect r="12493"/>
          <a:stretch/>
        </p:blipFill>
        <p:spPr>
          <a:xfrm>
            <a:off x="2730975" y="3162300"/>
            <a:ext cx="6413026" cy="30861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7772400" cy="838200"/>
          </a:xfrm>
        </p:spPr>
        <p:txBody>
          <a:bodyPr/>
          <a:lstStyle/>
          <a:p>
            <a:r>
              <a:rPr lang="en-US" dirty="0"/>
              <a:t>Website: Lesson Page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077200" cy="3124200"/>
          </a:xfrm>
        </p:spPr>
        <p:txBody>
          <a:bodyPr/>
          <a:lstStyle/>
          <a:p>
            <a:r>
              <a:rPr lang="en-US" dirty="0"/>
              <a:t>Each Lesson is about a week of time</a:t>
            </a:r>
          </a:p>
          <a:p>
            <a:r>
              <a:rPr lang="en-US" dirty="0"/>
              <a:t>EVERYONE is required to read through the ‘start of class’ PowerPoint slides</a:t>
            </a:r>
          </a:p>
          <a:p>
            <a:pPr lvl="1"/>
            <a:r>
              <a:rPr lang="en-US" dirty="0"/>
              <a:t>(In-class </a:t>
            </a:r>
            <a:br>
              <a:rPr lang="en-US" dirty="0"/>
            </a:br>
            <a:r>
              <a:rPr lang="en-US" dirty="0"/>
              <a:t>or</a:t>
            </a:r>
            <a:br>
              <a:rPr lang="en-US" dirty="0"/>
            </a:br>
            <a:r>
              <a:rPr lang="en-US" dirty="0"/>
              <a:t> afterwards)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BIT 142: Intermediate Programming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FACEE3-5EFF-4845-9F91-A54F0011DE4F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12" name="Line 4"/>
          <p:cNvSpPr>
            <a:spLocks noChangeShapeType="1"/>
          </p:cNvSpPr>
          <p:nvPr/>
        </p:nvSpPr>
        <p:spPr bwMode="auto">
          <a:xfrm flipH="1">
            <a:off x="4648200" y="2743200"/>
            <a:ext cx="76200" cy="274320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 type="none" w="sm" len="sm"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0171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152400"/>
            <a:ext cx="8458200" cy="2133600"/>
          </a:xfrm>
        </p:spPr>
        <p:txBody>
          <a:bodyPr/>
          <a:lstStyle/>
          <a:p>
            <a:r>
              <a:rPr lang="en-US" dirty="0"/>
              <a:t>BIT 143: Programming –Data Structures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" y="2819400"/>
            <a:ext cx="8077200" cy="3657600"/>
          </a:xfrm>
        </p:spPr>
        <p:txBody>
          <a:bodyPr/>
          <a:lstStyle/>
          <a:p>
            <a:r>
              <a:rPr lang="en-US" dirty="0"/>
              <a:t>Instructor: Mike Panitz</a:t>
            </a:r>
          </a:p>
          <a:p>
            <a:r>
              <a:rPr lang="en-US" dirty="0"/>
              <a:t>(</a:t>
            </a:r>
            <a:r>
              <a:rPr lang="en-US" dirty="0">
                <a:hlinkClick r:id="rId3"/>
              </a:rPr>
              <a:t>mpanitz@cascadia.edu</a:t>
            </a:r>
            <a:r>
              <a:rPr lang="en-US" dirty="0"/>
              <a:t>)</a:t>
            </a:r>
          </a:p>
          <a:p>
            <a:endParaRPr lang="en-US" dirty="0"/>
          </a:p>
          <a:p>
            <a:r>
              <a:rPr lang="en-US" dirty="0"/>
              <a:t>Weds, 11am till 1:05pm, On Zoom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52400" y="990600"/>
            <a:ext cx="6705600" cy="5257800"/>
          </a:xfrm>
          <a:noFill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/>
              <a:t>Done INDIVIDUALLY, although you’re welcome to get help from other people, if you need it.</a:t>
            </a:r>
          </a:p>
          <a:p>
            <a:pPr>
              <a:lnSpc>
                <a:spcPct val="90000"/>
              </a:lnSpc>
            </a:pPr>
            <a:r>
              <a:rPr lang="en-US" sz="2400" b="1" dirty="0"/>
              <a:t>This means that each person must submit their own, unique solution to all the problems.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You are REQUIRED to know all the material, for all the exercises</a:t>
            </a:r>
          </a:p>
          <a:p>
            <a:pPr lvl="1">
              <a:lnSpc>
                <a:spcPct val="90000"/>
              </a:lnSpc>
            </a:pPr>
            <a:r>
              <a:rPr lang="en-US" sz="2200" dirty="0"/>
              <a:t>(i.e., if any of these showed up on an exam, or must be used in a HW assignment, then you need to know it)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You’re only required to HAND IN those items labeled ‘Hand-In’</a:t>
            </a:r>
          </a:p>
          <a:p>
            <a:pPr lvl="1">
              <a:lnSpc>
                <a:spcPct val="90000"/>
              </a:lnSpc>
            </a:pPr>
            <a:endParaRPr lang="en-US" sz="2000" dirty="0"/>
          </a:p>
          <a:p>
            <a:pPr lvl="1">
              <a:lnSpc>
                <a:spcPct val="90000"/>
              </a:lnSpc>
            </a:pPr>
            <a:r>
              <a:rPr lang="en-US" sz="2000" dirty="0"/>
              <a:t>It’s highly recommended, but not required, that you do all the exercises – do as many as your schedule allows, and as you need to, in order to learn this material!</a:t>
            </a:r>
          </a:p>
          <a:p>
            <a:pPr lvl="1">
              <a:lnSpc>
                <a:spcPct val="90000"/>
              </a:lnSpc>
            </a:pPr>
            <a:endParaRPr lang="en-US" sz="2000" dirty="0"/>
          </a:p>
        </p:txBody>
      </p:sp>
      <p:sp>
        <p:nvSpPr>
          <p:cNvPr id="1229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>
                <a:latin typeface="Arial" charset="0"/>
              </a:rPr>
              <a:t>BIT 142: Intermediate Programming</a:t>
            </a:r>
          </a:p>
        </p:txBody>
      </p:sp>
      <p:sp>
        <p:nvSpPr>
          <p:cNvPr id="1229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B47C0CB5-B0F0-4BC9-BD36-A47DEA6CF383}" type="slidenum">
              <a:rPr lang="en-US" sz="1400" smtClean="0">
                <a:latin typeface="Arial" charset="0"/>
              </a:rPr>
              <a:pPr/>
              <a:t>20</a:t>
            </a:fld>
            <a:endParaRPr lang="en-US" sz="1400">
              <a:latin typeface="Arial" charset="0"/>
            </a:endParaRPr>
          </a:p>
        </p:txBody>
      </p:sp>
      <p:sp>
        <p:nvSpPr>
          <p:cNvPr id="12293" name="Rectangle 3"/>
          <p:cNvSpPr>
            <a:spLocks noGrp="1" noChangeArrowheads="1"/>
          </p:cNvSpPr>
          <p:nvPr>
            <p:ph type="title"/>
          </p:nvPr>
        </p:nvSpPr>
        <p:spPr>
          <a:xfrm>
            <a:off x="152400" y="228600"/>
            <a:ext cx="8991600" cy="762000"/>
          </a:xfrm>
        </p:spPr>
        <p:txBody>
          <a:bodyPr/>
          <a:lstStyle/>
          <a:p>
            <a:r>
              <a:rPr lang="en-US" dirty="0"/>
              <a:t>Website: Post Class Exercises (PCEs)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l="1821" t="9376" r="53460"/>
          <a:stretch/>
        </p:blipFill>
        <p:spPr>
          <a:xfrm>
            <a:off x="6858001" y="1223848"/>
            <a:ext cx="2286000" cy="4867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180136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D90FEF-11B1-400D-8ABC-83B2BEF876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828800"/>
          </a:xfrm>
        </p:spPr>
        <p:txBody>
          <a:bodyPr/>
          <a:lstStyle/>
          <a:p>
            <a:r>
              <a:rPr lang="en-US"/>
              <a:t>Occasional </a:t>
            </a:r>
            <a:r>
              <a:rPr lang="en-US" dirty="0"/>
              <a:t>Revisions for </a:t>
            </a:r>
            <a:r>
              <a:rPr lang="en-US" dirty="0" err="1"/>
              <a:t>autograded</a:t>
            </a:r>
            <a:r>
              <a:rPr lang="en-US" dirty="0"/>
              <a:t> PCEs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CD8417-43A0-453F-B234-A30A706347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514600"/>
            <a:ext cx="7772400" cy="3657600"/>
          </a:xfrm>
        </p:spPr>
        <p:txBody>
          <a:bodyPr/>
          <a:lstStyle/>
          <a:p>
            <a:r>
              <a:rPr lang="en-US" dirty="0"/>
              <a:t>Starting with lesson 03 your code will be </a:t>
            </a:r>
            <a:r>
              <a:rPr lang="en-US" dirty="0" err="1"/>
              <a:t>autograded</a:t>
            </a:r>
            <a:r>
              <a:rPr lang="en-US" dirty="0"/>
              <a:t>.</a:t>
            </a:r>
          </a:p>
          <a:p>
            <a:r>
              <a:rPr lang="en-US" dirty="0"/>
              <a:t>So it’s easy for me to grade, and regrade</a:t>
            </a:r>
          </a:p>
          <a:p>
            <a:r>
              <a:rPr lang="en-US" dirty="0"/>
              <a:t>But if I say “No deadlines – hand it in whenever”, nobody will do the work until week 10, then they’ll be overwhelmed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107D12F-2FE2-4B68-B291-453B61BA97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BIT 142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2F60E8A-75F3-47CC-AA89-2BF746E535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AF0448-23F9-48E0-B31B-E4426019775F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62044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D90FEF-11B1-400D-8ABC-83B2BEF876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609600"/>
          </a:xfrm>
        </p:spPr>
        <p:txBody>
          <a:bodyPr/>
          <a:lstStyle/>
          <a:p>
            <a:r>
              <a:rPr lang="en-US" dirty="0"/>
              <a:t>Revisions for </a:t>
            </a:r>
            <a:r>
              <a:rPr lang="en-US" dirty="0" err="1"/>
              <a:t>autograded</a:t>
            </a:r>
            <a:r>
              <a:rPr lang="en-US" dirty="0"/>
              <a:t> PCEs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CD8417-43A0-453F-B234-A30A706347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685800"/>
            <a:ext cx="8686800" cy="5486400"/>
          </a:xfrm>
        </p:spPr>
        <p:txBody>
          <a:bodyPr/>
          <a:lstStyle/>
          <a:p>
            <a:r>
              <a:rPr lang="en-US" dirty="0"/>
              <a:t>For the </a:t>
            </a:r>
            <a:r>
              <a:rPr lang="en-US" dirty="0" err="1"/>
              <a:t>autograded</a:t>
            </a:r>
            <a:r>
              <a:rPr lang="en-US" dirty="0"/>
              <a:t> PCEs, you will have a second chance to revise and hand in your work</a:t>
            </a:r>
          </a:p>
          <a:p>
            <a:r>
              <a:rPr lang="en-US" dirty="0"/>
              <a:t>On the day of the </a:t>
            </a:r>
            <a:r>
              <a:rPr lang="en-US" b="1" dirty="0"/>
              <a:t>midterm exam </a:t>
            </a:r>
            <a:r>
              <a:rPr lang="en-US" dirty="0"/>
              <a:t>you may upload any fully </a:t>
            </a:r>
            <a:r>
              <a:rPr lang="en-US" dirty="0" err="1"/>
              <a:t>autograded</a:t>
            </a:r>
            <a:r>
              <a:rPr lang="en-US" dirty="0"/>
              <a:t> PCEs (and/or Viewing Quizzes) </a:t>
            </a:r>
            <a:r>
              <a:rPr lang="en-US" b="1" dirty="0"/>
              <a:t>that were due prior to the midterm exam</a:t>
            </a:r>
            <a:r>
              <a:rPr lang="en-US" dirty="0"/>
              <a:t>. </a:t>
            </a:r>
          </a:p>
          <a:p>
            <a:r>
              <a:rPr lang="en-US" dirty="0"/>
              <a:t>On the day of the </a:t>
            </a:r>
            <a:r>
              <a:rPr lang="en-US" b="1" dirty="0"/>
              <a:t>final exam </a:t>
            </a:r>
            <a:r>
              <a:rPr lang="en-US" dirty="0"/>
              <a:t>you are allowed to upload any fully </a:t>
            </a:r>
            <a:r>
              <a:rPr lang="en-US" dirty="0" err="1"/>
              <a:t>autograded</a:t>
            </a:r>
            <a:r>
              <a:rPr lang="en-US" dirty="0"/>
              <a:t> PCEs (and/or Viewing Quizzes) that were </a:t>
            </a:r>
            <a:r>
              <a:rPr lang="en-US" b="1" dirty="0"/>
              <a:t>due after the midterm exam and prior to the final exam </a:t>
            </a:r>
          </a:p>
          <a:p>
            <a:r>
              <a:rPr lang="en-US" dirty="0"/>
              <a:t>This </a:t>
            </a:r>
            <a:r>
              <a:rPr lang="en-US" b="1" dirty="0"/>
              <a:t>replaces </a:t>
            </a:r>
            <a:r>
              <a:rPr lang="en-US" dirty="0"/>
              <a:t>the ‘Missing File Extension’ policy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107D12F-2FE2-4B68-B291-453B61BA97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BIT 142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2F60E8A-75F3-47CC-AA89-2BF746E535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AF0448-23F9-48E0-B31B-E4426019775F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364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 NOT plagiarize other people’s 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229600" cy="4724400"/>
          </a:xfrm>
        </p:spPr>
        <p:txBody>
          <a:bodyPr/>
          <a:lstStyle/>
          <a:p>
            <a:pPr fontAlgn="auto" hangingPunct="1"/>
            <a:r>
              <a:rPr lang="en-US" dirty="0"/>
              <a:t>Examples of code and exam plagiarism include:</a:t>
            </a:r>
          </a:p>
          <a:p>
            <a:pPr lvl="2"/>
            <a:r>
              <a:rPr lang="en-US" dirty="0"/>
              <a:t>Taking the work of someone else (including other students) and turning it in as your own.</a:t>
            </a:r>
          </a:p>
          <a:p>
            <a:pPr lvl="2"/>
            <a:r>
              <a:rPr lang="en-US" dirty="0"/>
              <a:t>Giving your work to another student to turn in as their own.</a:t>
            </a:r>
          </a:p>
          <a:p>
            <a:pPr lvl="2"/>
            <a:r>
              <a:rPr lang="en-US" dirty="0"/>
              <a:t>Getting information about an exam from another student.</a:t>
            </a:r>
          </a:p>
          <a:p>
            <a:pPr lvl="2"/>
            <a:r>
              <a:rPr lang="en-US" dirty="0"/>
              <a:t>Giving information about an exam to another student.</a:t>
            </a:r>
          </a:p>
          <a:p>
            <a:pPr lvl="2"/>
            <a:r>
              <a:rPr lang="en-US" dirty="0"/>
              <a:t>Copying code off the Internet and turning it in as your own.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BIT 142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AF0448-23F9-48E0-B31B-E4426019775F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9304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 NOT plagiarize other people’s 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438400"/>
            <a:ext cx="8229600" cy="3733800"/>
          </a:xfrm>
        </p:spPr>
        <p:txBody>
          <a:bodyPr/>
          <a:lstStyle/>
          <a:p>
            <a:r>
              <a:rPr lang="en-US" dirty="0"/>
              <a:t>If two or more </a:t>
            </a:r>
            <a:r>
              <a:rPr lang="en-US" dirty="0" err="1"/>
              <a:t>homeworks</a:t>
            </a:r>
            <a:r>
              <a:rPr lang="en-US" dirty="0"/>
              <a:t> or exams are found to be suspiciously similar, the burden of proof rests upon the students who submitted the work.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BIT 142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AF0448-23F9-48E0-B31B-E4426019775F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26597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Late Policy, </a:t>
            </a:r>
            <a:r>
              <a:rPr lang="en-US" b="1" dirty="0">
                <a:solidFill>
                  <a:srgbClr val="00B050"/>
                </a:solidFill>
              </a:rPr>
              <a:t>Extension Policy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Goal: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Allow you to hand in something again </a:t>
            </a:r>
            <a:br>
              <a:rPr lang="en-US" dirty="0"/>
            </a:br>
            <a:r>
              <a:rPr lang="en-US" b="1" dirty="0">
                <a:solidFill>
                  <a:srgbClr val="7030A0"/>
                </a:solidFill>
              </a:rPr>
              <a:t>if you made a mistake packaging up your homework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BIT 142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AF0448-23F9-48E0-B31B-E4426019775F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21606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Late policy for 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752600"/>
            <a:ext cx="8382000" cy="4572000"/>
          </a:xfrm>
        </p:spPr>
        <p:txBody>
          <a:bodyPr/>
          <a:lstStyle/>
          <a:p>
            <a:r>
              <a:rPr lang="en-US" dirty="0"/>
              <a:t>Work is due on a day and time</a:t>
            </a:r>
          </a:p>
          <a:p>
            <a:pPr lvl="1"/>
            <a:r>
              <a:rPr lang="en-US" dirty="0"/>
              <a:t>“Work” = PCEs, and homework projects, </a:t>
            </a:r>
            <a:r>
              <a:rPr lang="en-US" dirty="0" err="1"/>
              <a:t>etc</a:t>
            </a:r>
            <a:endParaRPr lang="en-US" dirty="0"/>
          </a:p>
          <a:p>
            <a:r>
              <a:rPr lang="en-US" dirty="0"/>
              <a:t>I will grade the work at or after that time</a:t>
            </a:r>
          </a:p>
          <a:p>
            <a:pPr lvl="1"/>
            <a:r>
              <a:rPr lang="en-US" dirty="0"/>
              <a:t>You’ll get email once the grading is finished</a:t>
            </a:r>
          </a:p>
          <a:p>
            <a:r>
              <a:rPr lang="en-US" b="1" dirty="0">
                <a:solidFill>
                  <a:srgbClr val="00B050"/>
                </a:solidFill>
              </a:rPr>
              <a:t>You are encouraged to keep uploading your work until I finish grading it</a:t>
            </a:r>
          </a:p>
          <a:p>
            <a:r>
              <a:rPr lang="en-US" dirty="0"/>
              <a:t>Once it’s graded then no further uploads will be accepted</a:t>
            </a:r>
          </a:p>
          <a:p>
            <a:pPr lvl="1"/>
            <a:r>
              <a:rPr lang="en-US" dirty="0"/>
              <a:t>EXCEPTION: See next slide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BIT 142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AF0448-23F9-48E0-B31B-E4426019775F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88947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7030A0"/>
                </a:solidFill>
              </a:rPr>
              <a:t>PCE &amp; Homework Extensions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8382000" cy="4876800"/>
          </a:xfrm>
        </p:spPr>
        <p:txBody>
          <a:bodyPr/>
          <a:lstStyle/>
          <a:p>
            <a:r>
              <a:rPr lang="en-US" dirty="0"/>
              <a:t>After instructor finishes grading your work you can use an extension to hand in something late</a:t>
            </a:r>
          </a:p>
          <a:p>
            <a:r>
              <a:rPr lang="en-US" dirty="0"/>
              <a:t>To use your extension: upload the work to </a:t>
            </a:r>
            <a:r>
              <a:rPr lang="en-US" dirty="0" err="1"/>
              <a:t>StudentTracker</a:t>
            </a:r>
            <a:r>
              <a:rPr lang="en-US" dirty="0"/>
              <a:t> and then email me and say that you want to use an extension</a:t>
            </a:r>
          </a:p>
          <a:p>
            <a:pPr lvl="1"/>
            <a:r>
              <a:rPr lang="en-US" dirty="0"/>
              <a:t>Do this even if you’re not sure how many extensions you’ve got</a:t>
            </a:r>
          </a:p>
          <a:p>
            <a:pPr lvl="1"/>
            <a:r>
              <a:rPr lang="en-US" dirty="0"/>
              <a:t>If you haven’t got any left then it will have no effect</a:t>
            </a:r>
          </a:p>
          <a:p>
            <a:pPr lvl="1"/>
            <a:r>
              <a:rPr lang="en-US" dirty="0"/>
              <a:t>No penalty either – you think you might have an extension, then you may as well try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BIT 142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AF0448-23F9-48E0-B31B-E4426019775F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03191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7030A0"/>
                </a:solidFill>
              </a:rPr>
              <a:t>PCE &amp; Homework Extensions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8382000" cy="4876800"/>
          </a:xfrm>
        </p:spPr>
        <p:txBody>
          <a:bodyPr/>
          <a:lstStyle/>
          <a:p>
            <a:r>
              <a:rPr lang="en-US" dirty="0"/>
              <a:t>Each person has two (2) extensions</a:t>
            </a:r>
          </a:p>
          <a:p>
            <a:pPr lvl="1"/>
            <a:r>
              <a:rPr lang="en-US" dirty="0"/>
              <a:t>Each extension must be used within 24 hours of when the instructor grades your work &amp; emails you</a:t>
            </a:r>
          </a:p>
          <a:p>
            <a:pPr lvl="1"/>
            <a:r>
              <a:rPr lang="en-US" dirty="0"/>
              <a:t>Each extension can be used once</a:t>
            </a:r>
          </a:p>
          <a:p>
            <a:pPr lvl="2"/>
            <a:r>
              <a:rPr lang="en-US" dirty="0"/>
              <a:t>You can track these on </a:t>
            </a:r>
            <a:r>
              <a:rPr lang="en-US" dirty="0" err="1"/>
              <a:t>StudentTracker</a:t>
            </a:r>
            <a:endParaRPr lang="en-US" dirty="0"/>
          </a:p>
          <a:p>
            <a:r>
              <a:rPr lang="en-US" dirty="0"/>
              <a:t>You </a:t>
            </a:r>
            <a:r>
              <a:rPr lang="en-US" b="1" dirty="0">
                <a:solidFill>
                  <a:srgbClr val="00B050"/>
                </a:solidFill>
              </a:rPr>
              <a:t>can </a:t>
            </a:r>
            <a:r>
              <a:rPr lang="en-US" dirty="0"/>
              <a:t>use an extension if:</a:t>
            </a:r>
          </a:p>
          <a:p>
            <a:pPr lvl="1"/>
            <a:r>
              <a:rPr lang="en-US" dirty="0"/>
              <a:t>You didn’t hand in anything</a:t>
            </a:r>
          </a:p>
          <a:p>
            <a:pPr lvl="1"/>
            <a:r>
              <a:rPr lang="en-US" dirty="0"/>
              <a:t>You forgot to include </a:t>
            </a:r>
            <a:r>
              <a:rPr lang="en-US"/>
              <a:t>an entire </a:t>
            </a:r>
            <a:r>
              <a:rPr lang="en-US" dirty="0"/>
              <a:t>file or files</a:t>
            </a:r>
          </a:p>
          <a:p>
            <a:r>
              <a:rPr lang="en-US" dirty="0"/>
              <a:t>You </a:t>
            </a:r>
            <a:r>
              <a:rPr lang="en-US" b="1" dirty="0">
                <a:solidFill>
                  <a:srgbClr val="FF0000"/>
                </a:solidFill>
              </a:rPr>
              <a:t>cannot</a:t>
            </a:r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dirty="0"/>
              <a:t>use an extension to revise a file that you’ve already handed in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BIT 142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AF0448-23F9-48E0-B31B-E4426019775F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94035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7030A0"/>
                </a:solidFill>
              </a:rPr>
              <a:t>PCE &amp; Homework Extensions</a:t>
            </a:r>
            <a:br>
              <a:rPr lang="en-US" b="1" dirty="0">
                <a:solidFill>
                  <a:srgbClr val="7030A0"/>
                </a:solidFill>
              </a:rPr>
            </a:br>
            <a:r>
              <a:rPr lang="en-US" b="1" dirty="0" err="1">
                <a:solidFill>
                  <a:srgbClr val="7030A0"/>
                </a:solidFill>
              </a:rPr>
              <a:t>tl;dr</a:t>
            </a:r>
            <a:r>
              <a:rPr lang="en-US" b="1" dirty="0">
                <a:solidFill>
                  <a:srgbClr val="7030A0"/>
                </a:solidFill>
              </a:rPr>
              <a:t>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8382000" cy="4876800"/>
          </a:xfrm>
        </p:spPr>
        <p:txBody>
          <a:bodyPr/>
          <a:lstStyle/>
          <a:p>
            <a:r>
              <a:rPr lang="en-US" b="1" dirty="0">
                <a:highlight>
                  <a:srgbClr val="FFFF00"/>
                </a:highlight>
              </a:rPr>
              <a:t>You can hand in missing work as late as 24 hours after you get my email with your grade</a:t>
            </a:r>
          </a:p>
          <a:p>
            <a:endParaRPr lang="en-US" dirty="0"/>
          </a:p>
          <a:p>
            <a:pPr lvl="1"/>
            <a:r>
              <a:rPr lang="en-US" dirty="0"/>
              <a:t>You can use an extension if the whole thing is missing</a:t>
            </a:r>
          </a:p>
          <a:p>
            <a:pPr lvl="1"/>
            <a:r>
              <a:rPr lang="en-US" dirty="0"/>
              <a:t>You can use an extension if one or more file(s) are missing</a:t>
            </a:r>
          </a:p>
          <a:p>
            <a:endParaRPr lang="en-US" dirty="0"/>
          </a:p>
          <a:p>
            <a:r>
              <a:rPr lang="en-US" i="1" u="sng" dirty="0"/>
              <a:t>Extensions are NOT revisions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BIT 142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AF0448-23F9-48E0-B31B-E4426019775F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05162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200"/>
            <a:ext cx="7772400" cy="685800"/>
          </a:xfrm>
        </p:spPr>
        <p:txBody>
          <a:bodyPr/>
          <a:lstStyle/>
          <a:p>
            <a:r>
              <a:rPr lang="en-US" dirty="0" err="1"/>
              <a:t>tl;dr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8153400" cy="6096000"/>
          </a:xfrm>
        </p:spPr>
        <p:txBody>
          <a:bodyPr/>
          <a:lstStyle/>
          <a:p>
            <a:r>
              <a:rPr lang="en-US" dirty="0"/>
              <a:t>Get Visual Studio</a:t>
            </a:r>
          </a:p>
          <a:p>
            <a:pPr lvl="1"/>
            <a:r>
              <a:rPr lang="en-US" dirty="0"/>
              <a:t>Visual Studio 201x Community Edition is great</a:t>
            </a:r>
          </a:p>
          <a:p>
            <a:pPr lvl="1"/>
            <a:r>
              <a:rPr lang="en-US" dirty="0"/>
              <a:t>If not, you can use Cascadia’s computers, </a:t>
            </a:r>
            <a:br>
              <a:rPr lang="en-US" dirty="0"/>
            </a:br>
            <a:r>
              <a:rPr lang="en-US" dirty="0"/>
              <a:t>on-site or remotely (</a:t>
            </a:r>
            <a:r>
              <a:rPr lang="en-US" dirty="0">
                <a:hlinkClick r:id="rId2"/>
              </a:rPr>
              <a:t>https://desktop.cascadia.edu</a:t>
            </a:r>
            <a:r>
              <a:rPr lang="en-US" dirty="0"/>
              <a:t>)</a:t>
            </a:r>
          </a:p>
          <a:p>
            <a:pPr lvl="1"/>
            <a:endParaRPr lang="en-US" dirty="0"/>
          </a:p>
          <a:p>
            <a:r>
              <a:rPr lang="en-US" dirty="0"/>
              <a:t>The lesson 01 exercises (both coding and video-watching) are due </a:t>
            </a:r>
            <a:r>
              <a:rPr lang="en-US" b="1" dirty="0">
                <a:solidFill>
                  <a:srgbClr val="7030A0"/>
                </a:solidFill>
              </a:rPr>
              <a:t>at midnight </a:t>
            </a:r>
            <a:r>
              <a:rPr lang="en-US" dirty="0"/>
              <a:t>of the same class day as this one, next week</a:t>
            </a:r>
          </a:p>
          <a:p>
            <a:pPr lvl="1"/>
            <a:r>
              <a:rPr lang="en-US" dirty="0"/>
              <a:t>As long as you get the work done on time then any hand-in errors will be forgiven </a:t>
            </a:r>
            <a:r>
              <a:rPr lang="en-US" dirty="0">
                <a:sym typeface="Wingdings" panose="05000000000000000000" pitchFamily="2" charset="2"/>
              </a:rPr>
              <a:t>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BIT 142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AF0448-23F9-48E0-B31B-E4426019775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70498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/>
          <a:srcRect r="26505"/>
          <a:stretch/>
        </p:blipFill>
        <p:spPr>
          <a:xfrm>
            <a:off x="3899991" y="2981067"/>
            <a:ext cx="5244010" cy="371526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991600" cy="838200"/>
          </a:xfrm>
        </p:spPr>
        <p:txBody>
          <a:bodyPr/>
          <a:lstStyle/>
          <a:p>
            <a:r>
              <a:rPr lang="en-US" dirty="0"/>
              <a:t>Website: In Class Materials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066800"/>
            <a:ext cx="8763000" cy="3657600"/>
          </a:xfrm>
        </p:spPr>
        <p:txBody>
          <a:bodyPr/>
          <a:lstStyle/>
          <a:p>
            <a:r>
              <a:rPr lang="en-US" dirty="0"/>
              <a:t>These are listed at the bottom of each Lesson page</a:t>
            </a:r>
          </a:p>
          <a:p>
            <a:r>
              <a:rPr lang="en-US" dirty="0"/>
              <a:t>In class materials may be used in class (or not)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Any videos (of the </a:t>
            </a:r>
            <a:br>
              <a:rPr lang="en-US" dirty="0"/>
            </a:br>
            <a:r>
              <a:rPr lang="en-US" dirty="0"/>
              <a:t>instructor) recorded </a:t>
            </a:r>
            <a:br>
              <a:rPr lang="en-US" dirty="0"/>
            </a:br>
            <a:r>
              <a:rPr lang="en-US" dirty="0"/>
              <a:t>during class may be </a:t>
            </a:r>
            <a:br>
              <a:rPr lang="en-US" dirty="0"/>
            </a:br>
            <a:r>
              <a:rPr lang="en-US" dirty="0"/>
              <a:t>posted for later </a:t>
            </a:r>
            <a:br>
              <a:rPr lang="en-US" dirty="0"/>
            </a:br>
            <a:r>
              <a:rPr lang="en-US" dirty="0"/>
              <a:t>viewing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BIT 142: Intermediate Programming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FACEE3-5EFF-4845-9F91-A54F0011DE4F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  <p:sp>
        <p:nvSpPr>
          <p:cNvPr id="10" name="Line 4"/>
          <p:cNvSpPr>
            <a:spLocks noChangeShapeType="1"/>
          </p:cNvSpPr>
          <p:nvPr/>
        </p:nvSpPr>
        <p:spPr bwMode="auto">
          <a:xfrm>
            <a:off x="3124200" y="5334000"/>
            <a:ext cx="609600" cy="53340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 type="none" w="sm" len="sm"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Rounded Rectangle 5"/>
          <p:cNvSpPr/>
          <p:nvPr/>
        </p:nvSpPr>
        <p:spPr bwMode="auto">
          <a:xfrm>
            <a:off x="3733800" y="5791200"/>
            <a:ext cx="5181600" cy="914400"/>
          </a:xfrm>
          <a:prstGeom prst="roundRect">
            <a:avLst/>
          </a:prstGeom>
          <a:noFill/>
          <a:ln w="76200">
            <a:solidFill>
              <a:srgbClr val="FF0000"/>
            </a:solidFill>
            <a:headEnd type="none" w="sm" len="sm"/>
            <a:tailEnd type="none" w="sm" len="sm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Line 4"/>
          <p:cNvSpPr>
            <a:spLocks noChangeShapeType="1"/>
          </p:cNvSpPr>
          <p:nvPr/>
        </p:nvSpPr>
        <p:spPr bwMode="auto">
          <a:xfrm>
            <a:off x="2133600" y="6324599"/>
            <a:ext cx="1522508" cy="37641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 type="none" w="sm" len="sm"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Line 4"/>
          <p:cNvSpPr>
            <a:spLocks noChangeShapeType="1"/>
          </p:cNvSpPr>
          <p:nvPr/>
        </p:nvSpPr>
        <p:spPr bwMode="auto">
          <a:xfrm>
            <a:off x="8077200" y="4724400"/>
            <a:ext cx="0" cy="952499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 type="none" w="sm" len="sm"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Line 4"/>
          <p:cNvSpPr>
            <a:spLocks noChangeShapeType="1"/>
          </p:cNvSpPr>
          <p:nvPr/>
        </p:nvSpPr>
        <p:spPr bwMode="auto">
          <a:xfrm>
            <a:off x="8763000" y="4724400"/>
            <a:ext cx="0" cy="952499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 type="none" w="sm" len="sm"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Line 4"/>
          <p:cNvSpPr>
            <a:spLocks noChangeShapeType="1"/>
          </p:cNvSpPr>
          <p:nvPr/>
        </p:nvSpPr>
        <p:spPr bwMode="auto">
          <a:xfrm>
            <a:off x="7391400" y="4724400"/>
            <a:ext cx="0" cy="952499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 type="none" w="sm" len="sm"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Line 4"/>
          <p:cNvSpPr>
            <a:spLocks noChangeShapeType="1"/>
          </p:cNvSpPr>
          <p:nvPr/>
        </p:nvSpPr>
        <p:spPr bwMode="auto">
          <a:xfrm>
            <a:off x="6629400" y="4724400"/>
            <a:ext cx="0" cy="952499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 type="none" w="sm" len="sm"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" name="Line 4"/>
          <p:cNvSpPr>
            <a:spLocks noChangeShapeType="1"/>
          </p:cNvSpPr>
          <p:nvPr/>
        </p:nvSpPr>
        <p:spPr bwMode="auto">
          <a:xfrm>
            <a:off x="5943600" y="4724400"/>
            <a:ext cx="0" cy="952499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 type="none" w="sm" len="sm"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79038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Visual Studio here at Cascadia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nothing else you can use VS here at school.</a:t>
            </a:r>
          </a:p>
          <a:p>
            <a:endParaRPr lang="en-US" dirty="0"/>
          </a:p>
          <a:p>
            <a:r>
              <a:rPr lang="en-US" dirty="0"/>
              <a:t>You will need to sign in (to Microsoft's servers) for this to work!</a:t>
            </a:r>
          </a:p>
          <a:p>
            <a:pPr lvl="1"/>
            <a:r>
              <a:rPr lang="en-US" dirty="0"/>
              <a:t>The account is free.</a:t>
            </a:r>
          </a:p>
          <a:p>
            <a:pPr lvl="1"/>
            <a:r>
              <a:rPr lang="en-US" dirty="0"/>
              <a:t>I think of it as being like the Google account sort of thing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BIT 142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AF0448-23F9-48E0-B31B-E4426019775F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79511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EE0FD84E-F7B6-4662-A56D-98BBCBE3E16B}" type="slidenum">
              <a:rPr lang="en-US" sz="1400" smtClean="0">
                <a:latin typeface="Arial" charset="0"/>
              </a:rPr>
              <a:pPr/>
              <a:t>32</a:t>
            </a:fld>
            <a:endParaRPr lang="en-US" sz="1400">
              <a:latin typeface="Arial" charset="0"/>
            </a:endParaRPr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762000"/>
          </a:xfrm>
        </p:spPr>
        <p:txBody>
          <a:bodyPr/>
          <a:lstStyle/>
          <a:p>
            <a:pPr algn="r"/>
            <a:r>
              <a:rPr lang="en-US" dirty="0"/>
              <a:t>BIT 143 Topics for tonight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572000"/>
          </a:xfrm>
        </p:spPr>
        <p:txBody>
          <a:bodyPr/>
          <a:lstStyle/>
          <a:p>
            <a:r>
              <a:rPr lang="en-US" dirty="0"/>
              <a:t>Getting started with Unit Testing &amp; </a:t>
            </a:r>
            <a:r>
              <a:rPr lang="en-US" dirty="0" err="1"/>
              <a:t>NUnit</a:t>
            </a:r>
            <a:endParaRPr lang="en-US" dirty="0"/>
          </a:p>
          <a:p>
            <a:r>
              <a:rPr lang="en-US" dirty="0"/>
              <a:t>Review OOP</a:t>
            </a:r>
          </a:p>
          <a:p>
            <a:r>
              <a:rPr lang="en-US" dirty="0"/>
              <a:t>Review the memory model</a:t>
            </a:r>
            <a:endParaRPr lang="en-US" b="1" dirty="0">
              <a:solidFill>
                <a:srgbClr val="FF0000"/>
              </a:solidFill>
            </a:endParaRPr>
          </a:p>
          <a:p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4341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>
                <a:latin typeface="Arial" charset="0"/>
              </a:rPr>
              <a:t>BIT 142</a:t>
            </a:r>
          </a:p>
        </p:txBody>
      </p:sp>
    </p:spTree>
    <p:extLst>
      <p:ext uri="{BB962C8B-B14F-4D97-AF65-F5344CB8AC3E}">
        <p14:creationId xmlns:p14="http://schemas.microsoft.com/office/powerpoint/2010/main" val="266935119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2819400"/>
          </a:xfrm>
        </p:spPr>
        <p:txBody>
          <a:bodyPr/>
          <a:lstStyle/>
          <a:p>
            <a:r>
              <a:rPr lang="en-US" dirty="0"/>
              <a:t>REMINDER: </a:t>
            </a:r>
            <a:br>
              <a:rPr lang="en-US" dirty="0"/>
            </a:br>
            <a:r>
              <a:rPr lang="en-US" b="1" dirty="0">
                <a:solidFill>
                  <a:srgbClr val="7030A0"/>
                </a:solidFill>
              </a:rPr>
              <a:t>Lesson 01 work due </a:t>
            </a:r>
            <a:br>
              <a:rPr lang="en-US" b="1" dirty="0">
                <a:solidFill>
                  <a:srgbClr val="7030A0"/>
                </a:solidFill>
              </a:rPr>
            </a:br>
            <a:r>
              <a:rPr lang="en-US" b="1" u="sng" dirty="0">
                <a:solidFill>
                  <a:srgbClr val="FF0000"/>
                </a:solidFill>
              </a:rPr>
              <a:t>at midnight, a week from today</a:t>
            </a:r>
            <a:r>
              <a:rPr lang="en-US" b="1" dirty="0">
                <a:solidFill>
                  <a:srgbClr val="7030A0"/>
                </a:solidFill>
              </a:rPr>
              <a:t>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048000"/>
            <a:ext cx="7772400" cy="9906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BIT 142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AF0448-23F9-48E0-B31B-E4426019775F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152400" y="4343400"/>
            <a:ext cx="8839200" cy="20305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1"/>
                </a:solidFill>
                <a:latin typeface="Times New Roman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1"/>
                </a:solidFill>
                <a:latin typeface="Times New Roman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1"/>
                </a:solidFill>
                <a:latin typeface="Times New Roman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1"/>
                </a:solidFill>
                <a:latin typeface="Times New Roman" pitchFamily="18" charset="0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1"/>
                </a:solidFill>
                <a:latin typeface="Times New Roman" pitchFamily="18" charset="0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1"/>
                </a:solidFill>
                <a:latin typeface="Times New Roman" pitchFamily="18" charset="0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1"/>
                </a:solidFill>
                <a:latin typeface="Times New Roman" pitchFamily="18" charset="0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b="1" kern="0" dirty="0">
              <a:solidFill>
                <a:srgbClr val="002060"/>
              </a:solidFill>
            </a:endParaRPr>
          </a:p>
          <a:p>
            <a:r>
              <a:rPr lang="en-US" sz="2800" b="1" u="sng" kern="0" dirty="0">
                <a:solidFill>
                  <a:srgbClr val="00B050"/>
                </a:solidFill>
              </a:rPr>
              <a:t>Hybrid</a:t>
            </a:r>
            <a:r>
              <a:rPr lang="en-US" sz="2800" b="1" kern="0" dirty="0">
                <a:solidFill>
                  <a:srgbClr val="00B050"/>
                </a:solidFill>
              </a:rPr>
              <a:t> Students:</a:t>
            </a:r>
            <a:br>
              <a:rPr lang="en-US" sz="2800" b="1" kern="0" dirty="0">
                <a:solidFill>
                  <a:srgbClr val="00B050"/>
                </a:solidFill>
              </a:rPr>
            </a:br>
            <a:r>
              <a:rPr lang="en-US" b="1" strike="sngStrike" kern="0" dirty="0">
                <a:solidFill>
                  <a:srgbClr val="002060"/>
                </a:solidFill>
              </a:rPr>
              <a:t>Next class will start with a quiz that covers the Lesson 01 material!</a:t>
            </a:r>
          </a:p>
        </p:txBody>
      </p:sp>
    </p:spTree>
    <p:extLst>
      <p:ext uri="{BB962C8B-B14F-4D97-AF65-F5344CB8AC3E}">
        <p14:creationId xmlns:p14="http://schemas.microsoft.com/office/powerpoint/2010/main" val="34855509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Exams happen on Canvas, at a specific time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057400"/>
            <a:ext cx="8763000" cy="41148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For Lesson 01 you must either:</a:t>
            </a:r>
          </a:p>
          <a:p>
            <a:pPr lvl="1"/>
            <a:r>
              <a:rPr lang="en-US" dirty="0"/>
              <a:t>Confirm that you can make the exams</a:t>
            </a:r>
          </a:p>
          <a:p>
            <a:pPr lvl="1"/>
            <a:r>
              <a:rPr lang="en-US" dirty="0"/>
              <a:t>-OR-</a:t>
            </a:r>
          </a:p>
          <a:p>
            <a:pPr lvl="1"/>
            <a:r>
              <a:rPr lang="en-US" dirty="0"/>
              <a:t>Make alternate arrangements for the exam</a:t>
            </a:r>
          </a:p>
          <a:p>
            <a:pPr lvl="1"/>
            <a:endParaRPr lang="en-US" dirty="0"/>
          </a:p>
          <a:p>
            <a:r>
              <a:rPr lang="en-US" dirty="0"/>
              <a:t>If you fail to make alternate arrangements then you must take the exam during the day &amp; time listed on the course web page.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3053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318195-9115-4F01-B73E-58C9E2C15A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REALLY IMPORTANT:</a:t>
            </a:r>
            <a:br>
              <a:rPr lang="en-US" dirty="0"/>
            </a:br>
            <a:r>
              <a:rPr lang="en-US" dirty="0"/>
              <a:t>‘</a:t>
            </a:r>
            <a:r>
              <a:rPr lang="en-US" dirty="0" err="1"/>
              <a:t>NUnit</a:t>
            </a:r>
            <a:r>
              <a:rPr lang="en-US" dirty="0"/>
              <a:t>’ material in Lesson 01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4D1DD8-92EE-483E-AED9-473511145F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 added several short videos and an exercise to Lesson 01</a:t>
            </a:r>
          </a:p>
          <a:p>
            <a:r>
              <a:rPr lang="en-US" dirty="0"/>
              <a:t>They’re at the bottom of the list of topics</a:t>
            </a:r>
          </a:p>
          <a:p>
            <a:endParaRPr lang="en-US" dirty="0"/>
          </a:p>
          <a:p>
            <a:r>
              <a:rPr lang="en-US" dirty="0"/>
              <a:t>MAKE SURE YOU CAN GET THIS TO WORK!!</a:t>
            </a:r>
          </a:p>
          <a:p>
            <a:pPr lvl="1"/>
            <a:r>
              <a:rPr lang="en-US" dirty="0"/>
              <a:t>(Or show up in class next week with questions and I’ll help you get this to work)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3E561A2-E0BF-4A0D-8F67-CB100D9CAA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BIT 142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2FEECDB-BF7C-402C-9B90-A1732BD493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AF0448-23F9-48E0-B31B-E4426019775F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89382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318195-9115-4F01-B73E-58C9E2C15A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Vision for </a:t>
            </a:r>
            <a:r>
              <a:rPr lang="en-US" dirty="0" err="1"/>
              <a:t>NUnit</a:t>
            </a:r>
            <a:r>
              <a:rPr lang="en-US" dirty="0"/>
              <a:t> material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4D1DD8-92EE-483E-AED9-473511145F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This week learn what </a:t>
            </a:r>
            <a:r>
              <a:rPr lang="en-US" dirty="0" err="1"/>
              <a:t>NUnit</a:t>
            </a:r>
            <a:r>
              <a:rPr lang="en-US" dirty="0"/>
              <a:t> is and</a:t>
            </a:r>
            <a:br>
              <a:rPr lang="en-US" dirty="0"/>
            </a:br>
            <a:r>
              <a:rPr lang="en-US" dirty="0"/>
              <a:t>verify you can get it to work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Next week actually get some unit tests to pass.  The tests aren’t related to the rest of the lesson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Starting the week after that: </a:t>
            </a:r>
            <a:br>
              <a:rPr lang="en-US" dirty="0"/>
            </a:br>
            <a:r>
              <a:rPr lang="en-US" dirty="0"/>
              <a:t>the work you do for each lesson will have tests for that lesson’s work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3E561A2-E0BF-4A0D-8F67-CB100D9CAA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BIT 142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2FEECDB-BF7C-402C-9B90-A1732BD493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AF0448-23F9-48E0-B31B-E4426019775F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367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E40E8B-527D-4D3D-826F-1B7C0B470A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StudentTracker</a:t>
            </a:r>
            <a:r>
              <a:rPr lang="en-US" dirty="0"/>
              <a:t> is gone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E73A60-CB56-49B0-BFEF-AC6CCA3BA3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We’ll use Canvas for the first couple of weeks, then switch to GitHub</a:t>
            </a:r>
          </a:p>
          <a:p>
            <a:r>
              <a:rPr lang="en-US" dirty="0"/>
              <a:t>We’ll use Canvas for me to send you grades and feedback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803A230-EC07-40A0-9B2E-D5498C9CFF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BIT 142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F252434-1EBC-4D42-8776-5F4DAE916A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AF0448-23F9-48E0-B31B-E4426019775F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6526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E40E8B-527D-4D3D-826F-1B7C0B470A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2519" y="0"/>
            <a:ext cx="7772400" cy="1143000"/>
          </a:xfrm>
        </p:spPr>
        <p:txBody>
          <a:bodyPr/>
          <a:lstStyle/>
          <a:p>
            <a:r>
              <a:rPr lang="en-US" dirty="0"/>
              <a:t>Canvas is the new </a:t>
            </a:r>
            <a:r>
              <a:rPr lang="en-US" dirty="0" err="1"/>
              <a:t>new</a:t>
            </a:r>
            <a:r>
              <a:rPr lang="en-US" dirty="0"/>
              <a:t> thing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E73A60-CB56-49B0-BFEF-AC6CCA3BA3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0229" y="1371600"/>
            <a:ext cx="7772400" cy="4800600"/>
          </a:xfrm>
        </p:spPr>
        <p:txBody>
          <a:bodyPr/>
          <a:lstStyle/>
          <a:p>
            <a:r>
              <a:rPr lang="en-US" dirty="0"/>
              <a:t>I’m still learning Canvas.  </a:t>
            </a:r>
            <a:r>
              <a:rPr lang="en-US" b="1" dirty="0"/>
              <a:t>If something seems weird </a:t>
            </a:r>
            <a:r>
              <a:rPr lang="en-US" dirty="0"/>
              <a:t>and/or you saw another teacher do something awesome and would like me to do that too, </a:t>
            </a:r>
            <a:r>
              <a:rPr lang="en-US" b="1" dirty="0"/>
              <a:t>please talk to me about it</a:t>
            </a:r>
            <a:r>
              <a:rPr lang="en-US" dirty="0"/>
              <a:t>!</a:t>
            </a:r>
          </a:p>
          <a:p>
            <a:endParaRPr lang="en-US" dirty="0"/>
          </a:p>
          <a:p>
            <a:r>
              <a:rPr lang="en-US" dirty="0"/>
              <a:t>I may make changes to the hand-in procedure after I get feedback from BIT 115 trying it out later today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803A230-EC07-40A0-9B2E-D5498C9CFF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BIT 142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F252434-1EBC-4D42-8776-5F4DAE916A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AF0448-23F9-48E0-B31B-E4426019775F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076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318195-9115-4F01-B73E-58C9E2C15A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Vision for Git / GitHub material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4D1DD8-92EE-483E-AED9-473511145F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2416" y="1524000"/>
            <a:ext cx="7772400" cy="41148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This week learn what git and GitHub is and verify you can get it to work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Next week actually do some work via git/GitHub.  These exercise(s) aren’t related to the rest of the lesson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Starting the week after that: </a:t>
            </a:r>
            <a:br>
              <a:rPr lang="en-US" dirty="0"/>
            </a:br>
            <a:r>
              <a:rPr lang="en-US" dirty="0"/>
              <a:t>you will download the starter project from GitHub, do your work, and upload (submit) your work there too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3E561A2-E0BF-4A0D-8F67-CB100D9CAA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BIT 142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2FEECDB-BF7C-402C-9B90-A1732BD493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AF0448-23F9-48E0-B31B-E4426019775F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02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Fireball">
  <a:themeElements>
    <a:clrScheme name="Fireball 2">
      <a:dk1>
        <a:srgbClr val="000000"/>
      </a:dk1>
      <a:lt1>
        <a:srgbClr val="FFFFFF"/>
      </a:lt1>
      <a:dk2>
        <a:srgbClr val="FF9900"/>
      </a:dk2>
      <a:lt2>
        <a:srgbClr val="5F5F5F"/>
      </a:lt2>
      <a:accent1>
        <a:srgbClr val="FF9933"/>
      </a:accent1>
      <a:accent2>
        <a:srgbClr val="CC0066"/>
      </a:accent2>
      <a:accent3>
        <a:srgbClr val="FFFFFF"/>
      </a:accent3>
      <a:accent4>
        <a:srgbClr val="000000"/>
      </a:accent4>
      <a:accent5>
        <a:srgbClr val="FFCAAD"/>
      </a:accent5>
      <a:accent6>
        <a:srgbClr val="B9005C"/>
      </a:accent6>
      <a:hlink>
        <a:srgbClr val="CC00CC"/>
      </a:hlink>
      <a:folHlink>
        <a:srgbClr val="990099"/>
      </a:folHlink>
    </a:clrScheme>
    <a:fontScheme name="Fireball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Fireball 1">
        <a:dk1>
          <a:srgbClr val="5F5F5F"/>
        </a:dk1>
        <a:lt1>
          <a:srgbClr val="FFFFCC"/>
        </a:lt1>
        <a:dk2>
          <a:srgbClr val="000000"/>
        </a:dk2>
        <a:lt2>
          <a:srgbClr val="FFCC66"/>
        </a:lt2>
        <a:accent1>
          <a:srgbClr val="FF9933"/>
        </a:accent1>
        <a:accent2>
          <a:srgbClr val="CC0066"/>
        </a:accent2>
        <a:accent3>
          <a:srgbClr val="AAAAAA"/>
        </a:accent3>
        <a:accent4>
          <a:srgbClr val="DADAAE"/>
        </a:accent4>
        <a:accent5>
          <a:srgbClr val="FFCAAD"/>
        </a:accent5>
        <a:accent6>
          <a:srgbClr val="B9005C"/>
        </a:accent6>
        <a:hlink>
          <a:srgbClr val="CC00CC"/>
        </a:hlink>
        <a:folHlink>
          <a:srgbClr val="9900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ball 2">
        <a:dk1>
          <a:srgbClr val="000000"/>
        </a:dk1>
        <a:lt1>
          <a:srgbClr val="FFFFFF"/>
        </a:lt1>
        <a:dk2>
          <a:srgbClr val="FF9900"/>
        </a:dk2>
        <a:lt2>
          <a:srgbClr val="5F5F5F"/>
        </a:lt2>
        <a:accent1>
          <a:srgbClr val="FF9933"/>
        </a:accent1>
        <a:accent2>
          <a:srgbClr val="CC0066"/>
        </a:accent2>
        <a:accent3>
          <a:srgbClr val="FFFFFF"/>
        </a:accent3>
        <a:accent4>
          <a:srgbClr val="000000"/>
        </a:accent4>
        <a:accent5>
          <a:srgbClr val="FFCAAD"/>
        </a:accent5>
        <a:accent6>
          <a:srgbClr val="B9005C"/>
        </a:accent6>
        <a:hlink>
          <a:srgbClr val="CC00CC"/>
        </a:hlink>
        <a:folHlink>
          <a:srgbClr val="9900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reball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ireball 1">
    <a:dk1>
      <a:srgbClr val="5F5F5F"/>
    </a:dk1>
    <a:lt1>
      <a:srgbClr val="FFFFCC"/>
    </a:lt1>
    <a:dk2>
      <a:srgbClr val="000000"/>
    </a:dk2>
    <a:lt2>
      <a:srgbClr val="FFCC66"/>
    </a:lt2>
    <a:accent1>
      <a:srgbClr val="FF9933"/>
    </a:accent1>
    <a:accent2>
      <a:srgbClr val="CC0066"/>
    </a:accent2>
    <a:accent3>
      <a:srgbClr val="AAAAAA"/>
    </a:accent3>
    <a:accent4>
      <a:srgbClr val="DADAAE"/>
    </a:accent4>
    <a:accent5>
      <a:srgbClr val="FFCAAD"/>
    </a:accent5>
    <a:accent6>
      <a:srgbClr val="B9005C"/>
    </a:accent6>
    <a:hlink>
      <a:srgbClr val="CC00CC"/>
    </a:hlink>
    <a:folHlink>
      <a:srgbClr val="990099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Designs\FIREBALL.POT</Template>
  <TotalTime>6535</TotalTime>
  <Words>2042</Words>
  <Application>Microsoft Office PowerPoint</Application>
  <PresentationFormat>On-screen Show (4:3)</PresentationFormat>
  <Paragraphs>251</Paragraphs>
  <Slides>33</Slides>
  <Notes>5</Notes>
  <HiddenSlides>1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6" baseType="lpstr">
      <vt:lpstr>Arial</vt:lpstr>
      <vt:lpstr>Times New Roman</vt:lpstr>
      <vt:lpstr>Fireball</vt:lpstr>
      <vt:lpstr>PowerPoint Presentation</vt:lpstr>
      <vt:lpstr>BIT 143: Programming –Data Structures</vt:lpstr>
      <vt:lpstr>tl;dr</vt:lpstr>
      <vt:lpstr>Exams happen on Canvas, at a specific time</vt:lpstr>
      <vt:lpstr>REALLY IMPORTANT: ‘NUnit’ material in Lesson 01</vt:lpstr>
      <vt:lpstr>Vision for NUnit material</vt:lpstr>
      <vt:lpstr>StudentTracker is gone</vt:lpstr>
      <vt:lpstr>Canvas is the new new thing</vt:lpstr>
      <vt:lpstr>Vision for Git / GitHub material</vt:lpstr>
      <vt:lpstr>Rising Expectations for 142/143</vt:lpstr>
      <vt:lpstr>Hybrid (Sync) vs. “Online” (Async)</vt:lpstr>
      <vt:lpstr>Hybrid vs. “Online”</vt:lpstr>
      <vt:lpstr>Hybrid vs. online</vt:lpstr>
      <vt:lpstr>Syllabus</vt:lpstr>
      <vt:lpstr>Exams happen during sync class time</vt:lpstr>
      <vt:lpstr>Syllabus : Book info</vt:lpstr>
      <vt:lpstr>Website: Orientation Page</vt:lpstr>
      <vt:lpstr>Website: Main Page</vt:lpstr>
      <vt:lpstr>Website: Lesson Page</vt:lpstr>
      <vt:lpstr>Website: Post Class Exercises (PCEs)</vt:lpstr>
      <vt:lpstr>Occasional Revisions for autograded PCEs</vt:lpstr>
      <vt:lpstr>Revisions for autograded PCEs</vt:lpstr>
      <vt:lpstr>Do NOT plagiarize other people’s work</vt:lpstr>
      <vt:lpstr>Do NOT plagiarize other people’s work</vt:lpstr>
      <vt:lpstr>Late Policy, Extension Policy</vt:lpstr>
      <vt:lpstr>Late policy for work</vt:lpstr>
      <vt:lpstr>PCE &amp; Homework Extensions</vt:lpstr>
      <vt:lpstr>PCE &amp; Homework Extensions</vt:lpstr>
      <vt:lpstr>PCE &amp; Homework Extensions tl;dr:</vt:lpstr>
      <vt:lpstr>Website: In Class Materials</vt:lpstr>
      <vt:lpstr>Visual Studio here at Cascadia</vt:lpstr>
      <vt:lpstr>BIT 143 Topics for tonight</vt:lpstr>
      <vt:lpstr>REMINDER:  Lesson 01 work due  at midnight, a week from today!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BIT 142</dc:title>
  <dc:creator>Mike W. Panitz</dc:creator>
  <dc:description>Copyright 2002, Mike Panitz,_x000d_
All Rights Reserved, 2002, Mike Panitz</dc:description>
  <cp:lastModifiedBy>Michael Panitz</cp:lastModifiedBy>
  <cp:revision>589</cp:revision>
  <dcterms:created xsi:type="dcterms:W3CDTF">2001-06-15T01:31:23Z</dcterms:created>
  <dcterms:modified xsi:type="dcterms:W3CDTF">2021-01-06T19:55:53Z</dcterms:modified>
</cp:coreProperties>
</file>