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30"/>
  </p:notesMasterIdLst>
  <p:sldIdLst>
    <p:sldId id="256" r:id="rId2"/>
    <p:sldId id="315" r:id="rId3"/>
    <p:sldId id="305" r:id="rId4"/>
    <p:sldId id="306" r:id="rId5"/>
    <p:sldId id="333" r:id="rId6"/>
    <p:sldId id="307" r:id="rId7"/>
    <p:sldId id="343" r:id="rId8"/>
    <p:sldId id="335" r:id="rId9"/>
    <p:sldId id="341" r:id="rId10"/>
    <p:sldId id="342" r:id="rId11"/>
    <p:sldId id="344" r:id="rId12"/>
    <p:sldId id="345" r:id="rId13"/>
    <p:sldId id="346" r:id="rId14"/>
    <p:sldId id="347" r:id="rId15"/>
    <p:sldId id="348" r:id="rId16"/>
    <p:sldId id="354" r:id="rId17"/>
    <p:sldId id="312" r:id="rId18"/>
    <p:sldId id="311" r:id="rId19"/>
    <p:sldId id="326" r:id="rId20"/>
    <p:sldId id="298" r:id="rId21"/>
    <p:sldId id="300" r:id="rId22"/>
    <p:sldId id="313" r:id="rId23"/>
    <p:sldId id="350" r:id="rId24"/>
    <p:sldId id="353" r:id="rId25"/>
    <p:sldId id="351" r:id="rId26"/>
    <p:sldId id="352" r:id="rId27"/>
    <p:sldId id="304" r:id="rId28"/>
    <p:sldId id="30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32F884-DC7C-4DFA-B43B-BF4D16E0E7E2}">
          <p14:sldIdLst>
            <p14:sldId id="256"/>
            <p14:sldId id="315"/>
          </p14:sldIdLst>
        </p14:section>
        <p14:section name="Overview" id="{2C488E7D-DB16-4178-BD36-1D24A3F6FE4E}">
          <p14:sldIdLst>
            <p14:sldId id="305"/>
            <p14:sldId id="306"/>
            <p14:sldId id="333"/>
          </p14:sldIdLst>
        </p14:section>
        <p14:section name="Warm Up Code" id="{A73F260E-9160-41CF-8679-A2B95B0992AF}">
          <p14:sldIdLst>
            <p14:sldId id="307"/>
            <p14:sldId id="343"/>
            <p14:sldId id="335"/>
            <p14:sldId id="341"/>
            <p14:sldId id="342"/>
            <p14:sldId id="344"/>
            <p14:sldId id="345"/>
            <p14:sldId id="346"/>
            <p14:sldId id="347"/>
            <p14:sldId id="348"/>
            <p14:sldId id="354"/>
          </p14:sldIdLst>
        </p14:section>
        <p14:section name="Methods To Memorize" id="{F360F1C3-268C-4103-9943-EBEFB5049B14}">
          <p14:sldIdLst>
            <p14:sldId id="312"/>
            <p14:sldId id="311"/>
            <p14:sldId id="326"/>
          </p14:sldIdLst>
        </p14:section>
        <p14:section name="How Is This Implemented" id="{6EEE0FE4-3D37-44AF-8AC0-D872C823B51A}">
          <p14:sldIdLst>
            <p14:sldId id="298"/>
            <p14:sldId id="300"/>
            <p14:sldId id="313"/>
            <p14:sldId id="350"/>
            <p14:sldId id="353"/>
            <p14:sldId id="351"/>
            <p14:sldId id="352"/>
          </p14:sldIdLst>
        </p14:section>
        <p14:section name="When To Use This" id="{694D6004-8CBB-477B-ABED-FC3D8908EE9A}">
          <p14:sldIdLst>
            <p14:sldId id="304"/>
            <p14:sldId id="3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3741" autoAdjust="0"/>
  </p:normalViewPr>
  <p:slideViewPr>
    <p:cSldViewPr snapToGrid="0">
      <p:cViewPr varScale="1">
        <p:scale>
          <a:sx n="84" d="100"/>
          <a:sy n="84" d="100"/>
        </p:scale>
        <p:origin x="3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EC147-3964-452B-86AD-99DB84B0E9CA}" type="datetimeFigureOut">
              <a:rPr lang="en-US" smtClean="0"/>
              <a:t>12/1/2017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7BE52-B946-4C05-A47D-B8E47DDDD5C4}" type="slidenum">
              <a:rPr lang="en-US" smtClean="0"/>
              <a:t>‹#›</a:t>
            </a:fld>
            <a:endParaRPr lang="en-US"/>
          </a:p>
        </p:txBody>
      </p:sp>
    </p:spTree>
    <p:extLst>
      <p:ext uri="{BB962C8B-B14F-4D97-AF65-F5344CB8AC3E}">
        <p14:creationId xmlns:p14="http://schemas.microsoft.com/office/powerpoint/2010/main" val="3451202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7BE52-B946-4C05-A47D-B8E47DDDD5C4}" type="slidenum">
              <a:rPr lang="en-US" smtClean="0"/>
              <a:t>15</a:t>
            </a:fld>
            <a:endParaRPr lang="en-US"/>
          </a:p>
        </p:txBody>
      </p:sp>
    </p:spTree>
    <p:extLst>
      <p:ext uri="{BB962C8B-B14F-4D97-AF65-F5344CB8AC3E}">
        <p14:creationId xmlns:p14="http://schemas.microsoft.com/office/powerpoint/2010/main" val="95917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7BE52-B946-4C05-A47D-B8E47DDDD5C4}" type="slidenum">
              <a:rPr lang="en-US" smtClean="0"/>
              <a:t>16</a:t>
            </a:fld>
            <a:endParaRPr lang="en-US"/>
          </a:p>
        </p:txBody>
      </p:sp>
    </p:spTree>
    <p:extLst>
      <p:ext uri="{BB962C8B-B14F-4D97-AF65-F5344CB8AC3E}">
        <p14:creationId xmlns:p14="http://schemas.microsoft.com/office/powerpoint/2010/main" val="309693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368838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512613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F94EB9-A881-4373-A04B-CF4A14D15D2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7832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3187146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F94EB9-A881-4373-A04B-CF4A14D15D2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0242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380450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3368174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323137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210426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noAutofit/>
          </a:bodyPr>
          <a:lstStyle>
            <a:lvl1pPr algn="l">
              <a:defRPr sz="72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225456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250412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290465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30353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1040508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160780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D436B2-140F-4149-BB68-89D284BD3211}"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F94EB9-A881-4373-A04B-CF4A14D15D25}" type="slidenum">
              <a:rPr lang="en-US" smtClean="0"/>
              <a:t>‹#›</a:t>
            </a:fld>
            <a:endParaRPr lang="en-US" dirty="0"/>
          </a:p>
        </p:txBody>
      </p:sp>
    </p:spTree>
    <p:extLst>
      <p:ext uri="{BB962C8B-B14F-4D97-AF65-F5344CB8AC3E}">
        <p14:creationId xmlns:p14="http://schemas.microsoft.com/office/powerpoint/2010/main" val="417622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D436B2-140F-4149-BB68-89D284BD3211}" type="datetimeFigureOut">
              <a:rPr lang="en-US" smtClean="0"/>
              <a:t>12/1/2017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F94EB9-A881-4373-A04B-CF4A14D15D25}" type="slidenum">
              <a:rPr lang="en-US" smtClean="0"/>
              <a:t>‹#›</a:t>
            </a:fld>
            <a:endParaRPr lang="en-US" dirty="0"/>
          </a:p>
        </p:txBody>
      </p:sp>
    </p:spTree>
    <p:extLst>
      <p:ext uri="{BB962C8B-B14F-4D97-AF65-F5344CB8AC3E}">
        <p14:creationId xmlns:p14="http://schemas.microsoft.com/office/powerpoint/2010/main" val="376087976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18" Type="http://schemas.openxmlformats.org/officeDocument/2006/relationships/slide" Target="slide3.xml"/><Relationship Id="rId3" Type="http://schemas.openxmlformats.org/officeDocument/2006/relationships/slide" Target="slide27.xml"/><Relationship Id="rId7" Type="http://schemas.openxmlformats.org/officeDocument/2006/relationships/image" Target="../media/image28.png"/><Relationship Id="rId17" Type="http://schemas.openxmlformats.org/officeDocument/2006/relationships/image" Target="../media/image5.png"/><Relationship Id="rId2" Type="http://schemas.openxmlformats.org/officeDocument/2006/relationships/image" Target="../media/image1.png"/><Relationship Id="rId16"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slide" Target="slide20.xml"/><Relationship Id="rId11" Type="http://schemas.openxmlformats.org/officeDocument/2006/relationships/image" Target="../media/image4.png"/><Relationship Id="rId5" Type="http://schemas.openxmlformats.org/officeDocument/2006/relationships/image" Target="../media/image2.png"/><Relationship Id="rId15" Type="http://schemas.openxmlformats.org/officeDocument/2006/relationships/slide" Target="slide6.xml"/><Relationship Id="rId10" Type="http://schemas.openxmlformats.org/officeDocument/2006/relationships/image" Target="../media/image30.png"/><Relationship Id="rId19" Type="http://schemas.openxmlformats.org/officeDocument/2006/relationships/image" Target="../media/image60.png"/><Relationship Id="rId4" Type="http://schemas.openxmlformats.org/officeDocument/2006/relationships/image" Target="../media/image110.png"/><Relationship Id="rId9" Type="http://schemas.openxmlformats.org/officeDocument/2006/relationships/slide" Target="slide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hyperlink" Target="https://msdn.microsoft.com/en-us/library/ms132172(v=vs.110).aspx#Anchor_1" TargetMode="Externa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hyperlink" Target="https://msdn.microsoft.com/en-us/library/ms132177(v=vs.110).aspx#Anchor_1" TargetMode="External"/></Relationships>
</file>

<file path=ppt/slides/_rels/slide2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sdn.microsoft.com/en-us/library/x895455z(v=vs.110).aspx#Anchor_2" TargetMode="External"/><Relationship Id="rId1" Type="http://schemas.openxmlformats.org/officeDocument/2006/relationships/slideLayout" Target="../slideLayouts/slideLayout2.xml"/><Relationship Id="rId4" Type="http://schemas.openxmlformats.org/officeDocument/2006/relationships/hyperlink" Target="https://msdn.microsoft.com/en-us/library/kf2athf2(v=vs.110).aspx#Anchor_2" TargetMode="External"/></Relationships>
</file>

<file path=ppt/slides/_rels/slide2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hyperlink" Target="https://msdn.microsoft.com/en-us/library/ms132182(v=vs.110).aspx#Anchor_2" TargetMode="External"/><Relationship Id="rId7" Type="http://schemas.openxmlformats.org/officeDocument/2006/relationships/hyperlink" Target="https://msdn.microsoft.com/en-us/library/43ttx77w(v=vs.110).aspx#Anchor_2" TargetMode="External"/><Relationship Id="rId2" Type="http://schemas.openxmlformats.org/officeDocument/2006/relationships/hyperlink" Target="https://msdn.microsoft.com/en-us/library/ms132181(v=vs.110).aspx#Anchor_2" TargetMode="External"/><Relationship Id="rId1" Type="http://schemas.openxmlformats.org/officeDocument/2006/relationships/slideLayout" Target="../slideLayouts/slideLayout2.xml"/><Relationship Id="rId6" Type="http://schemas.openxmlformats.org/officeDocument/2006/relationships/hyperlink" Target="https://msdn.microsoft.com/en-us/library/t56y0h99(v=vs.110).aspx" TargetMode="External"/><Relationship Id="rId5" Type="http://schemas.openxmlformats.org/officeDocument/2006/relationships/hyperlink" Target="https://msdn.microsoft.com/en-us/library/k87xw3hb(v=vs.110).aspx#Remarks" TargetMode="External"/><Relationship Id="rId4" Type="http://schemas.openxmlformats.org/officeDocument/2006/relationships/slide" Target="slide10.xml"/></Relationships>
</file>

<file path=ppt/slides/_rels/slide26.xml.rels><?xml version="1.0" encoding="UTF-8" standalone="yes"?>
<Relationships xmlns="http://schemas.openxmlformats.org/package/2006/relationships"><Relationship Id="rId3" Type="http://schemas.openxmlformats.org/officeDocument/2006/relationships/hyperlink" Target="https://msdn.microsoft.com/en-us/library/t56y0h99(v=vs.110).aspx" TargetMode="External"/><Relationship Id="rId2" Type="http://schemas.openxmlformats.org/officeDocument/2006/relationships/hyperlink" Target="https://msdn.microsoft.com/en-us/library/99a4073e(v=vs.110).aspx#Anchor_1" TargetMode="Externa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0773" y="1477926"/>
            <a:ext cx="9363840" cy="3299455"/>
          </a:xfrm>
        </p:spPr>
        <p:txBody>
          <a:bodyPr>
            <a:normAutofit/>
          </a:bodyPr>
          <a:lstStyle/>
          <a:p>
            <a:r>
              <a:rPr lang="en-US" dirty="0"/>
              <a:t>The Generic </a:t>
            </a:r>
            <a:br>
              <a:rPr lang="en-US" dirty="0"/>
            </a:br>
            <a:r>
              <a:rPr lang="en-US" b="1" dirty="0" err="1">
                <a:solidFill>
                  <a:schemeClr val="accent4"/>
                </a:solidFill>
              </a:rPr>
              <a:t>LinkedList</a:t>
            </a:r>
            <a:r>
              <a:rPr lang="en-US" b="1" dirty="0">
                <a:solidFill>
                  <a:schemeClr val="accent4"/>
                </a:solidFill>
              </a:rPr>
              <a:t>&lt;&gt;</a:t>
            </a:r>
            <a:br>
              <a:rPr lang="en-US" dirty="0"/>
            </a:br>
            <a:r>
              <a:rPr lang="en-US" dirty="0"/>
              <a:t>Collection class</a:t>
            </a:r>
          </a:p>
        </p:txBody>
      </p:sp>
      <p:sp>
        <p:nvSpPr>
          <p:cNvPr id="3" name="Subtitle 2"/>
          <p:cNvSpPr>
            <a:spLocks noGrp="1"/>
          </p:cNvSpPr>
          <p:nvPr>
            <p:ph type="subTitle" idx="1"/>
          </p:nvPr>
        </p:nvSpPr>
        <p:spPr>
          <a:xfrm>
            <a:off x="2140773" y="4777379"/>
            <a:ext cx="9363839" cy="1126283"/>
          </a:xfrm>
        </p:spPr>
        <p:txBody>
          <a:bodyPr/>
          <a:lstStyle/>
          <a:p>
            <a:r>
              <a:rPr lang="en-US" dirty="0"/>
              <a:t>Modern Collections Classes</a:t>
            </a:r>
          </a:p>
        </p:txBody>
      </p:sp>
    </p:spTree>
    <p:extLst>
      <p:ext uri="{BB962C8B-B14F-4D97-AF65-F5344CB8AC3E}">
        <p14:creationId xmlns:p14="http://schemas.microsoft.com/office/powerpoint/2010/main" val="13762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923330"/>
          </a:xfrm>
          <a:prstGeom prst="rect">
            <a:avLst/>
          </a:prstGeom>
        </p:spPr>
        <p:txBody>
          <a:bodyPr wrap="square">
            <a:spAutoFit/>
          </a:bodyPr>
          <a:lstStyle/>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7683500" y="1016000"/>
            <a:ext cx="4595586" cy="5841999"/>
          </a:xfrm>
        </p:spPr>
        <p:txBody>
          <a:bodyPr>
            <a:normAutofit/>
          </a:bodyPr>
          <a:lstStyle/>
          <a:p>
            <a:pPr marL="0" indent="0">
              <a:buNone/>
            </a:pPr>
            <a:r>
              <a:rPr lang="en-US" sz="2000" dirty="0">
                <a:solidFill>
                  <a:srgbClr val="008000"/>
                </a:solidFill>
                <a:latin typeface="Consolas" panose="020B0609020204030204" pitchFamily="49" charset="0"/>
              </a:rPr>
              <a:t>// Part 3</a:t>
            </a:r>
            <a:endParaRPr lang="en-US" sz="2000" dirty="0">
              <a:solidFill>
                <a:srgbClr val="000000"/>
              </a:solidFill>
              <a:latin typeface="Consolas" panose="020B0609020204030204" pitchFamily="49" charset="0"/>
            </a:endParaRPr>
          </a:p>
          <a:p>
            <a:pPr marL="0" indent="0">
              <a:buNone/>
            </a:pPr>
            <a:r>
              <a:rPr lang="en-US" sz="2000" dirty="0" err="1">
                <a:solidFill>
                  <a:srgbClr val="000000"/>
                </a:solidFill>
                <a:latin typeface="Consolas" panose="020B0609020204030204" pitchFamily="49" charset="0"/>
              </a:rPr>
              <a:t>numList.RemoveFirst</a:t>
            </a:r>
            <a:r>
              <a:rPr lang="en-US" sz="2000" dirty="0">
                <a:solidFill>
                  <a:srgbClr val="000000"/>
                </a:solidFill>
                <a:latin typeface="Consolas" panose="020B0609020204030204" pitchFamily="49" charset="0"/>
              </a:rPr>
              <a:t>();</a:t>
            </a:r>
          </a:p>
          <a:p>
            <a:pPr marL="0" indent="0">
              <a:buNone/>
            </a:pPr>
            <a:r>
              <a:rPr lang="en-US" sz="2000" dirty="0" err="1">
                <a:solidFill>
                  <a:srgbClr val="000000"/>
                </a:solidFill>
                <a:latin typeface="Consolas" panose="020B0609020204030204" pitchFamily="49" charset="0"/>
              </a:rPr>
              <a:t>numList.RemoveLast</a:t>
            </a:r>
            <a:r>
              <a:rPr lang="en-US" sz="2000" dirty="0">
                <a:solidFill>
                  <a:srgbClr val="000000"/>
                </a:solidFill>
                <a:latin typeface="Consolas" panose="020B0609020204030204" pitchFamily="49" charset="0"/>
              </a:rPr>
              <a:t>();</a:t>
            </a:r>
          </a:p>
          <a:p>
            <a:pPr marL="0" indent="0">
              <a:buNone/>
            </a:pPr>
            <a:r>
              <a:rPr lang="en-US" sz="2000" dirty="0" err="1">
                <a:solidFill>
                  <a:srgbClr val="000000"/>
                </a:solidFill>
                <a:latin typeface="Consolas" panose="020B0609020204030204" pitchFamily="49" charset="0"/>
              </a:rPr>
              <a:t>PrintList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numList</a:t>
            </a:r>
            <a:r>
              <a:rPr lang="en-US" sz="2000" dirty="0">
                <a:solidFill>
                  <a:srgbClr val="000000"/>
                </a:solidFill>
                <a:latin typeface="Consolas" panose="020B0609020204030204" pitchFamily="49" charset="0"/>
              </a:rPr>
              <a:t>);</a:t>
            </a:r>
          </a:p>
          <a:p>
            <a:pPr marL="0" indent="0">
              <a:buNone/>
            </a:pPr>
            <a:endParaRPr lang="en-US" sz="2000" dirty="0">
              <a:solidFill>
                <a:srgbClr val="000000"/>
              </a:solidFill>
              <a:latin typeface="Consolas" panose="020B0609020204030204" pitchFamily="49" charset="0"/>
            </a:endParaRPr>
          </a:p>
          <a:p>
            <a:pPr marL="0" indent="0">
              <a:buNone/>
            </a:pPr>
            <a:r>
              <a:rPr lang="en-US" sz="2000" dirty="0" err="1">
                <a:solidFill>
                  <a:srgbClr val="000000"/>
                </a:solidFill>
                <a:latin typeface="Consolas" panose="020B0609020204030204" pitchFamily="49" charset="0"/>
              </a:rPr>
              <a:t>numList.Remove</a:t>
            </a:r>
            <a:r>
              <a:rPr lang="en-US" sz="2000" dirty="0">
                <a:solidFill>
                  <a:srgbClr val="000000"/>
                </a:solidFill>
                <a:latin typeface="Consolas" panose="020B0609020204030204" pitchFamily="49" charset="0"/>
              </a:rPr>
              <a:t>(3); </a:t>
            </a:r>
            <a:br>
              <a:rPr lang="en-US" sz="2000" dirty="0">
                <a:solidFill>
                  <a:srgbClr val="000000"/>
                </a:solidFill>
                <a:latin typeface="Consolas" panose="020B0609020204030204" pitchFamily="49" charset="0"/>
              </a:rPr>
            </a:br>
            <a:r>
              <a:rPr lang="en-US" sz="2000" dirty="0">
                <a:solidFill>
                  <a:srgbClr val="008000"/>
                </a:solidFill>
                <a:latin typeface="Consolas" panose="020B0609020204030204" pitchFamily="49" charset="0"/>
              </a:rPr>
              <a:t>// NOTE: Removing via the VALUE</a:t>
            </a:r>
            <a:br>
              <a:rPr lang="en-US" sz="2000" dirty="0">
                <a:solidFill>
                  <a:srgbClr val="008000"/>
                </a:solidFill>
                <a:latin typeface="Consolas" panose="020B0609020204030204" pitchFamily="49" charset="0"/>
              </a:rPr>
            </a:br>
            <a:r>
              <a:rPr lang="en-US" sz="2000" dirty="0">
                <a:solidFill>
                  <a:srgbClr val="008000"/>
                </a:solidFill>
                <a:latin typeface="Consolas" panose="020B0609020204030204" pitchFamily="49" charset="0"/>
              </a:rPr>
              <a:t>// Need to find value – O(N)</a:t>
            </a:r>
            <a:endParaRPr lang="en-US" sz="2000" dirty="0">
              <a:solidFill>
                <a:srgbClr val="000000"/>
              </a:solidFill>
              <a:latin typeface="Consolas" panose="020B0609020204030204" pitchFamily="49" charset="0"/>
            </a:endParaRPr>
          </a:p>
          <a:p>
            <a:pPr marL="0" indent="0">
              <a:buNone/>
            </a:pPr>
            <a:r>
              <a:rPr lang="en-US" sz="2000" dirty="0" err="1">
                <a:solidFill>
                  <a:srgbClr val="000000"/>
                </a:solidFill>
                <a:latin typeface="Consolas" panose="020B0609020204030204" pitchFamily="49" charset="0"/>
              </a:rPr>
              <a:t>PrintList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numList</a:t>
            </a:r>
            <a:r>
              <a:rPr lang="en-US" sz="2000" dirty="0">
                <a:solidFill>
                  <a:srgbClr val="000000"/>
                </a:solidFill>
                <a:latin typeface="Consolas" panose="020B0609020204030204" pitchFamily="49" charset="0"/>
              </a:rPr>
              <a:t>);</a:t>
            </a:r>
          </a:p>
          <a:p>
            <a:pPr marL="0" indent="0">
              <a:buNone/>
            </a:pPr>
            <a:endParaRPr lang="en-US" sz="2000" dirty="0">
              <a:solidFill>
                <a:srgbClr val="000000"/>
              </a:solidFill>
              <a:latin typeface="Consolas" panose="020B0609020204030204" pitchFamily="49" charset="0"/>
            </a:endParaRPr>
          </a:p>
          <a:p>
            <a:pPr marL="0" indent="0">
              <a:buNone/>
            </a:pPr>
            <a:endParaRPr lang="en-US" sz="2000" dirty="0">
              <a:solidFill>
                <a:srgbClr val="000000"/>
              </a:solidFill>
              <a:latin typeface="Consolas" panose="020B0609020204030204" pitchFamily="49" charset="0"/>
            </a:endParaRPr>
          </a:p>
        </p:txBody>
      </p:sp>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70676"/>
            <a:ext cx="8911687" cy="833527"/>
          </a:xfrm>
        </p:spPr>
        <p:txBody>
          <a:bodyPr>
            <a:normAutofit/>
          </a:bodyPr>
          <a:lstStyle/>
          <a:p>
            <a:pPr algn="r"/>
            <a:r>
              <a:rPr lang="en-US" dirty="0" err="1"/>
              <a:t>RemoveFirst</a:t>
            </a:r>
            <a:r>
              <a:rPr lang="en-US" dirty="0"/>
              <a:t>(), </a:t>
            </a:r>
            <a:r>
              <a:rPr lang="en-US" dirty="0" err="1"/>
              <a:t>RemoveLast</a:t>
            </a:r>
            <a:r>
              <a:rPr lang="en-US" dirty="0"/>
              <a:t>(), Remove()</a:t>
            </a:r>
          </a:p>
        </p:txBody>
      </p:sp>
      <p:grpSp>
        <p:nvGrpSpPr>
          <p:cNvPr id="6" name="Group 5">
            <a:extLst>
              <a:ext uri="{FF2B5EF4-FFF2-40B4-BE49-F238E27FC236}">
                <a16:creationId xmlns:a16="http://schemas.microsoft.com/office/drawing/2014/main" id="{97958941-3E72-49B4-9C30-389ACECE6A48}"/>
              </a:ext>
            </a:extLst>
          </p:cNvPr>
          <p:cNvGrpSpPr/>
          <p:nvPr/>
        </p:nvGrpSpPr>
        <p:grpSpPr>
          <a:xfrm>
            <a:off x="689725" y="629049"/>
            <a:ext cx="1489396" cy="1986824"/>
            <a:chOff x="5375635" y="1275644"/>
            <a:chExt cx="1991956" cy="2517423"/>
          </a:xfrm>
        </p:grpSpPr>
        <p:sp>
          <p:nvSpPr>
            <p:cNvPr id="7" name="Rectangle 6">
              <a:extLst>
                <a:ext uri="{FF2B5EF4-FFF2-40B4-BE49-F238E27FC236}">
                  <a16:creationId xmlns:a16="http://schemas.microsoft.com/office/drawing/2014/main" id="{D9CAA998-2D81-4AC0-AB96-ECBA1570C088}"/>
                </a:ext>
              </a:extLst>
            </p:cNvPr>
            <p:cNvSpPr/>
            <p:nvPr/>
          </p:nvSpPr>
          <p:spPr>
            <a:xfrm>
              <a:off x="5375635" y="1275644"/>
              <a:ext cx="1984720" cy="251742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0FDEE34-AF24-4268-96B9-744198ABAC10}"/>
                </a:ext>
              </a:extLst>
            </p:cNvPr>
            <p:cNvSpPr/>
            <p:nvPr/>
          </p:nvSpPr>
          <p:spPr>
            <a:xfrm>
              <a:off x="5375635" y="1275644"/>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Stack</a:t>
              </a:r>
            </a:p>
          </p:txBody>
        </p:sp>
        <p:sp>
          <p:nvSpPr>
            <p:cNvPr id="11" name="Rectangle 10">
              <a:extLst>
                <a:ext uri="{FF2B5EF4-FFF2-40B4-BE49-F238E27FC236}">
                  <a16:creationId xmlns:a16="http://schemas.microsoft.com/office/drawing/2014/main" id="{6878057F-513C-4347-9B68-170F2091C842}"/>
                </a:ext>
              </a:extLst>
            </p:cNvPr>
            <p:cNvSpPr/>
            <p:nvPr/>
          </p:nvSpPr>
          <p:spPr>
            <a:xfrm>
              <a:off x="5375635" y="1919111"/>
              <a:ext cx="197502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p>
          </p:txBody>
        </p:sp>
        <p:sp>
          <p:nvSpPr>
            <p:cNvPr id="12" name="Rectangle 11">
              <a:extLst>
                <a:ext uri="{FF2B5EF4-FFF2-40B4-BE49-F238E27FC236}">
                  <a16:creationId xmlns:a16="http://schemas.microsoft.com/office/drawing/2014/main" id="{B9C4ED39-247B-48E4-98A4-FE691692CAEA}"/>
                </a:ext>
              </a:extLst>
            </p:cNvPr>
            <p:cNvSpPr/>
            <p:nvPr/>
          </p:nvSpPr>
          <p:spPr>
            <a:xfrm>
              <a:off x="5382871" y="2579506"/>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numList</a:t>
              </a:r>
              <a:endParaRPr lang="en-US" dirty="0"/>
            </a:p>
          </p:txBody>
        </p:sp>
      </p:grpSp>
      <p:cxnSp>
        <p:nvCxnSpPr>
          <p:cNvPr id="13" name="Connector: Elbow 12">
            <a:extLst>
              <a:ext uri="{FF2B5EF4-FFF2-40B4-BE49-F238E27FC236}">
                <a16:creationId xmlns:a16="http://schemas.microsoft.com/office/drawing/2014/main" id="{84BA2DBC-348E-4C38-AD75-403EE99D96E6}"/>
              </a:ext>
            </a:extLst>
          </p:cNvPr>
          <p:cNvCxnSpPr>
            <a:cxnSpLocks/>
            <a:stCxn id="12" idx="3"/>
            <a:endCxn id="26" idx="0"/>
          </p:cNvCxnSpPr>
          <p:nvPr/>
        </p:nvCxnSpPr>
        <p:spPr>
          <a:xfrm>
            <a:off x="2179121" y="1898652"/>
            <a:ext cx="575821" cy="1356413"/>
          </a:xfrm>
          <a:prstGeom prst="bentConnector2">
            <a:avLst/>
          </a:prstGeom>
          <a:ln w="76200">
            <a:tailEnd type="triangle"/>
          </a:ln>
        </p:spPr>
        <p:style>
          <a:lnRef idx="1">
            <a:schemeClr val="accent3"/>
          </a:lnRef>
          <a:fillRef idx="0">
            <a:schemeClr val="accent3"/>
          </a:fillRef>
          <a:effectRef idx="0">
            <a:schemeClr val="accent3"/>
          </a:effectRef>
          <a:fontRef idx="minor">
            <a:schemeClr val="tx1"/>
          </a:fontRef>
        </p:style>
      </p:cxnSp>
      <p:grpSp>
        <p:nvGrpSpPr>
          <p:cNvPr id="46" name="Group 45">
            <a:extLst>
              <a:ext uri="{FF2B5EF4-FFF2-40B4-BE49-F238E27FC236}">
                <a16:creationId xmlns:a16="http://schemas.microsoft.com/office/drawing/2014/main" id="{6F278013-3F45-4FB5-9096-5C495DFFF6C7}"/>
              </a:ext>
            </a:extLst>
          </p:cNvPr>
          <p:cNvGrpSpPr/>
          <p:nvPr/>
        </p:nvGrpSpPr>
        <p:grpSpPr>
          <a:xfrm>
            <a:off x="1256402" y="5064612"/>
            <a:ext cx="2342039" cy="1581567"/>
            <a:chOff x="1928668" y="5128230"/>
            <a:chExt cx="2342039" cy="1581567"/>
          </a:xfrm>
        </p:grpSpPr>
        <p:sp>
          <p:nvSpPr>
            <p:cNvPr id="22" name="Arrow: Curved Down 21">
              <a:extLst>
                <a:ext uri="{FF2B5EF4-FFF2-40B4-BE49-F238E27FC236}">
                  <a16:creationId xmlns:a16="http://schemas.microsoft.com/office/drawing/2014/main" id="{ED9ABBAD-8426-4BC2-9C61-F9BEAFDFD03F}"/>
                </a:ext>
              </a:extLst>
            </p:cNvPr>
            <p:cNvSpPr/>
            <p:nvPr/>
          </p:nvSpPr>
          <p:spPr>
            <a:xfrm flipH="1" flipV="1">
              <a:off x="1928668" y="6204118"/>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23" name="Rectangle 22">
              <a:extLst>
                <a:ext uri="{FF2B5EF4-FFF2-40B4-BE49-F238E27FC236}">
                  <a16:creationId xmlns:a16="http://schemas.microsoft.com/office/drawing/2014/main" id="{74542988-6F09-474C-AD03-BC58AB73C722}"/>
                </a:ext>
              </a:extLst>
            </p:cNvPr>
            <p:cNvSpPr/>
            <p:nvPr/>
          </p:nvSpPr>
          <p:spPr>
            <a:xfrm>
              <a:off x="2830514" y="5642819"/>
              <a:ext cx="576604" cy="5613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2</a:t>
              </a:r>
            </a:p>
          </p:txBody>
        </p:sp>
        <p:sp>
          <p:nvSpPr>
            <p:cNvPr id="21" name="Arrow: Curved Down 20">
              <a:extLst>
                <a:ext uri="{FF2B5EF4-FFF2-40B4-BE49-F238E27FC236}">
                  <a16:creationId xmlns:a16="http://schemas.microsoft.com/office/drawing/2014/main" id="{81388ACA-2DFC-4B7A-9731-6140F4F4E547}"/>
                </a:ext>
              </a:extLst>
            </p:cNvPr>
            <p:cNvSpPr/>
            <p:nvPr/>
          </p:nvSpPr>
          <p:spPr>
            <a:xfrm>
              <a:off x="3231177" y="512823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pSp>
      <p:grpSp>
        <p:nvGrpSpPr>
          <p:cNvPr id="25" name="Group 24">
            <a:extLst>
              <a:ext uri="{FF2B5EF4-FFF2-40B4-BE49-F238E27FC236}">
                <a16:creationId xmlns:a16="http://schemas.microsoft.com/office/drawing/2014/main" id="{C8D4076B-305E-4432-A02F-E21C320C2B88}"/>
              </a:ext>
            </a:extLst>
          </p:cNvPr>
          <p:cNvGrpSpPr/>
          <p:nvPr/>
        </p:nvGrpSpPr>
        <p:grpSpPr>
          <a:xfrm>
            <a:off x="1625728" y="3255065"/>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sp>
        <p:nvSpPr>
          <p:cNvPr id="24" name="Arrow: Curved Down 23">
            <a:extLst>
              <a:ext uri="{FF2B5EF4-FFF2-40B4-BE49-F238E27FC236}">
                <a16:creationId xmlns:a16="http://schemas.microsoft.com/office/drawing/2014/main" id="{4607537E-325E-49E8-8A9B-C696D9A71F55}"/>
              </a:ext>
            </a:extLst>
          </p:cNvPr>
          <p:cNvSpPr/>
          <p:nvPr/>
        </p:nvSpPr>
        <p:spPr>
          <a:xfrm>
            <a:off x="3611648"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Rectangle 15">
            <a:extLst>
              <a:ext uri="{FF2B5EF4-FFF2-40B4-BE49-F238E27FC236}">
                <a16:creationId xmlns:a16="http://schemas.microsoft.com/office/drawing/2014/main" id="{B58CD316-0104-4C20-ABEC-59B9BE0D01C7}"/>
              </a:ext>
            </a:extLst>
          </p:cNvPr>
          <p:cNvSpPr/>
          <p:nvPr/>
        </p:nvSpPr>
        <p:spPr>
          <a:xfrm>
            <a:off x="3323346"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30" name="Arrow: Curved Down 29">
            <a:extLst>
              <a:ext uri="{FF2B5EF4-FFF2-40B4-BE49-F238E27FC236}">
                <a16:creationId xmlns:a16="http://schemas.microsoft.com/office/drawing/2014/main" id="{C88C5668-7329-4C44-BDA0-E77DF31AE97D}"/>
              </a:ext>
            </a:extLst>
          </p:cNvPr>
          <p:cNvSpPr/>
          <p:nvPr/>
        </p:nvSpPr>
        <p:spPr>
          <a:xfrm flipH="1" flipV="1">
            <a:off x="2458574"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
        <p:nvSpPr>
          <p:cNvPr id="48" name="Arrow: Right 47">
            <a:extLst>
              <a:ext uri="{FF2B5EF4-FFF2-40B4-BE49-F238E27FC236}">
                <a16:creationId xmlns:a16="http://schemas.microsoft.com/office/drawing/2014/main" id="{03D3568D-F106-42FA-B314-5A06ED9D20B3}"/>
              </a:ext>
            </a:extLst>
          </p:cNvPr>
          <p:cNvSpPr/>
          <p:nvPr/>
        </p:nvSpPr>
        <p:spPr>
          <a:xfrm>
            <a:off x="6923542" y="1360051"/>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Connector: Elbow 69">
            <a:extLst>
              <a:ext uri="{FF2B5EF4-FFF2-40B4-BE49-F238E27FC236}">
                <a16:creationId xmlns:a16="http://schemas.microsoft.com/office/drawing/2014/main" id="{7C19430A-0D91-4626-866F-981646D63640}"/>
              </a:ext>
            </a:extLst>
          </p:cNvPr>
          <p:cNvCxnSpPr>
            <a:cxnSpLocks/>
            <a:stCxn id="27" idx="1"/>
            <a:endCxn id="23" idx="1"/>
          </p:cNvCxnSpPr>
          <p:nvPr/>
        </p:nvCxnSpPr>
        <p:spPr>
          <a:xfrm rot="10800000" flipH="1" flipV="1">
            <a:off x="1625728" y="3856457"/>
            <a:ext cx="532519" cy="2003393"/>
          </a:xfrm>
          <a:prstGeom prst="bentConnector3">
            <a:avLst>
              <a:gd name="adj1" fmla="val -42928"/>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37" name="Rectangle 36">
            <a:extLst>
              <a:ext uri="{FF2B5EF4-FFF2-40B4-BE49-F238E27FC236}">
                <a16:creationId xmlns:a16="http://schemas.microsoft.com/office/drawing/2014/main" id="{4ACB8F61-4489-4B6B-9C3A-409E244D89EA}"/>
              </a:ext>
            </a:extLst>
          </p:cNvPr>
          <p:cNvSpPr/>
          <p:nvPr/>
        </p:nvSpPr>
        <p:spPr>
          <a:xfrm>
            <a:off x="4372997" y="734643"/>
            <a:ext cx="2821660" cy="2339102"/>
          </a:xfrm>
          <a:prstGeom prst="rect">
            <a:avLst/>
          </a:prstGeom>
          <a:ln w="38100">
            <a:solidFill>
              <a:srgbClr val="7030A0"/>
            </a:solidFill>
          </a:ln>
        </p:spPr>
        <p:txBody>
          <a:bodyPr wrap="square">
            <a:spAutoFit/>
          </a:bodyPr>
          <a:lstStyle/>
          <a:p>
            <a:pPr marL="285750" indent="-285750">
              <a:buFont typeface="Arial" panose="020B0604020202020204" pitchFamily="34" charset="0"/>
              <a:buChar char="•"/>
            </a:pPr>
            <a:r>
              <a:rPr lang="en-US" b="1" dirty="0"/>
              <a:t>OUTPUT:</a:t>
            </a:r>
          </a:p>
          <a:p>
            <a:r>
              <a:rPr lang="en-US" sz="2400" dirty="0">
                <a:latin typeface="Courier New" panose="02070309020205020404" pitchFamily="49" charset="0"/>
                <a:cs typeface="Courier New" panose="02070309020205020404" pitchFamily="49" charset="0"/>
              </a:rPr>
              <a:t>List contents: </a:t>
            </a:r>
          </a:p>
          <a:p>
            <a:r>
              <a:rPr lang="en-US" sz="3200" dirty="0">
                <a:latin typeface="Courier New" panose="02070309020205020404" pitchFamily="49" charset="0"/>
                <a:cs typeface="Courier New" panose="02070309020205020404" pitchFamily="49" charset="0"/>
              </a:rPr>
              <a:t>1, 3, 4</a:t>
            </a:r>
          </a:p>
          <a:p>
            <a:r>
              <a:rPr lang="en-US" sz="2400" dirty="0">
                <a:latin typeface="Courier New" panose="02070309020205020404" pitchFamily="49" charset="0"/>
                <a:cs typeface="Courier New" panose="02070309020205020404" pitchFamily="49" charset="0"/>
              </a:rPr>
              <a:t>List contents:</a:t>
            </a:r>
            <a:r>
              <a:rPr lang="en-US" sz="3200" dirty="0">
                <a:latin typeface="Courier New" panose="02070309020205020404" pitchFamily="49" charset="0"/>
                <a:cs typeface="Courier New" panose="02070309020205020404" pitchFamily="49" charset="0"/>
              </a:rPr>
              <a:t> </a:t>
            </a:r>
          </a:p>
          <a:p>
            <a:r>
              <a:rPr lang="en-US" sz="4000" dirty="0">
                <a:latin typeface="Courier New" panose="02070309020205020404" pitchFamily="49" charset="0"/>
                <a:cs typeface="Courier New" panose="02070309020205020404" pitchFamily="49" charset="0"/>
              </a:rPr>
              <a:t>1, 4</a:t>
            </a:r>
            <a:endParaRPr lang="en-US" sz="3200" dirty="0">
              <a:latin typeface="Courier New" panose="02070309020205020404" pitchFamily="49" charset="0"/>
              <a:cs typeface="Courier New" panose="02070309020205020404" pitchFamily="49" charset="0"/>
            </a:endParaRPr>
          </a:p>
        </p:txBody>
      </p:sp>
      <p:grpSp>
        <p:nvGrpSpPr>
          <p:cNvPr id="38" name="Group 37">
            <a:extLst>
              <a:ext uri="{FF2B5EF4-FFF2-40B4-BE49-F238E27FC236}">
                <a16:creationId xmlns:a16="http://schemas.microsoft.com/office/drawing/2014/main" id="{86D9652A-6473-449C-B929-C6E8EED61F59}"/>
              </a:ext>
            </a:extLst>
          </p:cNvPr>
          <p:cNvGrpSpPr/>
          <p:nvPr/>
        </p:nvGrpSpPr>
        <p:grpSpPr>
          <a:xfrm>
            <a:off x="3554876" y="5082432"/>
            <a:ext cx="2192604" cy="1563747"/>
            <a:chOff x="851562" y="5137140"/>
            <a:chExt cx="2192604" cy="1563747"/>
          </a:xfrm>
        </p:grpSpPr>
        <p:sp>
          <p:nvSpPr>
            <p:cNvPr id="39" name="Arrow: Curved Down 38">
              <a:extLst>
                <a:ext uri="{FF2B5EF4-FFF2-40B4-BE49-F238E27FC236}">
                  <a16:creationId xmlns:a16="http://schemas.microsoft.com/office/drawing/2014/main" id="{AA5B2643-B712-422D-A88E-DDE69E4E224C}"/>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0" name="Rectangle 39">
              <a:extLst>
                <a:ext uri="{FF2B5EF4-FFF2-40B4-BE49-F238E27FC236}">
                  <a16:creationId xmlns:a16="http://schemas.microsoft.com/office/drawing/2014/main" id="{35DDE912-C363-4B4E-819C-371FF82388AA}"/>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3</a:t>
              </a:r>
            </a:p>
          </p:txBody>
        </p:sp>
        <p:sp>
          <p:nvSpPr>
            <p:cNvPr id="41" name="Arrow: Curved Down 40">
              <a:extLst>
                <a:ext uri="{FF2B5EF4-FFF2-40B4-BE49-F238E27FC236}">
                  <a16:creationId xmlns:a16="http://schemas.microsoft.com/office/drawing/2014/main" id="{77A63639-55F6-4A91-BD10-A5FDF25580E9}"/>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sp>
        <p:nvSpPr>
          <p:cNvPr id="47" name="Arrow: Curved Down 46">
            <a:extLst>
              <a:ext uri="{FF2B5EF4-FFF2-40B4-BE49-F238E27FC236}">
                <a16:creationId xmlns:a16="http://schemas.microsoft.com/office/drawing/2014/main" id="{5EC9BB10-ECE6-41F4-9ED8-567D425C4EDF}"/>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93B95FBD-0996-4A08-8BC1-CF8905BA32C7}"/>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50" name="Arrow: Curved Down 49">
            <a:extLst>
              <a:ext uri="{FF2B5EF4-FFF2-40B4-BE49-F238E27FC236}">
                <a16:creationId xmlns:a16="http://schemas.microsoft.com/office/drawing/2014/main" id="{6C6D200F-15D6-433E-AEE8-20595DF2E765}"/>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cxnSp>
        <p:nvCxnSpPr>
          <p:cNvPr id="51" name="Connector: Elbow 50">
            <a:extLst>
              <a:ext uri="{FF2B5EF4-FFF2-40B4-BE49-F238E27FC236}">
                <a16:creationId xmlns:a16="http://schemas.microsoft.com/office/drawing/2014/main" id="{4A4FBAF9-5572-4A1E-9D60-89B436685772}"/>
              </a:ext>
            </a:extLst>
          </p:cNvPr>
          <p:cNvCxnSpPr>
            <a:cxnSpLocks/>
            <a:stCxn id="27" idx="3"/>
            <a:endCxn id="49" idx="3"/>
          </p:cNvCxnSpPr>
          <p:nvPr/>
        </p:nvCxnSpPr>
        <p:spPr>
          <a:xfrm>
            <a:off x="3884155" y="3856458"/>
            <a:ext cx="2243328" cy="2012303"/>
          </a:xfrm>
          <a:prstGeom prst="bentConnector3">
            <a:avLst>
              <a:gd name="adj1" fmla="val 123211"/>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55" name="Group 54">
            <a:extLst>
              <a:ext uri="{FF2B5EF4-FFF2-40B4-BE49-F238E27FC236}">
                <a16:creationId xmlns:a16="http://schemas.microsoft.com/office/drawing/2014/main" id="{8CF1884A-615C-4981-B662-3F199A02340E}"/>
              </a:ext>
            </a:extLst>
          </p:cNvPr>
          <p:cNvGrpSpPr/>
          <p:nvPr/>
        </p:nvGrpSpPr>
        <p:grpSpPr>
          <a:xfrm>
            <a:off x="5782409" y="5086887"/>
            <a:ext cx="2192604" cy="1563747"/>
            <a:chOff x="851562" y="5137140"/>
            <a:chExt cx="2192604" cy="1563747"/>
          </a:xfrm>
        </p:grpSpPr>
        <p:sp>
          <p:nvSpPr>
            <p:cNvPr id="56" name="Arrow: Curved Down 55">
              <a:extLst>
                <a:ext uri="{FF2B5EF4-FFF2-40B4-BE49-F238E27FC236}">
                  <a16:creationId xmlns:a16="http://schemas.microsoft.com/office/drawing/2014/main" id="{E1F798FB-FE06-4C7D-B713-9DA0FDCA7EF0}"/>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57" name="Rectangle 56">
              <a:extLst>
                <a:ext uri="{FF2B5EF4-FFF2-40B4-BE49-F238E27FC236}">
                  <a16:creationId xmlns:a16="http://schemas.microsoft.com/office/drawing/2014/main" id="{E4073010-727F-4B79-8631-ED081FB81493}"/>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5</a:t>
              </a:r>
            </a:p>
          </p:txBody>
        </p:sp>
        <p:sp>
          <p:nvSpPr>
            <p:cNvPr id="58" name="Arrow: Curved Down 57">
              <a:extLst>
                <a:ext uri="{FF2B5EF4-FFF2-40B4-BE49-F238E27FC236}">
                  <a16:creationId xmlns:a16="http://schemas.microsoft.com/office/drawing/2014/main" id="{44733207-E2BE-47B6-A73D-E1D7954D128C}"/>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60" name="Connector: Elbow 59">
            <a:extLst>
              <a:ext uri="{FF2B5EF4-FFF2-40B4-BE49-F238E27FC236}">
                <a16:creationId xmlns:a16="http://schemas.microsoft.com/office/drawing/2014/main" id="{E7F08D9D-16BB-405D-9E6A-29CAD044B500}"/>
              </a:ext>
            </a:extLst>
          </p:cNvPr>
          <p:cNvCxnSpPr>
            <a:cxnSpLocks/>
            <a:stCxn id="27" idx="3"/>
            <a:endCxn id="57" idx="3"/>
          </p:cNvCxnSpPr>
          <p:nvPr/>
        </p:nvCxnSpPr>
        <p:spPr>
          <a:xfrm>
            <a:off x="3884155" y="3856458"/>
            <a:ext cx="3339629" cy="2016758"/>
          </a:xfrm>
          <a:prstGeom prst="bentConnector3">
            <a:avLst>
              <a:gd name="adj1" fmla="val 115972"/>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52" name="Connector: Elbow 51">
            <a:extLst>
              <a:ext uri="{FF2B5EF4-FFF2-40B4-BE49-F238E27FC236}">
                <a16:creationId xmlns:a16="http://schemas.microsoft.com/office/drawing/2014/main" id="{F7066DE4-C339-44D8-A328-342722381705}"/>
              </a:ext>
            </a:extLst>
          </p:cNvPr>
          <p:cNvCxnSpPr>
            <a:cxnSpLocks/>
          </p:cNvCxnSpPr>
          <p:nvPr/>
        </p:nvCxnSpPr>
        <p:spPr>
          <a:xfrm rot="10800000" flipH="1" flipV="1">
            <a:off x="1625728" y="3856457"/>
            <a:ext cx="1697617" cy="2012303"/>
          </a:xfrm>
          <a:prstGeom prst="bentConnector3">
            <a:avLst>
              <a:gd name="adj1" fmla="val -13466"/>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53" name="Arrow: Curved Down 52">
            <a:extLst>
              <a:ext uri="{FF2B5EF4-FFF2-40B4-BE49-F238E27FC236}">
                <a16:creationId xmlns:a16="http://schemas.microsoft.com/office/drawing/2014/main" id="{DBB5599D-EC6E-4FE3-911C-CCF8C0EA1BAE}"/>
              </a:ext>
            </a:extLst>
          </p:cNvPr>
          <p:cNvSpPr/>
          <p:nvPr/>
        </p:nvSpPr>
        <p:spPr>
          <a:xfrm>
            <a:off x="3612985" y="5084177"/>
            <a:ext cx="2112652"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54" name="Arrow: Curved Down 53">
            <a:extLst>
              <a:ext uri="{FF2B5EF4-FFF2-40B4-BE49-F238E27FC236}">
                <a16:creationId xmlns:a16="http://schemas.microsoft.com/office/drawing/2014/main" id="{CC23FBEE-5471-4933-8F7B-15EF845B93B6}"/>
              </a:ext>
            </a:extLst>
          </p:cNvPr>
          <p:cNvSpPr/>
          <p:nvPr/>
        </p:nvSpPr>
        <p:spPr>
          <a:xfrm flipH="1" flipV="1">
            <a:off x="3554875" y="6140499"/>
            <a:ext cx="2170762"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
        <p:nvSpPr>
          <p:cNvPr id="42" name="Arrow: Down 41">
            <a:extLst>
              <a:ext uri="{FF2B5EF4-FFF2-40B4-BE49-F238E27FC236}">
                <a16:creationId xmlns:a16="http://schemas.microsoft.com/office/drawing/2014/main" id="{C496138F-60F6-4696-BCB8-58B8C1015F2A}"/>
              </a:ext>
            </a:extLst>
          </p:cNvPr>
          <p:cNvSpPr/>
          <p:nvPr/>
        </p:nvSpPr>
        <p:spPr>
          <a:xfrm>
            <a:off x="1980664" y="4591492"/>
            <a:ext cx="955819" cy="983991"/>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213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6"/>
                                        </p:tgtEl>
                                      </p:cBhvr>
                                    </p:animEffect>
                                    <p:set>
                                      <p:cBhvr>
                                        <p:cTn id="12" dur="1" fill="hold">
                                          <p:stCondLst>
                                            <p:cond delay="499"/>
                                          </p:stCondLst>
                                        </p:cTn>
                                        <p:tgtEl>
                                          <p:spTgt spid="4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nodeType="clickEffect">
                                  <p:stCondLst>
                                    <p:cond delay="0"/>
                                  </p:stCondLst>
                                  <p:childTnLst>
                                    <p:animEffect transition="out" filter="wipe(down)">
                                      <p:cBhvr>
                                        <p:cTn id="16" dur="500"/>
                                        <p:tgtEl>
                                          <p:spTgt spid="70"/>
                                        </p:tgtEl>
                                      </p:cBhvr>
                                    </p:animEffect>
                                    <p:set>
                                      <p:cBhvr>
                                        <p:cTn id="17" dur="1" fill="hold">
                                          <p:stCondLst>
                                            <p:cond delay="499"/>
                                          </p:stCondLst>
                                        </p:cTn>
                                        <p:tgtEl>
                                          <p:spTgt spid="7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up)">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1" nodeType="clickEffect">
                                  <p:stCondLst>
                                    <p:cond delay="0"/>
                                  </p:stCondLst>
                                  <p:childTnLst>
                                    <p:animMotion origin="layout" path="M -1.875E-6 -2.22222E-6 L 0.00196 0.06459 " pathEditMode="relative" rAng="0" ptsTypes="AA">
                                      <p:cBhvr>
                                        <p:cTn id="26" dur="2000" fill="hold"/>
                                        <p:tgtEl>
                                          <p:spTgt spid="48"/>
                                        </p:tgtEl>
                                        <p:attrNameLst>
                                          <p:attrName>ppt_x</p:attrName>
                                          <p:attrName>ppt_y</p:attrName>
                                        </p:attrNameLst>
                                      </p:cBhvr>
                                      <p:rCtr x="91" y="3218"/>
                                    </p:animMotion>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nodeType="clickEffect">
                                  <p:stCondLst>
                                    <p:cond delay="0"/>
                                  </p:stCondLst>
                                  <p:childTnLst>
                                    <p:animEffect transition="out" filter="wipe(down)">
                                      <p:cBhvr>
                                        <p:cTn id="30" dur="500"/>
                                        <p:tgtEl>
                                          <p:spTgt spid="55"/>
                                        </p:tgtEl>
                                      </p:cBhvr>
                                    </p:animEffect>
                                    <p:set>
                                      <p:cBhvr>
                                        <p:cTn id="31" dur="1" fill="hold">
                                          <p:stCondLst>
                                            <p:cond delay="499"/>
                                          </p:stCondLst>
                                        </p:cTn>
                                        <p:tgtEl>
                                          <p:spTgt spid="5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nodeType="clickEffect">
                                  <p:stCondLst>
                                    <p:cond delay="0"/>
                                  </p:stCondLst>
                                  <p:childTnLst>
                                    <p:animEffect transition="out" filter="wipe(down)">
                                      <p:cBhvr>
                                        <p:cTn id="35" dur="500"/>
                                        <p:tgtEl>
                                          <p:spTgt spid="60"/>
                                        </p:tgtEl>
                                      </p:cBhvr>
                                    </p:animEffect>
                                    <p:set>
                                      <p:cBhvr>
                                        <p:cTn id="36" dur="1" fill="hold">
                                          <p:stCondLst>
                                            <p:cond delay="499"/>
                                          </p:stCondLst>
                                        </p:cTn>
                                        <p:tgtEl>
                                          <p:spTgt spid="6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up)">
                                      <p:cBhvr>
                                        <p:cTn id="41" dur="500"/>
                                        <p:tgtEl>
                                          <p:spTgt spid="51"/>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path" presetSubtype="0" accel="50000" decel="50000" fill="hold" grpId="2" nodeType="clickEffect">
                                  <p:stCondLst>
                                    <p:cond delay="0"/>
                                  </p:stCondLst>
                                  <p:childTnLst>
                                    <p:animMotion origin="layout" path="M 0.00196 0.06459 L 0.00091 0.1294 " pathEditMode="relative" rAng="0" ptsTypes="AA">
                                      <p:cBhvr>
                                        <p:cTn id="45" dur="2000" fill="hold"/>
                                        <p:tgtEl>
                                          <p:spTgt spid="48"/>
                                        </p:tgtEl>
                                        <p:attrNameLst>
                                          <p:attrName>ppt_x</p:attrName>
                                          <p:attrName>ppt_y</p:attrName>
                                        </p:attrNameLst>
                                      </p:cBhvr>
                                      <p:rCtr x="-52" y="3241"/>
                                    </p:animMotion>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7">
                                            <p:txEl>
                                              <p:pRg st="1" end="1"/>
                                            </p:txEl>
                                          </p:spTgt>
                                        </p:tgtEl>
                                        <p:attrNameLst>
                                          <p:attrName>style.visibility</p:attrName>
                                        </p:attrNameLst>
                                      </p:cBhvr>
                                      <p:to>
                                        <p:strVal val="visible"/>
                                      </p:to>
                                    </p:set>
                                    <p:animEffect transition="in" filter="wipe(down)">
                                      <p:cBhvr>
                                        <p:cTn id="50" dur="500"/>
                                        <p:tgtEl>
                                          <p:spTgt spid="37">
                                            <p:txEl>
                                              <p:pRg st="1" end="1"/>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37">
                                            <p:txEl>
                                              <p:pRg st="2" end="2"/>
                                            </p:txEl>
                                          </p:spTgt>
                                        </p:tgtEl>
                                        <p:attrNameLst>
                                          <p:attrName>style.visibility</p:attrName>
                                        </p:attrNameLst>
                                      </p:cBhvr>
                                      <p:to>
                                        <p:strVal val="visible"/>
                                      </p:to>
                                    </p:set>
                                    <p:animEffect transition="in" filter="wipe(down)">
                                      <p:cBhvr>
                                        <p:cTn id="53" dur="500"/>
                                        <p:tgtEl>
                                          <p:spTgt spid="37">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grpId="3" nodeType="clickEffect">
                                  <p:stCondLst>
                                    <p:cond delay="0"/>
                                  </p:stCondLst>
                                  <p:childTnLst>
                                    <p:animMotion origin="layout" path="M 0.00091 0.1294 L -0.00118 0.25533 " pathEditMode="relative" rAng="0" ptsTypes="AA">
                                      <p:cBhvr>
                                        <p:cTn id="57" dur="2000" fill="hold"/>
                                        <p:tgtEl>
                                          <p:spTgt spid="48"/>
                                        </p:tgtEl>
                                        <p:attrNameLst>
                                          <p:attrName>ppt_x</p:attrName>
                                          <p:attrName>ppt_y</p:attrName>
                                        </p:attrNameLst>
                                      </p:cBhvr>
                                      <p:rCtr x="0" y="6296"/>
                                    </p:animMotion>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3"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1" nodeType="clickEffect">
                                  <p:stCondLst>
                                    <p:cond delay="0"/>
                                  </p:stCondLst>
                                  <p:childTnLst>
                                    <p:animMotion origin="layout" path="M -2.70833E-6 -3.7037E-6 L 0.1 -3.7037E-6 " pathEditMode="relative" rAng="0" ptsTypes="AA">
                                      <p:cBhvr>
                                        <p:cTn id="66" dur="2000" fill="hold"/>
                                        <p:tgtEl>
                                          <p:spTgt spid="42"/>
                                        </p:tgtEl>
                                        <p:attrNameLst>
                                          <p:attrName>ppt_x</p:attrName>
                                          <p:attrName>ppt_y</p:attrName>
                                        </p:attrNameLst>
                                      </p:cBhvr>
                                      <p:rCtr x="5000" y="0"/>
                                    </p:animMotion>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grpId="2" nodeType="clickEffect">
                                  <p:stCondLst>
                                    <p:cond delay="0"/>
                                  </p:stCondLst>
                                  <p:childTnLst>
                                    <p:animMotion origin="layout" path="M 0.1 -3.7037E-6 L 0.18737 0.00047 " pathEditMode="relative" rAng="0" ptsTypes="AA">
                                      <p:cBhvr>
                                        <p:cTn id="70" dur="2000" fill="hold"/>
                                        <p:tgtEl>
                                          <p:spTgt spid="42"/>
                                        </p:tgtEl>
                                        <p:attrNameLst>
                                          <p:attrName>ppt_x</p:attrName>
                                          <p:attrName>ppt_y</p:attrName>
                                        </p:attrNameLst>
                                      </p:cBhvr>
                                      <p:rCtr x="4362" y="23"/>
                                    </p:animMotion>
                                  </p:childTnLst>
                                </p:cTn>
                              </p:par>
                            </p:childTnLst>
                          </p:cTn>
                        </p:par>
                      </p:childTnLst>
                    </p:cTn>
                  </p:par>
                  <p:par>
                    <p:cTn id="71" fill="hold">
                      <p:stCondLst>
                        <p:cond delay="indefinite"/>
                      </p:stCondLst>
                      <p:childTnLst>
                        <p:par>
                          <p:cTn id="72" fill="hold">
                            <p:stCondLst>
                              <p:cond delay="0"/>
                            </p:stCondLst>
                            <p:childTnLst>
                              <p:par>
                                <p:cTn id="73" presetID="31" presetClass="exit" presetSubtype="0" fill="hold" nodeType="clickEffect">
                                  <p:stCondLst>
                                    <p:cond delay="0"/>
                                  </p:stCondLst>
                                  <p:childTnLst>
                                    <p:anim calcmode="lin" valueType="num">
                                      <p:cBhvr>
                                        <p:cTn id="74" dur="1000"/>
                                        <p:tgtEl>
                                          <p:spTgt spid="38"/>
                                        </p:tgtEl>
                                        <p:attrNameLst>
                                          <p:attrName>ppt_w</p:attrName>
                                        </p:attrNameLst>
                                      </p:cBhvr>
                                      <p:tavLst>
                                        <p:tav tm="0">
                                          <p:val>
                                            <p:strVal val="ppt_w"/>
                                          </p:val>
                                        </p:tav>
                                        <p:tav tm="100000">
                                          <p:val>
                                            <p:fltVal val="0"/>
                                          </p:val>
                                        </p:tav>
                                      </p:tavLst>
                                    </p:anim>
                                    <p:anim calcmode="lin" valueType="num">
                                      <p:cBhvr>
                                        <p:cTn id="75" dur="1000"/>
                                        <p:tgtEl>
                                          <p:spTgt spid="38"/>
                                        </p:tgtEl>
                                        <p:attrNameLst>
                                          <p:attrName>ppt_h</p:attrName>
                                        </p:attrNameLst>
                                      </p:cBhvr>
                                      <p:tavLst>
                                        <p:tav tm="0">
                                          <p:val>
                                            <p:strVal val="ppt_h"/>
                                          </p:val>
                                        </p:tav>
                                        <p:tav tm="100000">
                                          <p:val>
                                            <p:fltVal val="0"/>
                                          </p:val>
                                        </p:tav>
                                      </p:tavLst>
                                    </p:anim>
                                    <p:anim calcmode="lin" valueType="num">
                                      <p:cBhvr>
                                        <p:cTn id="76" dur="1000"/>
                                        <p:tgtEl>
                                          <p:spTgt spid="38"/>
                                        </p:tgtEl>
                                        <p:attrNameLst>
                                          <p:attrName>style.rotation</p:attrName>
                                        </p:attrNameLst>
                                      </p:cBhvr>
                                      <p:tavLst>
                                        <p:tav tm="0">
                                          <p:val>
                                            <p:fltVal val="0"/>
                                          </p:val>
                                        </p:tav>
                                        <p:tav tm="100000">
                                          <p:val>
                                            <p:fltVal val="90"/>
                                          </p:val>
                                        </p:tav>
                                      </p:tavLst>
                                    </p:anim>
                                    <p:animEffect transition="out" filter="fade">
                                      <p:cBhvr>
                                        <p:cTn id="77" dur="1000"/>
                                        <p:tgtEl>
                                          <p:spTgt spid="38"/>
                                        </p:tgtEl>
                                      </p:cBhvr>
                                    </p:animEffect>
                                    <p:set>
                                      <p:cBhvr>
                                        <p:cTn id="78" dur="1" fill="hold">
                                          <p:stCondLst>
                                            <p:cond delay="999"/>
                                          </p:stCondLst>
                                        </p:cTn>
                                        <p:tgtEl>
                                          <p:spTgt spid="3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4" nodeType="clickEffect">
                                  <p:stCondLst>
                                    <p:cond delay="0"/>
                                  </p:stCondLst>
                                  <p:childTnLst>
                                    <p:animEffect transition="out" filter="fade">
                                      <p:cBhvr>
                                        <p:cTn id="82" dur="500"/>
                                        <p:tgtEl>
                                          <p:spTgt spid="42"/>
                                        </p:tgtEl>
                                      </p:cBhvr>
                                    </p:animEffect>
                                    <p:set>
                                      <p:cBhvr>
                                        <p:cTn id="83" dur="1" fill="hold">
                                          <p:stCondLst>
                                            <p:cond delay="499"/>
                                          </p:stCondLst>
                                        </p:cTn>
                                        <p:tgtEl>
                                          <p:spTgt spid="42"/>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2" presetClass="exit" presetSubtype="2" fill="hold" grpId="0" nodeType="clickEffect">
                                  <p:stCondLst>
                                    <p:cond delay="0"/>
                                  </p:stCondLst>
                                  <p:childTnLst>
                                    <p:animEffect transition="out" filter="wipe(right)">
                                      <p:cBhvr>
                                        <p:cTn id="87" dur="500"/>
                                        <p:tgtEl>
                                          <p:spTgt spid="24"/>
                                        </p:tgtEl>
                                      </p:cBhvr>
                                    </p:animEffect>
                                    <p:set>
                                      <p:cBhvr>
                                        <p:cTn id="88" dur="1" fill="hold">
                                          <p:stCondLst>
                                            <p:cond delay="499"/>
                                          </p:stCondLst>
                                        </p:cTn>
                                        <p:tgtEl>
                                          <p:spTgt spid="24"/>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53"/>
                                        </p:tgtEl>
                                        <p:attrNameLst>
                                          <p:attrName>style.visibility</p:attrName>
                                        </p:attrNameLst>
                                      </p:cBhvr>
                                      <p:to>
                                        <p:strVal val="visible"/>
                                      </p:to>
                                    </p:set>
                                    <p:animEffect transition="in" filter="fade">
                                      <p:cBhvr>
                                        <p:cTn id="93" dur="500"/>
                                        <p:tgtEl>
                                          <p:spTgt spid="5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xit" presetSubtype="8" fill="hold" grpId="0" nodeType="clickEffect">
                                  <p:stCondLst>
                                    <p:cond delay="0"/>
                                  </p:stCondLst>
                                  <p:childTnLst>
                                    <p:animEffect transition="out" filter="wipe(left)">
                                      <p:cBhvr>
                                        <p:cTn id="97" dur="500"/>
                                        <p:tgtEl>
                                          <p:spTgt spid="50"/>
                                        </p:tgtEl>
                                      </p:cBhvr>
                                    </p:animEffect>
                                    <p:set>
                                      <p:cBhvr>
                                        <p:cTn id="98" dur="1" fill="hold">
                                          <p:stCondLst>
                                            <p:cond delay="499"/>
                                          </p:stCondLst>
                                        </p:cTn>
                                        <p:tgtEl>
                                          <p:spTgt spid="50"/>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54"/>
                                        </p:tgtEl>
                                        <p:attrNameLst>
                                          <p:attrName>style.visibility</p:attrName>
                                        </p:attrNameLst>
                                      </p:cBhvr>
                                      <p:to>
                                        <p:strVal val="visible"/>
                                      </p:to>
                                    </p:set>
                                    <p:animEffect transition="in" filter="fade">
                                      <p:cBhvr>
                                        <p:cTn id="103" dur="500"/>
                                        <p:tgtEl>
                                          <p:spTgt spid="54"/>
                                        </p:tgtEl>
                                      </p:cBhvr>
                                    </p:animEffect>
                                  </p:childTnLst>
                                </p:cTn>
                              </p:par>
                            </p:childTnLst>
                          </p:cTn>
                        </p:par>
                      </p:childTnLst>
                    </p:cTn>
                  </p:par>
                  <p:par>
                    <p:cTn id="104" fill="hold">
                      <p:stCondLst>
                        <p:cond delay="indefinite"/>
                      </p:stCondLst>
                      <p:childTnLst>
                        <p:par>
                          <p:cTn id="105" fill="hold">
                            <p:stCondLst>
                              <p:cond delay="0"/>
                            </p:stCondLst>
                            <p:childTnLst>
                              <p:par>
                                <p:cTn id="106" presetID="42" presetClass="path" presetSubtype="0" accel="50000" decel="50000" fill="hold" grpId="4" nodeType="clickEffect">
                                  <p:stCondLst>
                                    <p:cond delay="0"/>
                                  </p:stCondLst>
                                  <p:childTnLst>
                                    <p:animMotion origin="layout" path="M -0.00117 0.25533 L -0.00013 0.35903 " pathEditMode="relative" rAng="0" ptsTypes="AA">
                                      <p:cBhvr>
                                        <p:cTn id="107" dur="2000" fill="hold"/>
                                        <p:tgtEl>
                                          <p:spTgt spid="48"/>
                                        </p:tgtEl>
                                        <p:attrNameLst>
                                          <p:attrName>ppt_x</p:attrName>
                                          <p:attrName>ppt_y</p:attrName>
                                        </p:attrNameLst>
                                      </p:cBhvr>
                                      <p:rCtr x="52" y="5185"/>
                                    </p:animMotion>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37">
                                            <p:txEl>
                                              <p:pRg st="3" end="3"/>
                                            </p:txEl>
                                          </p:spTgt>
                                        </p:tgtEl>
                                        <p:attrNameLst>
                                          <p:attrName>style.visibility</p:attrName>
                                        </p:attrNameLst>
                                      </p:cBhvr>
                                      <p:to>
                                        <p:strVal val="visible"/>
                                      </p:to>
                                    </p:set>
                                    <p:animEffect transition="in" filter="wipe(down)">
                                      <p:cBhvr>
                                        <p:cTn id="112" dur="500"/>
                                        <p:tgtEl>
                                          <p:spTgt spid="37">
                                            <p:txEl>
                                              <p:pRg st="3" end="3"/>
                                            </p:txEl>
                                          </p:spTgt>
                                        </p:tgtEl>
                                      </p:cBhvr>
                                    </p:animEffect>
                                  </p:childTnLst>
                                </p:cTn>
                              </p:par>
                              <p:par>
                                <p:cTn id="113" presetID="22" presetClass="entr" presetSubtype="4" fill="hold" nodeType="withEffect">
                                  <p:stCondLst>
                                    <p:cond delay="0"/>
                                  </p:stCondLst>
                                  <p:childTnLst>
                                    <p:set>
                                      <p:cBhvr>
                                        <p:cTn id="114" dur="1" fill="hold">
                                          <p:stCondLst>
                                            <p:cond delay="0"/>
                                          </p:stCondLst>
                                        </p:cTn>
                                        <p:tgtEl>
                                          <p:spTgt spid="37">
                                            <p:txEl>
                                              <p:pRg st="4" end="4"/>
                                            </p:txEl>
                                          </p:spTgt>
                                        </p:tgtEl>
                                        <p:attrNameLst>
                                          <p:attrName>style.visibility</p:attrName>
                                        </p:attrNameLst>
                                      </p:cBhvr>
                                      <p:to>
                                        <p:strVal val="visible"/>
                                      </p:to>
                                    </p:set>
                                    <p:animEffect transition="in" filter="wipe(down)">
                                      <p:cBhvr>
                                        <p:cTn id="115" dur="500"/>
                                        <p:tgtEl>
                                          <p:spTgt spid="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8" grpId="0" animBg="1"/>
      <p:bldP spid="48" grpId="1" animBg="1"/>
      <p:bldP spid="48" grpId="2" animBg="1"/>
      <p:bldP spid="48" grpId="3" animBg="1"/>
      <p:bldP spid="48" grpId="4" animBg="1"/>
      <p:bldP spid="50" grpId="0" animBg="1"/>
      <p:bldP spid="53" grpId="0" animBg="1"/>
      <p:bldP spid="54" grpId="0" animBg="1"/>
      <p:bldP spid="42" grpId="1" animBg="1"/>
      <p:bldP spid="42" grpId="2" animBg="1"/>
      <p:bldP spid="42" grpId="3" animBg="1"/>
      <p:bldP spid="42" grpId="4"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2F35-FF82-42CD-99C7-356B2E498CCF}"/>
              </a:ext>
            </a:extLst>
          </p:cNvPr>
          <p:cNvSpPr>
            <a:spLocks noGrp="1"/>
          </p:cNvSpPr>
          <p:nvPr>
            <p:ph type="title"/>
          </p:nvPr>
        </p:nvSpPr>
        <p:spPr/>
        <p:txBody>
          <a:bodyPr>
            <a:normAutofit fontScale="90000"/>
          </a:bodyPr>
          <a:lstStyle/>
          <a:p>
            <a:r>
              <a:rPr lang="en-US" dirty="0"/>
              <a:t>Now let’s look at code that chooses to be uses the nodes directly</a:t>
            </a:r>
            <a:br>
              <a:rPr lang="en-US" dirty="0"/>
            </a:br>
            <a:endParaRPr lang="en-US" dirty="0"/>
          </a:p>
        </p:txBody>
      </p:sp>
      <p:sp>
        <p:nvSpPr>
          <p:cNvPr id="3" name="Content Placeholder 2">
            <a:extLst>
              <a:ext uri="{FF2B5EF4-FFF2-40B4-BE49-F238E27FC236}">
                <a16:creationId xmlns:a16="http://schemas.microsoft.com/office/drawing/2014/main" id="{320EE256-FA9C-46F7-9788-108824C77F2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861873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923330"/>
          </a:xfrm>
          <a:prstGeom prst="rect">
            <a:avLst/>
          </a:prstGeom>
        </p:spPr>
        <p:txBody>
          <a:bodyPr wrap="square">
            <a:spAutoFit/>
          </a:bodyPr>
          <a:lstStyle/>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6438131" y="1016000"/>
            <a:ext cx="5840955" cy="5841999"/>
          </a:xfrm>
        </p:spPr>
        <p:txBody>
          <a:bodyPr>
            <a:normAutofit fontScale="85000" lnSpcReduction="20000"/>
          </a:bodyPr>
          <a:lstStyle/>
          <a:p>
            <a:pPr marL="0" indent="0">
              <a:buNone/>
            </a:pPr>
            <a:r>
              <a:rPr lang="en-US" sz="2000" dirty="0">
                <a:solidFill>
                  <a:srgbClr val="008000"/>
                </a:solidFill>
                <a:latin typeface="Consolas" panose="020B0609020204030204" pitchFamily="49" charset="0"/>
              </a:rPr>
              <a:t>// Part 4</a:t>
            </a:r>
            <a:endParaRPr lang="en-US" sz="2000" dirty="0">
              <a:solidFill>
                <a:srgbClr val="000000"/>
              </a:solidFill>
              <a:latin typeface="Consolas" panose="020B0609020204030204" pitchFamily="49" charset="0"/>
            </a:endParaRPr>
          </a:p>
          <a:p>
            <a:pPr marL="0" indent="0">
              <a:buNone/>
            </a:pPr>
            <a:r>
              <a:rPr lang="en-US" sz="2000" dirty="0" err="1">
                <a:solidFill>
                  <a:srgbClr val="2B91AF"/>
                </a:solidFill>
                <a:latin typeface="Consolas" panose="020B0609020204030204" pitchFamily="49" charset="0"/>
              </a:rPr>
              <a:t>LinkedListNode</a:t>
            </a:r>
            <a:r>
              <a:rPr lang="en-US" sz="2000" dirty="0">
                <a:solidFill>
                  <a:srgbClr val="000000"/>
                </a:solidFill>
                <a:latin typeface="Consolas" panose="020B0609020204030204" pitchFamily="49" charset="0"/>
              </a:rPr>
              <a:t>&lt;</a:t>
            </a:r>
            <a:r>
              <a:rPr lang="en-US" sz="2000" dirty="0" err="1">
                <a:solidFill>
                  <a:srgbClr val="0000FF"/>
                </a:solidFill>
                <a:latin typeface="Consolas" panose="020B0609020204030204" pitchFamily="49" charset="0"/>
              </a:rPr>
              <a:t>int</a:t>
            </a:r>
            <a:r>
              <a:rPr lang="en-US" sz="2000" dirty="0">
                <a:solidFill>
                  <a:srgbClr val="000000"/>
                </a:solidFill>
                <a:latin typeface="Consolas" panose="020B0609020204030204" pitchFamily="49" charset="0"/>
              </a:rPr>
              <a:t>&gt; </a:t>
            </a:r>
            <a:r>
              <a:rPr lang="en-US" sz="2000" dirty="0" err="1">
                <a:solidFill>
                  <a:srgbClr val="000000"/>
                </a:solidFill>
                <a:latin typeface="Consolas" panose="020B0609020204030204" pitchFamily="49" charset="0"/>
              </a:rPr>
              <a:t>refToNode</a:t>
            </a:r>
            <a:r>
              <a:rPr lang="en-US" sz="2000" dirty="0">
                <a:solidFill>
                  <a:srgbClr val="000000"/>
                </a:solidFill>
                <a:latin typeface="Consolas" panose="020B0609020204030204" pitchFamily="49" charset="0"/>
              </a:rPr>
              <a:t>; </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 no node created yet</a:t>
            </a:r>
            <a:endParaRPr lang="en-US" sz="2000" dirty="0">
              <a:solidFill>
                <a:srgbClr val="000000"/>
              </a:solidFill>
              <a:latin typeface="Consolas" panose="020B0609020204030204" pitchFamily="49" charset="0"/>
            </a:endParaRPr>
          </a:p>
          <a:p>
            <a:pPr marL="0" indent="0">
              <a:buNone/>
            </a:pPr>
            <a:r>
              <a:rPr lang="en-US" sz="2000" dirty="0" err="1">
                <a:solidFill>
                  <a:srgbClr val="000000"/>
                </a:solidFill>
                <a:latin typeface="Consolas" panose="020B0609020204030204" pitchFamily="49" charset="0"/>
              </a:rPr>
              <a:t>refToNode</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numList.First</a:t>
            </a:r>
            <a:r>
              <a:rPr lang="en-US" sz="2000" dirty="0">
                <a:solidFill>
                  <a:srgbClr val="000000"/>
                </a:solidFill>
                <a:latin typeface="Consolas" panose="020B0609020204030204" pitchFamily="49" charset="0"/>
              </a:rPr>
              <a:t>;</a:t>
            </a:r>
          </a:p>
          <a:p>
            <a:pPr marL="0" indent="0">
              <a:buNone/>
            </a:pP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“First node’s value: {0}"</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refToNode.Value</a:t>
            </a:r>
            <a:r>
              <a:rPr lang="en-US" sz="2000" dirty="0">
                <a:solidFill>
                  <a:srgbClr val="000000"/>
                </a:solidFill>
                <a:latin typeface="Consolas" panose="020B0609020204030204" pitchFamily="49" charset="0"/>
              </a:rPr>
              <a:t>);</a:t>
            </a:r>
          </a:p>
          <a:p>
            <a:pPr marL="0" indent="0">
              <a:buNone/>
            </a:pPr>
            <a:r>
              <a:rPr lang="en-US" sz="2000" dirty="0">
                <a:solidFill>
                  <a:srgbClr val="0000FF"/>
                </a:solidFill>
                <a:latin typeface="Consolas" panose="020B0609020204030204" pitchFamily="49" charset="0"/>
              </a:rPr>
              <a:t>if</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refToNode.Next</a:t>
            </a:r>
            <a:r>
              <a:rPr lang="en-US" sz="2000" dirty="0">
                <a:solidFill>
                  <a:srgbClr val="000000"/>
                </a:solidFill>
                <a:latin typeface="Consolas" panose="020B0609020204030204" pitchFamily="49" charset="0"/>
              </a:rPr>
              <a:t> != </a:t>
            </a:r>
            <a:r>
              <a:rPr lang="en-US" sz="2000" dirty="0">
                <a:solidFill>
                  <a:srgbClr val="0000FF"/>
                </a:solidFill>
                <a:latin typeface="Consolas" panose="020B0609020204030204" pitchFamily="49" charset="0"/>
              </a:rPr>
              <a:t>null</a:t>
            </a:r>
            <a:r>
              <a:rPr lang="en-US" sz="2000" dirty="0">
                <a:solidFill>
                  <a:srgbClr val="000000"/>
                </a:solidFill>
                <a:latin typeface="Consolas" panose="020B0609020204030204" pitchFamily="49" charset="0"/>
              </a:rPr>
              <a:t>)</a:t>
            </a: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"Next node’s value: {0}"</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refToNode.Next.Value</a:t>
            </a:r>
            <a:r>
              <a:rPr lang="en-US" sz="2000" dirty="0">
                <a:solidFill>
                  <a:srgbClr val="000000"/>
                </a:solidFill>
                <a:latin typeface="Consolas" panose="020B0609020204030204" pitchFamily="49" charset="0"/>
              </a:rPr>
              <a:t>);</a:t>
            </a:r>
          </a:p>
          <a:p>
            <a:pPr marL="0" indent="0">
              <a:buNone/>
            </a:pPr>
            <a:r>
              <a:rPr lang="en-US" sz="2000" dirty="0">
                <a:solidFill>
                  <a:srgbClr val="0000FF"/>
                </a:solidFill>
                <a:latin typeface="Consolas" panose="020B0609020204030204" pitchFamily="49" charset="0"/>
              </a:rPr>
              <a:t>else</a:t>
            </a:r>
            <a:endParaRPr lang="en-US" sz="2000" dirty="0">
              <a:solidFill>
                <a:srgbClr val="000000"/>
              </a:solidFill>
              <a:latin typeface="Consolas" panose="020B0609020204030204" pitchFamily="49" charset="0"/>
            </a:endParaRP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"Next node’s value: 				null"</a:t>
            </a:r>
            <a:r>
              <a:rPr lang="en-US" sz="2000" dirty="0">
                <a:solidFill>
                  <a:srgbClr val="000000"/>
                </a:solidFill>
                <a:latin typeface="Consolas" panose="020B0609020204030204" pitchFamily="49" charset="0"/>
              </a:rPr>
              <a:t>);</a:t>
            </a:r>
          </a:p>
          <a:p>
            <a:endParaRPr lang="en-US" sz="2000" dirty="0">
              <a:solidFill>
                <a:srgbClr val="000000"/>
              </a:solidFill>
              <a:latin typeface="Consolas" panose="020B0609020204030204" pitchFamily="49" charset="0"/>
            </a:endParaRPr>
          </a:p>
          <a:p>
            <a:pPr marL="0" indent="0">
              <a:buNone/>
            </a:pPr>
            <a:r>
              <a:rPr lang="en-US" sz="2000" dirty="0">
                <a:solidFill>
                  <a:srgbClr val="0000FF"/>
                </a:solidFill>
                <a:latin typeface="Consolas" panose="020B0609020204030204" pitchFamily="49" charset="0"/>
              </a:rPr>
              <a:t>if</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refToNode.Previous</a:t>
            </a:r>
            <a:r>
              <a:rPr lang="en-US" sz="2000" dirty="0">
                <a:solidFill>
                  <a:srgbClr val="000000"/>
                </a:solidFill>
                <a:latin typeface="Consolas" panose="020B0609020204030204" pitchFamily="49" charset="0"/>
              </a:rPr>
              <a:t> != </a:t>
            </a:r>
            <a:r>
              <a:rPr lang="en-US" sz="2000" dirty="0">
                <a:solidFill>
                  <a:srgbClr val="0000FF"/>
                </a:solidFill>
                <a:latin typeface="Consolas" panose="020B0609020204030204" pitchFamily="49" charset="0"/>
              </a:rPr>
              <a:t>null</a:t>
            </a:r>
            <a:r>
              <a:rPr lang="en-US" sz="2000" dirty="0">
                <a:solidFill>
                  <a:srgbClr val="000000"/>
                </a:solidFill>
                <a:latin typeface="Consolas" panose="020B0609020204030204" pitchFamily="49" charset="0"/>
              </a:rPr>
              <a:t> )</a:t>
            </a: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"Previous node’s value:  {0}"</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refToNode.Previous.Value</a:t>
            </a:r>
            <a:r>
              <a:rPr lang="en-US" sz="2000" dirty="0">
                <a:solidFill>
                  <a:srgbClr val="000000"/>
                </a:solidFill>
                <a:latin typeface="Consolas" panose="020B0609020204030204" pitchFamily="49" charset="0"/>
              </a:rPr>
              <a:t>);</a:t>
            </a:r>
          </a:p>
          <a:p>
            <a:pPr marL="0" indent="0">
              <a:buNone/>
            </a:pPr>
            <a:r>
              <a:rPr lang="en-US" sz="2000" dirty="0">
                <a:solidFill>
                  <a:srgbClr val="0000FF"/>
                </a:solidFill>
                <a:latin typeface="Consolas" panose="020B0609020204030204" pitchFamily="49" charset="0"/>
              </a:rPr>
              <a:t>else</a:t>
            </a:r>
            <a:endParaRPr lang="en-US" sz="2000" dirty="0">
              <a:solidFill>
                <a:srgbClr val="000000"/>
              </a:solidFill>
              <a:latin typeface="Consolas" panose="020B0609020204030204" pitchFamily="49" charset="0"/>
            </a:endParaRP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"Previous node’s value: 			null"</a:t>
            </a:r>
            <a:r>
              <a:rPr lang="en-US" sz="2000" dirty="0">
                <a:solidFill>
                  <a:srgbClr val="000000"/>
                </a:solidFill>
                <a:latin typeface="Consolas" panose="020B0609020204030204" pitchFamily="49" charset="0"/>
              </a:rPr>
              <a:t>);</a:t>
            </a:r>
          </a:p>
        </p:txBody>
      </p:sp>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70676"/>
            <a:ext cx="8911687" cy="833527"/>
          </a:xfrm>
        </p:spPr>
        <p:txBody>
          <a:bodyPr>
            <a:normAutofit/>
          </a:bodyPr>
          <a:lstStyle/>
          <a:p>
            <a:r>
              <a:rPr lang="en-US" dirty="0"/>
              <a:t>.First, .Next, .Previous instance variables</a:t>
            </a:r>
          </a:p>
        </p:txBody>
      </p:sp>
      <p:grpSp>
        <p:nvGrpSpPr>
          <p:cNvPr id="25" name="Group 24">
            <a:extLst>
              <a:ext uri="{FF2B5EF4-FFF2-40B4-BE49-F238E27FC236}">
                <a16:creationId xmlns:a16="http://schemas.microsoft.com/office/drawing/2014/main" id="{C8D4076B-305E-4432-A02F-E21C320C2B88}"/>
              </a:ext>
            </a:extLst>
          </p:cNvPr>
          <p:cNvGrpSpPr/>
          <p:nvPr/>
        </p:nvGrpSpPr>
        <p:grpSpPr>
          <a:xfrm>
            <a:off x="766746" y="3280251"/>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grpSp>
        <p:nvGrpSpPr>
          <p:cNvPr id="14" name="Group 13">
            <a:extLst>
              <a:ext uri="{FF2B5EF4-FFF2-40B4-BE49-F238E27FC236}">
                <a16:creationId xmlns:a16="http://schemas.microsoft.com/office/drawing/2014/main" id="{87DEFE21-9F41-4166-BE7E-4B7A577A1A18}"/>
              </a:ext>
            </a:extLst>
          </p:cNvPr>
          <p:cNvGrpSpPr/>
          <p:nvPr/>
        </p:nvGrpSpPr>
        <p:grpSpPr>
          <a:xfrm>
            <a:off x="437590" y="5107618"/>
            <a:ext cx="2192604" cy="1563747"/>
            <a:chOff x="2458574" y="5082432"/>
            <a:chExt cx="2192604" cy="1563747"/>
          </a:xfrm>
        </p:grpSpPr>
        <p:sp>
          <p:nvSpPr>
            <p:cNvPr id="24" name="Arrow: Curved Down 23">
              <a:extLst>
                <a:ext uri="{FF2B5EF4-FFF2-40B4-BE49-F238E27FC236}">
                  <a16:creationId xmlns:a16="http://schemas.microsoft.com/office/drawing/2014/main" id="{4607537E-325E-49E8-8A9B-C696D9A71F55}"/>
                </a:ext>
              </a:extLst>
            </p:cNvPr>
            <p:cNvSpPr/>
            <p:nvPr/>
          </p:nvSpPr>
          <p:spPr>
            <a:xfrm>
              <a:off x="3611648"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Rectangle 15">
              <a:extLst>
                <a:ext uri="{FF2B5EF4-FFF2-40B4-BE49-F238E27FC236}">
                  <a16:creationId xmlns:a16="http://schemas.microsoft.com/office/drawing/2014/main" id="{B58CD316-0104-4C20-ABEC-59B9BE0D01C7}"/>
                </a:ext>
              </a:extLst>
            </p:cNvPr>
            <p:cNvSpPr/>
            <p:nvPr/>
          </p:nvSpPr>
          <p:spPr>
            <a:xfrm>
              <a:off x="3323346"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30" name="Arrow: Curved Down 29">
              <a:extLst>
                <a:ext uri="{FF2B5EF4-FFF2-40B4-BE49-F238E27FC236}">
                  <a16:creationId xmlns:a16="http://schemas.microsoft.com/office/drawing/2014/main" id="{C88C5668-7329-4C44-BDA0-E77DF31AE97D}"/>
                </a:ext>
              </a:extLst>
            </p:cNvPr>
            <p:cNvSpPr/>
            <p:nvPr/>
          </p:nvSpPr>
          <p:spPr>
            <a:xfrm flipH="1" flipV="1">
              <a:off x="2458574"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sp>
        <p:nvSpPr>
          <p:cNvPr id="48" name="Arrow: Right 47">
            <a:extLst>
              <a:ext uri="{FF2B5EF4-FFF2-40B4-BE49-F238E27FC236}">
                <a16:creationId xmlns:a16="http://schemas.microsoft.com/office/drawing/2014/main" id="{03D3568D-F106-42FA-B314-5A06ED9D20B3}"/>
              </a:ext>
            </a:extLst>
          </p:cNvPr>
          <p:cNvSpPr/>
          <p:nvPr/>
        </p:nvSpPr>
        <p:spPr>
          <a:xfrm>
            <a:off x="5689600" y="1193589"/>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ACB8F61-4489-4B6B-9C3A-409E244D89EA}"/>
              </a:ext>
            </a:extLst>
          </p:cNvPr>
          <p:cNvSpPr/>
          <p:nvPr/>
        </p:nvSpPr>
        <p:spPr>
          <a:xfrm>
            <a:off x="1302361" y="754515"/>
            <a:ext cx="5135770" cy="1477328"/>
          </a:xfrm>
          <a:prstGeom prst="rect">
            <a:avLst/>
          </a:prstGeom>
          <a:ln w="38100">
            <a:solidFill>
              <a:srgbClr val="7030A0"/>
            </a:solidFill>
          </a:ln>
        </p:spPr>
        <p:txBody>
          <a:bodyPr wrap="square">
            <a:spAutoFit/>
          </a:bodyPr>
          <a:lstStyle/>
          <a:p>
            <a:pPr marL="285750" indent="-285750">
              <a:buFont typeface="Arial" panose="020B0604020202020204" pitchFamily="34" charset="0"/>
              <a:buChar char="•"/>
            </a:pPr>
            <a:r>
              <a:rPr lang="en-US" b="1" dirty="0"/>
              <a:t>OUTPUT:</a:t>
            </a:r>
          </a:p>
          <a:p>
            <a:r>
              <a:rPr lang="en-US" sz="2400" dirty="0">
                <a:latin typeface="Courier New" panose="02070309020205020404" pitchFamily="49" charset="0"/>
                <a:cs typeface="Courier New" panose="02070309020205020404" pitchFamily="49" charset="0"/>
              </a:rPr>
              <a:t>First node’s value: 1</a:t>
            </a:r>
          </a:p>
          <a:p>
            <a:r>
              <a:rPr lang="en-US" sz="2400" dirty="0">
                <a:latin typeface="Courier New" panose="02070309020205020404" pitchFamily="49" charset="0"/>
                <a:cs typeface="Courier New" panose="02070309020205020404" pitchFamily="49" charset="0"/>
              </a:rPr>
              <a:t>Next node’s value: 4</a:t>
            </a:r>
          </a:p>
          <a:p>
            <a:r>
              <a:rPr lang="en-US" sz="2400" dirty="0">
                <a:latin typeface="Courier New" panose="02070309020205020404" pitchFamily="49" charset="0"/>
                <a:cs typeface="Courier New" panose="02070309020205020404" pitchFamily="49" charset="0"/>
              </a:rPr>
              <a:t>Previous node’s value: null</a:t>
            </a:r>
          </a:p>
        </p:txBody>
      </p:sp>
      <p:grpSp>
        <p:nvGrpSpPr>
          <p:cNvPr id="17" name="Group 16">
            <a:extLst>
              <a:ext uri="{FF2B5EF4-FFF2-40B4-BE49-F238E27FC236}">
                <a16:creationId xmlns:a16="http://schemas.microsoft.com/office/drawing/2014/main" id="{EB71AC0C-157F-46AF-8E49-9FCCC4CF4112}"/>
              </a:ext>
            </a:extLst>
          </p:cNvPr>
          <p:cNvGrpSpPr/>
          <p:nvPr/>
        </p:nvGrpSpPr>
        <p:grpSpPr>
          <a:xfrm>
            <a:off x="1582534" y="5107618"/>
            <a:ext cx="2192604" cy="1563747"/>
            <a:chOff x="4686108" y="5082432"/>
            <a:chExt cx="2192604" cy="1563747"/>
          </a:xfrm>
        </p:grpSpPr>
        <p:sp>
          <p:nvSpPr>
            <p:cNvPr id="47" name="Arrow: Curved Down 46">
              <a:extLst>
                <a:ext uri="{FF2B5EF4-FFF2-40B4-BE49-F238E27FC236}">
                  <a16:creationId xmlns:a16="http://schemas.microsoft.com/office/drawing/2014/main" id="{5EC9BB10-ECE6-41F4-9ED8-567D425C4EDF}"/>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93B95FBD-0996-4A08-8BC1-CF8905BA32C7}"/>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50" name="Arrow: Curved Down 49">
              <a:extLst>
                <a:ext uri="{FF2B5EF4-FFF2-40B4-BE49-F238E27FC236}">
                  <a16:creationId xmlns:a16="http://schemas.microsoft.com/office/drawing/2014/main" id="{6C6D200F-15D6-433E-AEE8-20595DF2E765}"/>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51" name="Connector: Elbow 50">
            <a:extLst>
              <a:ext uri="{FF2B5EF4-FFF2-40B4-BE49-F238E27FC236}">
                <a16:creationId xmlns:a16="http://schemas.microsoft.com/office/drawing/2014/main" id="{4A4FBAF9-5572-4A1E-9D60-89B436685772}"/>
              </a:ext>
            </a:extLst>
          </p:cNvPr>
          <p:cNvCxnSpPr>
            <a:cxnSpLocks/>
            <a:stCxn id="27" idx="3"/>
            <a:endCxn id="49" idx="3"/>
          </p:cNvCxnSpPr>
          <p:nvPr/>
        </p:nvCxnSpPr>
        <p:spPr>
          <a:xfrm flipH="1">
            <a:off x="3023909" y="3881644"/>
            <a:ext cx="1264" cy="2012303"/>
          </a:xfrm>
          <a:prstGeom prst="bentConnector3">
            <a:avLst>
              <a:gd name="adj1" fmla="val -49232595"/>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52" name="Connector: Elbow 51">
            <a:extLst>
              <a:ext uri="{FF2B5EF4-FFF2-40B4-BE49-F238E27FC236}">
                <a16:creationId xmlns:a16="http://schemas.microsoft.com/office/drawing/2014/main" id="{F7066DE4-C339-44D8-A328-342722381705}"/>
              </a:ext>
            </a:extLst>
          </p:cNvPr>
          <p:cNvCxnSpPr>
            <a:cxnSpLocks/>
            <a:stCxn id="27" idx="1"/>
            <a:endCxn id="16" idx="1"/>
          </p:cNvCxnSpPr>
          <p:nvPr/>
        </p:nvCxnSpPr>
        <p:spPr>
          <a:xfrm rot="10800000" flipH="1" flipV="1">
            <a:off x="766746" y="3881643"/>
            <a:ext cx="535615" cy="2012303"/>
          </a:xfrm>
          <a:prstGeom prst="bentConnector3">
            <a:avLst>
              <a:gd name="adj1" fmla="val -42680"/>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28" name="Group 27">
            <a:extLst>
              <a:ext uri="{FF2B5EF4-FFF2-40B4-BE49-F238E27FC236}">
                <a16:creationId xmlns:a16="http://schemas.microsoft.com/office/drawing/2014/main" id="{8660C735-2EFC-4FA5-B967-62D61FD337DB}"/>
              </a:ext>
            </a:extLst>
          </p:cNvPr>
          <p:cNvGrpSpPr/>
          <p:nvPr/>
        </p:nvGrpSpPr>
        <p:grpSpPr>
          <a:xfrm>
            <a:off x="3766299" y="2371230"/>
            <a:ext cx="1445922" cy="1371027"/>
            <a:chOff x="839957" y="4242268"/>
            <a:chExt cx="1445922" cy="1371027"/>
          </a:xfrm>
        </p:grpSpPr>
        <p:sp>
          <p:nvSpPr>
            <p:cNvPr id="19" name="Arrow: Down 18">
              <a:extLst>
                <a:ext uri="{FF2B5EF4-FFF2-40B4-BE49-F238E27FC236}">
                  <a16:creationId xmlns:a16="http://schemas.microsoft.com/office/drawing/2014/main" id="{1F3BAE2F-2CBA-424B-9BD4-AF4CA59B5B42}"/>
                </a:ext>
              </a:extLst>
            </p:cNvPr>
            <p:cNvSpPr/>
            <p:nvPr/>
          </p:nvSpPr>
          <p:spPr>
            <a:xfrm>
              <a:off x="1222541" y="4585855"/>
              <a:ext cx="680754" cy="102744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623F0FA-53CE-4BDA-A8C8-78AB8C82F98A}"/>
                </a:ext>
              </a:extLst>
            </p:cNvPr>
            <p:cNvSpPr txBox="1"/>
            <p:nvPr/>
          </p:nvSpPr>
          <p:spPr>
            <a:xfrm>
              <a:off x="839957" y="4242268"/>
              <a:ext cx="1445922" cy="369332"/>
            </a:xfrm>
            <a:prstGeom prst="rect">
              <a:avLst/>
            </a:prstGeom>
            <a:noFill/>
          </p:spPr>
          <p:txBody>
            <a:bodyPr wrap="square" rtlCol="0">
              <a:spAutoFit/>
            </a:bodyPr>
            <a:lstStyle/>
            <a:p>
              <a:pPr algn="ctr"/>
              <a:r>
                <a:rPr lang="en-US" b="1" dirty="0" err="1"/>
                <a:t>refToNode</a:t>
              </a:r>
              <a:endParaRPr lang="en-US" b="1" dirty="0"/>
            </a:p>
          </p:txBody>
        </p:sp>
      </p:grpSp>
    </p:spTree>
    <p:extLst>
      <p:ext uri="{BB962C8B-B14F-4D97-AF65-F5344CB8AC3E}">
        <p14:creationId xmlns:p14="http://schemas.microsoft.com/office/powerpoint/2010/main" val="109107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22" presetClass="entr" presetSubtype="4"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0 3.33333E-6 L 0.00117 0.08032 " pathEditMode="relative" rAng="0" ptsTypes="AA">
                                      <p:cBhvr>
                                        <p:cTn id="14" dur="2000" fill="hold"/>
                                        <p:tgtEl>
                                          <p:spTgt spid="48"/>
                                        </p:tgtEl>
                                        <p:attrNameLst>
                                          <p:attrName>ppt_x</p:attrName>
                                          <p:attrName>ppt_y</p:attrName>
                                        </p:attrNameLst>
                                      </p:cBhvr>
                                      <p:rCtr x="52" y="4005"/>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1.04167E-6 -1.85185E-6 L -0.23763 0.27894 " pathEditMode="relative" rAng="0" ptsTypes="AA">
                                      <p:cBhvr>
                                        <p:cTn id="18" dur="2000" fill="hold"/>
                                        <p:tgtEl>
                                          <p:spTgt spid="28"/>
                                        </p:tgtEl>
                                        <p:attrNameLst>
                                          <p:attrName>ppt_x</p:attrName>
                                          <p:attrName>ppt_y</p:attrName>
                                        </p:attrNameLst>
                                      </p:cBhvr>
                                      <p:rCtr x="-11888" y="13935"/>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2" nodeType="clickEffect">
                                  <p:stCondLst>
                                    <p:cond delay="0"/>
                                  </p:stCondLst>
                                  <p:childTnLst>
                                    <p:animMotion origin="layout" path="M 0.00117 0.08032 L 0.00117 0.1449 " pathEditMode="relative" rAng="0" ptsTypes="AA">
                                      <p:cBhvr>
                                        <p:cTn id="22" dur="2000" fill="hold"/>
                                        <p:tgtEl>
                                          <p:spTgt spid="48"/>
                                        </p:tgtEl>
                                        <p:attrNameLst>
                                          <p:attrName>ppt_x</p:attrName>
                                          <p:attrName>ppt_y</p:attrName>
                                        </p:attrNameLst>
                                      </p:cBhvr>
                                      <p:rCtr x="117" y="3218"/>
                                    </p:animMotion>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7">
                                            <p:txEl>
                                              <p:pRg st="1" end="1"/>
                                            </p:txEl>
                                          </p:spTgt>
                                        </p:tgtEl>
                                        <p:attrNameLst>
                                          <p:attrName>style.visibility</p:attrName>
                                        </p:attrNameLst>
                                      </p:cBhvr>
                                      <p:to>
                                        <p:strVal val="visible"/>
                                      </p:to>
                                    </p:set>
                                    <p:animEffect transition="in" filter="wipe(down)">
                                      <p:cBhvr>
                                        <p:cTn id="27" dur="500"/>
                                        <p:tgtEl>
                                          <p:spTgt spid="3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3" nodeType="clickEffect">
                                  <p:stCondLst>
                                    <p:cond delay="0"/>
                                  </p:stCondLst>
                                  <p:childTnLst>
                                    <p:animMotion origin="layout" path="M 0.00117 0.1449 L 0 0.20856 " pathEditMode="relative" rAng="0" ptsTypes="AA">
                                      <p:cBhvr>
                                        <p:cTn id="31" dur="2000" fill="hold"/>
                                        <p:tgtEl>
                                          <p:spTgt spid="48"/>
                                        </p:tgtEl>
                                        <p:attrNameLst>
                                          <p:attrName>ppt_x</p:attrName>
                                          <p:attrName>ppt_y</p:attrName>
                                        </p:attrNameLst>
                                      </p:cBhvr>
                                      <p:rCtr x="-65" y="3171"/>
                                    </p:animMotion>
                                  </p:childTnLst>
                                </p:cTn>
                              </p:par>
                            </p:childTnLst>
                          </p:cTn>
                        </p:par>
                      </p:childTnLst>
                    </p:cTn>
                  </p:par>
                  <p:par>
                    <p:cTn id="32" fill="hold">
                      <p:stCondLst>
                        <p:cond delay="indefinite"/>
                      </p:stCondLst>
                      <p:childTnLst>
                        <p:par>
                          <p:cTn id="33" fill="hold">
                            <p:stCondLst>
                              <p:cond delay="0"/>
                            </p:stCondLst>
                            <p:childTnLst>
                              <p:par>
                                <p:cTn id="34" presetID="42" presetClass="path" presetSubtype="0" accel="50000" decel="50000" fill="hold" grpId="4" nodeType="clickEffect">
                                  <p:stCondLst>
                                    <p:cond delay="0"/>
                                  </p:stCondLst>
                                  <p:childTnLst>
                                    <p:animMotion origin="layout" path="M 0 0.20856 L 0.04661 0.27014 " pathEditMode="relative" rAng="0" ptsTypes="AA">
                                      <p:cBhvr>
                                        <p:cTn id="35" dur="2000" fill="hold"/>
                                        <p:tgtEl>
                                          <p:spTgt spid="48"/>
                                        </p:tgtEl>
                                        <p:attrNameLst>
                                          <p:attrName>ppt_x</p:attrName>
                                          <p:attrName>ppt_y</p:attrName>
                                        </p:attrNameLst>
                                      </p:cBhvr>
                                      <p:rCtr x="2331" y="3079"/>
                                    </p:animMotion>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wipe(down)">
                                      <p:cBhvr>
                                        <p:cTn id="40" dur="500"/>
                                        <p:tgtEl>
                                          <p:spTgt spid="37">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5" nodeType="clickEffect">
                                  <p:stCondLst>
                                    <p:cond delay="0"/>
                                  </p:stCondLst>
                                  <p:childTnLst>
                                    <p:animMotion origin="layout" path="M 0.04661 0.27014 L -0.00117 0.51458 " pathEditMode="relative" rAng="0" ptsTypes="AA">
                                      <p:cBhvr>
                                        <p:cTn id="44" dur="2000" fill="hold"/>
                                        <p:tgtEl>
                                          <p:spTgt spid="48"/>
                                        </p:tgtEl>
                                        <p:attrNameLst>
                                          <p:attrName>ppt_x</p:attrName>
                                          <p:attrName>ppt_y</p:attrName>
                                        </p:attrNameLst>
                                      </p:cBhvr>
                                      <p:rCtr x="-2396" y="12222"/>
                                    </p:animMotion>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6" nodeType="clickEffect">
                                  <p:stCondLst>
                                    <p:cond delay="0"/>
                                  </p:stCondLst>
                                  <p:childTnLst>
                                    <p:animMotion origin="layout" path="M -0.00117 0.51458 L 0.04219 0.71273 " pathEditMode="relative" rAng="0" ptsTypes="AA">
                                      <p:cBhvr>
                                        <p:cTn id="48" dur="2000" fill="hold"/>
                                        <p:tgtEl>
                                          <p:spTgt spid="48"/>
                                        </p:tgtEl>
                                        <p:attrNameLst>
                                          <p:attrName>ppt_x</p:attrName>
                                          <p:attrName>ppt_y</p:attrName>
                                        </p:attrNameLst>
                                      </p:cBhvr>
                                      <p:rCtr x="2161" y="9907"/>
                                    </p:animMotion>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7">
                                            <p:txEl>
                                              <p:pRg st="3" end="3"/>
                                            </p:txEl>
                                          </p:spTgt>
                                        </p:tgtEl>
                                        <p:attrNameLst>
                                          <p:attrName>style.visibility</p:attrName>
                                        </p:attrNameLst>
                                      </p:cBhvr>
                                      <p:to>
                                        <p:strVal val="visible"/>
                                      </p:to>
                                    </p:set>
                                    <p:animEffect transition="in" filter="wipe(down)">
                                      <p:cBhvr>
                                        <p:cTn id="53" dur="500"/>
                                        <p:tgtEl>
                                          <p:spTgt spid="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8" grpId="3" animBg="1"/>
      <p:bldP spid="48" grpId="4" animBg="1"/>
      <p:bldP spid="48" grpId="5" animBg="1"/>
      <p:bldP spid="48" grpId="6"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70676"/>
            <a:ext cx="8911687" cy="833527"/>
          </a:xfrm>
        </p:spPr>
        <p:txBody>
          <a:bodyPr>
            <a:normAutofit/>
          </a:bodyPr>
          <a:lstStyle/>
          <a:p>
            <a:pPr algn="r"/>
            <a:r>
              <a:rPr lang="en-US" dirty="0" err="1"/>
              <a:t>AddAfter</a:t>
            </a:r>
            <a:r>
              <a:rPr lang="en-US" dirty="0"/>
              <a:t>(), </a:t>
            </a:r>
            <a:r>
              <a:rPr lang="en-US" dirty="0" err="1"/>
              <a:t>AddBefore</a:t>
            </a:r>
            <a:r>
              <a:rPr lang="en-US" dirty="0"/>
              <a:t>()</a:t>
            </a:r>
          </a:p>
        </p:txBody>
      </p:sp>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923330"/>
          </a:xfrm>
          <a:prstGeom prst="rect">
            <a:avLst/>
          </a:prstGeom>
        </p:spPr>
        <p:txBody>
          <a:bodyPr wrap="square">
            <a:spAutoFit/>
          </a:bodyPr>
          <a:lstStyle/>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6979781" y="1016000"/>
            <a:ext cx="5299305" cy="5841999"/>
          </a:xfrm>
        </p:spPr>
        <p:txBody>
          <a:bodyPr>
            <a:normAutofit/>
          </a:bodyPr>
          <a:lstStyle/>
          <a:p>
            <a:pPr marL="0" indent="0">
              <a:buNone/>
            </a:pPr>
            <a:r>
              <a:rPr lang="en-US" sz="2000" dirty="0">
                <a:solidFill>
                  <a:srgbClr val="008000"/>
                </a:solidFill>
                <a:latin typeface="Consolas" panose="020B0609020204030204" pitchFamily="49" charset="0"/>
              </a:rPr>
              <a:t>// Part 5</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numList.AddAfter</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refToNode</a:t>
            </a:r>
            <a:r>
              <a:rPr lang="en-US" sz="2000" dirty="0">
                <a:solidFill>
                  <a:srgbClr val="000000"/>
                </a:solidFill>
                <a:latin typeface="Consolas" panose="020B0609020204030204" pitchFamily="49" charset="0"/>
              </a:rPr>
              <a:t>, 6);</a:t>
            </a:r>
          </a:p>
          <a:p>
            <a:pPr marL="0" indent="0">
              <a:buNone/>
            </a:pPr>
            <a:r>
              <a:rPr lang="en-US" sz="2000" dirty="0" err="1">
                <a:solidFill>
                  <a:srgbClr val="000000"/>
                </a:solidFill>
                <a:latin typeface="Consolas" panose="020B0609020204030204" pitchFamily="49" charset="0"/>
              </a:rPr>
              <a:t>PrintList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numList</a:t>
            </a:r>
            <a:r>
              <a:rPr lang="en-US" sz="2000" dirty="0">
                <a:solidFill>
                  <a:srgbClr val="000000"/>
                </a:solidFill>
                <a:latin typeface="Consolas" panose="020B0609020204030204" pitchFamily="49" charset="0"/>
              </a:rPr>
              <a:t>);</a:t>
            </a:r>
          </a:p>
          <a:p>
            <a:pPr marL="0" indent="0">
              <a:buNone/>
            </a:pPr>
            <a:r>
              <a:rPr lang="en-US" sz="2000" dirty="0" err="1">
                <a:solidFill>
                  <a:srgbClr val="000000"/>
                </a:solidFill>
                <a:latin typeface="Consolas" panose="020B0609020204030204" pitchFamily="49" charset="0"/>
              </a:rPr>
              <a:t>numList.AddBefore</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refToNode</a:t>
            </a:r>
            <a:r>
              <a:rPr lang="en-US" sz="2000" dirty="0">
                <a:solidFill>
                  <a:srgbClr val="000000"/>
                </a:solidFill>
                <a:latin typeface="Consolas" panose="020B0609020204030204" pitchFamily="49" charset="0"/>
              </a:rPr>
              <a:t>, 7);</a:t>
            </a:r>
          </a:p>
          <a:p>
            <a:pPr marL="0" indent="0">
              <a:buNone/>
            </a:pPr>
            <a:r>
              <a:rPr lang="en-US" sz="2000" dirty="0" err="1">
                <a:solidFill>
                  <a:srgbClr val="000000"/>
                </a:solidFill>
                <a:latin typeface="Consolas" panose="020B0609020204030204" pitchFamily="49" charset="0"/>
              </a:rPr>
              <a:t>PrintList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numList</a:t>
            </a:r>
            <a:r>
              <a:rPr lang="en-US" sz="2000" dirty="0">
                <a:solidFill>
                  <a:srgbClr val="000000"/>
                </a:solidFill>
                <a:latin typeface="Consolas" panose="020B0609020204030204" pitchFamily="49" charset="0"/>
              </a:rPr>
              <a:t>);</a:t>
            </a:r>
          </a:p>
        </p:txBody>
      </p:sp>
      <p:grpSp>
        <p:nvGrpSpPr>
          <p:cNvPr id="25" name="Group 24">
            <a:extLst>
              <a:ext uri="{FF2B5EF4-FFF2-40B4-BE49-F238E27FC236}">
                <a16:creationId xmlns:a16="http://schemas.microsoft.com/office/drawing/2014/main" id="{C8D4076B-305E-4432-A02F-E21C320C2B88}"/>
              </a:ext>
            </a:extLst>
          </p:cNvPr>
          <p:cNvGrpSpPr/>
          <p:nvPr/>
        </p:nvGrpSpPr>
        <p:grpSpPr>
          <a:xfrm>
            <a:off x="766746" y="3280251"/>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sp>
        <p:nvSpPr>
          <p:cNvPr id="24" name="Arrow: Curved Down 23">
            <a:extLst>
              <a:ext uri="{FF2B5EF4-FFF2-40B4-BE49-F238E27FC236}">
                <a16:creationId xmlns:a16="http://schemas.microsoft.com/office/drawing/2014/main" id="{4607537E-325E-49E8-8A9B-C696D9A71F55}"/>
              </a:ext>
            </a:extLst>
          </p:cNvPr>
          <p:cNvSpPr/>
          <p:nvPr/>
        </p:nvSpPr>
        <p:spPr>
          <a:xfrm>
            <a:off x="2640647" y="512951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Rectangle 15">
            <a:extLst>
              <a:ext uri="{FF2B5EF4-FFF2-40B4-BE49-F238E27FC236}">
                <a16:creationId xmlns:a16="http://schemas.microsoft.com/office/drawing/2014/main" id="{B58CD316-0104-4C20-ABEC-59B9BE0D01C7}"/>
              </a:ext>
            </a:extLst>
          </p:cNvPr>
          <p:cNvSpPr/>
          <p:nvPr/>
        </p:nvSpPr>
        <p:spPr>
          <a:xfrm>
            <a:off x="2352345" y="563519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30" name="Arrow: Curved Down 29">
            <a:extLst>
              <a:ext uri="{FF2B5EF4-FFF2-40B4-BE49-F238E27FC236}">
                <a16:creationId xmlns:a16="http://schemas.microsoft.com/office/drawing/2014/main" id="{C88C5668-7329-4C44-BDA0-E77DF31AE97D}"/>
              </a:ext>
            </a:extLst>
          </p:cNvPr>
          <p:cNvSpPr/>
          <p:nvPr/>
        </p:nvSpPr>
        <p:spPr>
          <a:xfrm flipH="1" flipV="1">
            <a:off x="1487573" y="618758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
        <p:nvSpPr>
          <p:cNvPr id="48" name="Arrow: Right 47">
            <a:extLst>
              <a:ext uri="{FF2B5EF4-FFF2-40B4-BE49-F238E27FC236}">
                <a16:creationId xmlns:a16="http://schemas.microsoft.com/office/drawing/2014/main" id="{03D3568D-F106-42FA-B314-5A06ED9D20B3}"/>
              </a:ext>
            </a:extLst>
          </p:cNvPr>
          <p:cNvSpPr/>
          <p:nvPr/>
        </p:nvSpPr>
        <p:spPr>
          <a:xfrm>
            <a:off x="6166981" y="1242997"/>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ACB8F61-4489-4B6B-9C3A-409E244D89EA}"/>
              </a:ext>
            </a:extLst>
          </p:cNvPr>
          <p:cNvSpPr/>
          <p:nvPr/>
        </p:nvSpPr>
        <p:spPr>
          <a:xfrm>
            <a:off x="1302361" y="754515"/>
            <a:ext cx="5135770" cy="2000548"/>
          </a:xfrm>
          <a:prstGeom prst="rect">
            <a:avLst/>
          </a:prstGeom>
          <a:ln w="38100">
            <a:solidFill>
              <a:srgbClr val="7030A0"/>
            </a:solidFill>
          </a:ln>
        </p:spPr>
        <p:txBody>
          <a:bodyPr wrap="square">
            <a:spAutoFit/>
          </a:bodyPr>
          <a:lstStyle/>
          <a:p>
            <a:pPr marL="285750" indent="-285750">
              <a:buFont typeface="Arial" panose="020B0604020202020204" pitchFamily="34" charset="0"/>
              <a:buChar char="•"/>
            </a:pPr>
            <a:r>
              <a:rPr lang="en-US" b="1" dirty="0"/>
              <a:t>OUTPUT:</a:t>
            </a:r>
          </a:p>
          <a:p>
            <a:r>
              <a:rPr lang="en-US" dirty="0">
                <a:latin typeface="Courier New" panose="02070309020205020404" pitchFamily="49" charset="0"/>
                <a:cs typeface="Courier New" panose="02070309020205020404" pitchFamily="49" charset="0"/>
              </a:rPr>
              <a:t>List contents: </a:t>
            </a:r>
          </a:p>
          <a:p>
            <a:r>
              <a:rPr lang="en-US" sz="3200" dirty="0">
                <a:latin typeface="Courier New" panose="02070309020205020404" pitchFamily="49" charset="0"/>
                <a:cs typeface="Courier New" panose="02070309020205020404" pitchFamily="49" charset="0"/>
              </a:rPr>
              <a:t>1, 6, 4</a:t>
            </a:r>
          </a:p>
          <a:p>
            <a:r>
              <a:rPr lang="en-US" sz="2400" dirty="0">
                <a:latin typeface="Courier New" panose="02070309020205020404" pitchFamily="49" charset="0"/>
                <a:cs typeface="Courier New" panose="02070309020205020404" pitchFamily="49" charset="0"/>
              </a:rPr>
              <a:t>List contents: </a:t>
            </a:r>
          </a:p>
          <a:p>
            <a:r>
              <a:rPr lang="en-US" sz="3200" dirty="0">
                <a:latin typeface="Courier New" panose="02070309020205020404" pitchFamily="49" charset="0"/>
                <a:cs typeface="Courier New" panose="02070309020205020404" pitchFamily="49" charset="0"/>
              </a:rPr>
              <a:t>7, 1, 6, 4</a:t>
            </a:r>
          </a:p>
        </p:txBody>
      </p:sp>
      <p:sp>
        <p:nvSpPr>
          <p:cNvPr id="47" name="Arrow: Curved Down 46">
            <a:extLst>
              <a:ext uri="{FF2B5EF4-FFF2-40B4-BE49-F238E27FC236}">
                <a16:creationId xmlns:a16="http://schemas.microsoft.com/office/drawing/2014/main" id="{5EC9BB10-ECE6-41F4-9ED8-567D425C4EDF}"/>
              </a:ext>
            </a:extLst>
          </p:cNvPr>
          <p:cNvSpPr/>
          <p:nvPr/>
        </p:nvSpPr>
        <p:spPr>
          <a:xfrm>
            <a:off x="4811965" y="5148286"/>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93B95FBD-0996-4A08-8BC1-CF8905BA32C7}"/>
              </a:ext>
            </a:extLst>
          </p:cNvPr>
          <p:cNvSpPr/>
          <p:nvPr/>
        </p:nvSpPr>
        <p:spPr>
          <a:xfrm>
            <a:off x="4523663" y="5653964"/>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50" name="Arrow: Curved Down 49">
            <a:extLst>
              <a:ext uri="{FF2B5EF4-FFF2-40B4-BE49-F238E27FC236}">
                <a16:creationId xmlns:a16="http://schemas.microsoft.com/office/drawing/2014/main" id="{6C6D200F-15D6-433E-AEE8-20595DF2E765}"/>
              </a:ext>
            </a:extLst>
          </p:cNvPr>
          <p:cNvSpPr/>
          <p:nvPr/>
        </p:nvSpPr>
        <p:spPr>
          <a:xfrm flipH="1" flipV="1">
            <a:off x="3658891" y="6206354"/>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cxnSp>
        <p:nvCxnSpPr>
          <p:cNvPr id="51" name="Connector: Elbow 50">
            <a:extLst>
              <a:ext uri="{FF2B5EF4-FFF2-40B4-BE49-F238E27FC236}">
                <a16:creationId xmlns:a16="http://schemas.microsoft.com/office/drawing/2014/main" id="{4A4FBAF9-5572-4A1E-9D60-89B436685772}"/>
              </a:ext>
            </a:extLst>
          </p:cNvPr>
          <p:cNvCxnSpPr>
            <a:cxnSpLocks/>
            <a:stCxn id="27" idx="3"/>
            <a:endCxn id="49" idx="3"/>
          </p:cNvCxnSpPr>
          <p:nvPr/>
        </p:nvCxnSpPr>
        <p:spPr>
          <a:xfrm>
            <a:off x="3025173" y="3881644"/>
            <a:ext cx="2075093" cy="2052971"/>
          </a:xfrm>
          <a:prstGeom prst="bentConnector3">
            <a:avLst>
              <a:gd name="adj1" fmla="val 124072"/>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52" name="Connector: Elbow 51">
            <a:extLst>
              <a:ext uri="{FF2B5EF4-FFF2-40B4-BE49-F238E27FC236}">
                <a16:creationId xmlns:a16="http://schemas.microsoft.com/office/drawing/2014/main" id="{F7066DE4-C339-44D8-A328-342722381705}"/>
              </a:ext>
            </a:extLst>
          </p:cNvPr>
          <p:cNvCxnSpPr>
            <a:cxnSpLocks/>
            <a:stCxn id="27" idx="1"/>
            <a:endCxn id="16" idx="1"/>
          </p:cNvCxnSpPr>
          <p:nvPr/>
        </p:nvCxnSpPr>
        <p:spPr>
          <a:xfrm rot="10800000" flipH="1" flipV="1">
            <a:off x="766747" y="3881643"/>
            <a:ext cx="1585598" cy="2034197"/>
          </a:xfrm>
          <a:prstGeom prst="bentConnector3">
            <a:avLst>
              <a:gd name="adj1" fmla="val -14417"/>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23" name="Group 22">
            <a:extLst>
              <a:ext uri="{FF2B5EF4-FFF2-40B4-BE49-F238E27FC236}">
                <a16:creationId xmlns:a16="http://schemas.microsoft.com/office/drawing/2014/main" id="{73660198-CAD7-46F6-872B-7C8C894695FC}"/>
              </a:ext>
            </a:extLst>
          </p:cNvPr>
          <p:cNvGrpSpPr/>
          <p:nvPr/>
        </p:nvGrpSpPr>
        <p:grpSpPr>
          <a:xfrm>
            <a:off x="2580005" y="5148286"/>
            <a:ext cx="2192604" cy="1563747"/>
            <a:chOff x="4686108" y="5082432"/>
            <a:chExt cx="2192604" cy="1563747"/>
          </a:xfrm>
        </p:grpSpPr>
        <p:sp>
          <p:nvSpPr>
            <p:cNvPr id="29" name="Arrow: Curved Down 28">
              <a:extLst>
                <a:ext uri="{FF2B5EF4-FFF2-40B4-BE49-F238E27FC236}">
                  <a16:creationId xmlns:a16="http://schemas.microsoft.com/office/drawing/2014/main" id="{E947411B-73EE-4E9D-B43C-3BF5B3BF277E}"/>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1" name="Rectangle 30">
              <a:extLst>
                <a:ext uri="{FF2B5EF4-FFF2-40B4-BE49-F238E27FC236}">
                  <a16:creationId xmlns:a16="http://schemas.microsoft.com/office/drawing/2014/main" id="{A044A115-83F7-4ED9-8F53-C0880FD18533}"/>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6</a:t>
              </a:r>
            </a:p>
          </p:txBody>
        </p:sp>
        <p:sp>
          <p:nvSpPr>
            <p:cNvPr id="32" name="Arrow: Curved Down 31">
              <a:extLst>
                <a:ext uri="{FF2B5EF4-FFF2-40B4-BE49-F238E27FC236}">
                  <a16:creationId xmlns:a16="http://schemas.microsoft.com/office/drawing/2014/main" id="{95976C26-5147-4DAA-AA6C-4814F6CC6828}"/>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grpSp>
        <p:nvGrpSpPr>
          <p:cNvPr id="33" name="Group 32">
            <a:extLst>
              <a:ext uri="{FF2B5EF4-FFF2-40B4-BE49-F238E27FC236}">
                <a16:creationId xmlns:a16="http://schemas.microsoft.com/office/drawing/2014/main" id="{DA104390-9E30-4643-BC62-6D7C263E4391}"/>
              </a:ext>
            </a:extLst>
          </p:cNvPr>
          <p:cNvGrpSpPr/>
          <p:nvPr/>
        </p:nvGrpSpPr>
        <p:grpSpPr>
          <a:xfrm>
            <a:off x="395141" y="5111840"/>
            <a:ext cx="2192604" cy="1563747"/>
            <a:chOff x="4686108" y="5082432"/>
            <a:chExt cx="2192604" cy="1563747"/>
          </a:xfrm>
        </p:grpSpPr>
        <p:sp>
          <p:nvSpPr>
            <p:cNvPr id="34" name="Arrow: Curved Down 33">
              <a:extLst>
                <a:ext uri="{FF2B5EF4-FFF2-40B4-BE49-F238E27FC236}">
                  <a16:creationId xmlns:a16="http://schemas.microsoft.com/office/drawing/2014/main" id="{5ADE44A6-7648-459C-BFBD-6CFA8283CBD5}"/>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5" name="Rectangle 34">
              <a:extLst>
                <a:ext uri="{FF2B5EF4-FFF2-40B4-BE49-F238E27FC236}">
                  <a16:creationId xmlns:a16="http://schemas.microsoft.com/office/drawing/2014/main" id="{2B5F7C77-AEA3-4BFB-BFCC-9678878FE400}"/>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7</a:t>
              </a:r>
            </a:p>
          </p:txBody>
        </p:sp>
        <p:sp>
          <p:nvSpPr>
            <p:cNvPr id="36" name="Arrow: Curved Down 35">
              <a:extLst>
                <a:ext uri="{FF2B5EF4-FFF2-40B4-BE49-F238E27FC236}">
                  <a16:creationId xmlns:a16="http://schemas.microsoft.com/office/drawing/2014/main" id="{9C20E665-D7C5-4D43-9C3D-9E184B96D444}"/>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42" name="Connector: Elbow 41">
            <a:extLst>
              <a:ext uri="{FF2B5EF4-FFF2-40B4-BE49-F238E27FC236}">
                <a16:creationId xmlns:a16="http://schemas.microsoft.com/office/drawing/2014/main" id="{B870531A-9E2F-4E98-8F76-8C30F2EC2F20}"/>
              </a:ext>
            </a:extLst>
          </p:cNvPr>
          <p:cNvCxnSpPr>
            <a:cxnSpLocks/>
            <a:stCxn id="27" idx="1"/>
            <a:endCxn id="35" idx="1"/>
          </p:cNvCxnSpPr>
          <p:nvPr/>
        </p:nvCxnSpPr>
        <p:spPr>
          <a:xfrm rot="10800000" flipH="1" flipV="1">
            <a:off x="766747" y="3881643"/>
            <a:ext cx="493166" cy="2016525"/>
          </a:xfrm>
          <a:prstGeom prst="bentConnector3">
            <a:avLst>
              <a:gd name="adj1" fmla="val -46354"/>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28" name="Group 27">
            <a:extLst>
              <a:ext uri="{FF2B5EF4-FFF2-40B4-BE49-F238E27FC236}">
                <a16:creationId xmlns:a16="http://schemas.microsoft.com/office/drawing/2014/main" id="{8660C735-2EFC-4FA5-B967-62D61FD337DB}"/>
              </a:ext>
            </a:extLst>
          </p:cNvPr>
          <p:cNvGrpSpPr/>
          <p:nvPr/>
        </p:nvGrpSpPr>
        <p:grpSpPr>
          <a:xfrm>
            <a:off x="1912288" y="4264162"/>
            <a:ext cx="1445922" cy="1371027"/>
            <a:chOff x="839957" y="4242268"/>
            <a:chExt cx="1445922" cy="1371027"/>
          </a:xfrm>
        </p:grpSpPr>
        <p:sp>
          <p:nvSpPr>
            <p:cNvPr id="19" name="Arrow: Down 18">
              <a:extLst>
                <a:ext uri="{FF2B5EF4-FFF2-40B4-BE49-F238E27FC236}">
                  <a16:creationId xmlns:a16="http://schemas.microsoft.com/office/drawing/2014/main" id="{1F3BAE2F-2CBA-424B-9BD4-AF4CA59B5B42}"/>
                </a:ext>
              </a:extLst>
            </p:cNvPr>
            <p:cNvSpPr/>
            <p:nvPr/>
          </p:nvSpPr>
          <p:spPr>
            <a:xfrm>
              <a:off x="1222541" y="4585855"/>
              <a:ext cx="680754" cy="102744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623F0FA-53CE-4BDA-A8C8-78AB8C82F98A}"/>
                </a:ext>
              </a:extLst>
            </p:cNvPr>
            <p:cNvSpPr txBox="1"/>
            <p:nvPr/>
          </p:nvSpPr>
          <p:spPr>
            <a:xfrm>
              <a:off x="839957" y="4242268"/>
              <a:ext cx="1445922" cy="369332"/>
            </a:xfrm>
            <a:prstGeom prst="rect">
              <a:avLst/>
            </a:prstGeom>
            <a:noFill/>
          </p:spPr>
          <p:txBody>
            <a:bodyPr wrap="square" rtlCol="0">
              <a:spAutoFit/>
            </a:bodyPr>
            <a:lstStyle/>
            <a:p>
              <a:pPr algn="ctr"/>
              <a:r>
                <a:rPr lang="en-US" b="1" dirty="0" err="1"/>
                <a:t>refToNode</a:t>
              </a:r>
              <a:endParaRPr lang="en-US" b="1" dirty="0"/>
            </a:p>
          </p:txBody>
        </p:sp>
      </p:grpSp>
      <p:sp>
        <p:nvSpPr>
          <p:cNvPr id="43" name="Arrow: Curved Down 42">
            <a:extLst>
              <a:ext uri="{FF2B5EF4-FFF2-40B4-BE49-F238E27FC236}">
                <a16:creationId xmlns:a16="http://schemas.microsoft.com/office/drawing/2014/main" id="{AC729EFC-9DC1-458D-9510-6665361333B1}"/>
              </a:ext>
            </a:extLst>
          </p:cNvPr>
          <p:cNvSpPr/>
          <p:nvPr/>
        </p:nvSpPr>
        <p:spPr>
          <a:xfrm>
            <a:off x="2633873" y="5095575"/>
            <a:ext cx="2138735"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4" name="Arrow: Curved Down 43">
            <a:extLst>
              <a:ext uri="{FF2B5EF4-FFF2-40B4-BE49-F238E27FC236}">
                <a16:creationId xmlns:a16="http://schemas.microsoft.com/office/drawing/2014/main" id="{9A3A35BF-0DC2-447E-BE82-7D7D2C12DBEF}"/>
              </a:ext>
            </a:extLst>
          </p:cNvPr>
          <p:cNvSpPr/>
          <p:nvPr/>
        </p:nvSpPr>
        <p:spPr>
          <a:xfrm flipH="1" flipV="1">
            <a:off x="2587744" y="6206352"/>
            <a:ext cx="2131961"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Tree>
    <p:extLst>
      <p:ext uri="{BB962C8B-B14F-4D97-AF65-F5344CB8AC3E}">
        <p14:creationId xmlns:p14="http://schemas.microsoft.com/office/powerpoint/2010/main" val="284478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2" fill="hold" grpId="0" nodeType="clickEffect">
                                  <p:stCondLst>
                                    <p:cond delay="0"/>
                                  </p:stCondLst>
                                  <p:childTnLst>
                                    <p:animEffect transition="out" filter="wipe(right)">
                                      <p:cBhvr>
                                        <p:cTn id="11" dur="500"/>
                                        <p:tgtEl>
                                          <p:spTgt spid="43"/>
                                        </p:tgtEl>
                                      </p:cBhvr>
                                    </p:animEffect>
                                    <p:set>
                                      <p:cBhvr>
                                        <p:cTn id="12" dur="1" fill="hold">
                                          <p:stCondLst>
                                            <p:cond delay="499"/>
                                          </p:stCondLst>
                                        </p:cTn>
                                        <p:tgtEl>
                                          <p:spTgt spid="4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4"/>
                                        </p:tgtEl>
                                      </p:cBhvr>
                                    </p:animEffect>
                                    <p:set>
                                      <p:cBhvr>
                                        <p:cTn id="17" dur="1" fill="hold">
                                          <p:stCondLst>
                                            <p:cond delay="499"/>
                                          </p:stCondLst>
                                        </p:cTn>
                                        <p:tgtEl>
                                          <p:spTgt spid="4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left)">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right)">
                                      <p:cBhvr>
                                        <p:cTn id="34" dur="500"/>
                                        <p:tgtEl>
                                          <p:spTgt spid="5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1" nodeType="clickEffect">
                                  <p:stCondLst>
                                    <p:cond delay="0"/>
                                  </p:stCondLst>
                                  <p:childTnLst>
                                    <p:animMotion origin="layout" path="M -2.70833E-6 -4.07407E-6 L 0.0017 0.06343 " pathEditMode="relative" rAng="0" ptsTypes="AA">
                                      <p:cBhvr>
                                        <p:cTn id="38" dur="2000" fill="hold"/>
                                        <p:tgtEl>
                                          <p:spTgt spid="48"/>
                                        </p:tgtEl>
                                        <p:attrNameLst>
                                          <p:attrName>ppt_x</p:attrName>
                                          <p:attrName>ppt_y</p:attrName>
                                        </p:attrNameLst>
                                      </p:cBhvr>
                                      <p:rCtr x="78" y="3171"/>
                                    </p:animMotion>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7">
                                            <p:txEl>
                                              <p:pRg st="1" end="1"/>
                                            </p:txEl>
                                          </p:spTgt>
                                        </p:tgtEl>
                                        <p:attrNameLst>
                                          <p:attrName>style.visibility</p:attrName>
                                        </p:attrNameLst>
                                      </p:cBhvr>
                                      <p:to>
                                        <p:strVal val="visible"/>
                                      </p:to>
                                    </p:set>
                                    <p:animEffect transition="in" filter="wipe(down)">
                                      <p:cBhvr>
                                        <p:cTn id="43" dur="500"/>
                                        <p:tgtEl>
                                          <p:spTgt spid="37">
                                            <p:txEl>
                                              <p:pRg st="1" end="1"/>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37">
                                            <p:txEl>
                                              <p:pRg st="2" end="2"/>
                                            </p:txEl>
                                          </p:spTgt>
                                        </p:tgtEl>
                                        <p:attrNameLst>
                                          <p:attrName>style.visibility</p:attrName>
                                        </p:attrNameLst>
                                      </p:cBhvr>
                                      <p:to>
                                        <p:strVal val="visible"/>
                                      </p:to>
                                    </p:set>
                                    <p:animEffect transition="in" filter="wipe(down)">
                                      <p:cBhvr>
                                        <p:cTn id="46" dur="500"/>
                                        <p:tgtEl>
                                          <p:spTgt spid="37">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2" nodeType="clickEffect">
                                  <p:stCondLst>
                                    <p:cond delay="0"/>
                                  </p:stCondLst>
                                  <p:childTnLst>
                                    <p:animMotion origin="layout" path="M 0.0017 0.06343 L 0.00287 0.13334 " pathEditMode="relative" rAng="0" ptsTypes="AA">
                                      <p:cBhvr>
                                        <p:cTn id="50" dur="2000" fill="hold"/>
                                        <p:tgtEl>
                                          <p:spTgt spid="48"/>
                                        </p:tgtEl>
                                        <p:attrNameLst>
                                          <p:attrName>ppt_x</p:attrName>
                                          <p:attrName>ppt_y</p:attrName>
                                        </p:attrNameLst>
                                      </p:cBhvr>
                                      <p:rCtr x="52" y="3495"/>
                                    </p:animMotion>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down)">
                                      <p:cBhvr>
                                        <p:cTn id="55" dur="500"/>
                                        <p:tgtEl>
                                          <p:spTgt spid="3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xit" presetSubtype="4" fill="hold" nodeType="clickEffect">
                                  <p:stCondLst>
                                    <p:cond delay="0"/>
                                  </p:stCondLst>
                                  <p:childTnLst>
                                    <p:animEffect transition="out" filter="wipe(down)">
                                      <p:cBhvr>
                                        <p:cTn id="59" dur="500"/>
                                        <p:tgtEl>
                                          <p:spTgt spid="52"/>
                                        </p:tgtEl>
                                      </p:cBhvr>
                                    </p:animEffect>
                                    <p:set>
                                      <p:cBhvr>
                                        <p:cTn id="60" dur="1" fill="hold">
                                          <p:stCondLst>
                                            <p:cond delay="499"/>
                                          </p:stCondLst>
                                        </p:cTn>
                                        <p:tgtEl>
                                          <p:spTgt spid="52"/>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up)">
                                      <p:cBhvr>
                                        <p:cTn id="65" dur="500"/>
                                        <p:tgtEl>
                                          <p:spTgt spid="42"/>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path" presetSubtype="0" accel="50000" decel="50000" fill="hold" grpId="3" nodeType="clickEffect">
                                  <p:stCondLst>
                                    <p:cond delay="0"/>
                                  </p:stCondLst>
                                  <p:childTnLst>
                                    <p:animMotion origin="layout" path="M 0.00287 0.13334 L 0.00352 0.18287 " pathEditMode="relative" rAng="0" ptsTypes="AA">
                                      <p:cBhvr>
                                        <p:cTn id="69" dur="2000" fill="hold"/>
                                        <p:tgtEl>
                                          <p:spTgt spid="48"/>
                                        </p:tgtEl>
                                        <p:attrNameLst>
                                          <p:attrName>ppt_x</p:attrName>
                                          <p:attrName>ppt_y</p:attrName>
                                        </p:attrNameLst>
                                      </p:cBhvr>
                                      <p:rCtr x="26" y="2477"/>
                                    </p:animMotion>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37">
                                            <p:txEl>
                                              <p:pRg st="3" end="3"/>
                                            </p:txEl>
                                          </p:spTgt>
                                        </p:tgtEl>
                                        <p:attrNameLst>
                                          <p:attrName>style.visibility</p:attrName>
                                        </p:attrNameLst>
                                      </p:cBhvr>
                                      <p:to>
                                        <p:strVal val="visible"/>
                                      </p:to>
                                    </p:set>
                                    <p:animEffect transition="in" filter="wipe(down)">
                                      <p:cBhvr>
                                        <p:cTn id="74" dur="500"/>
                                        <p:tgtEl>
                                          <p:spTgt spid="37">
                                            <p:txEl>
                                              <p:pRg st="3" end="3"/>
                                            </p:txEl>
                                          </p:spTgt>
                                        </p:tgtEl>
                                      </p:cBhvr>
                                    </p:animEffect>
                                  </p:childTnLst>
                                </p:cTn>
                              </p:par>
                              <p:par>
                                <p:cTn id="75" presetID="22" presetClass="entr" presetSubtype="4" fill="hold" nodeType="withEffect">
                                  <p:stCondLst>
                                    <p:cond delay="0"/>
                                  </p:stCondLst>
                                  <p:childTnLst>
                                    <p:set>
                                      <p:cBhvr>
                                        <p:cTn id="76" dur="1" fill="hold">
                                          <p:stCondLst>
                                            <p:cond delay="0"/>
                                          </p:stCondLst>
                                        </p:cTn>
                                        <p:tgtEl>
                                          <p:spTgt spid="37">
                                            <p:txEl>
                                              <p:pRg st="4" end="4"/>
                                            </p:txEl>
                                          </p:spTgt>
                                        </p:tgtEl>
                                        <p:attrNameLst>
                                          <p:attrName>style.visibility</p:attrName>
                                        </p:attrNameLst>
                                      </p:cBhvr>
                                      <p:to>
                                        <p:strVal val="visible"/>
                                      </p:to>
                                    </p:set>
                                    <p:animEffect transition="in" filter="wipe(down)">
                                      <p:cBhvr>
                                        <p:cTn id="77" dur="500"/>
                                        <p:tgtEl>
                                          <p:spTgt spid="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8" grpId="0" animBg="1"/>
      <p:bldP spid="48" grpId="1" animBg="1"/>
      <p:bldP spid="48" grpId="2" animBg="1"/>
      <p:bldP spid="48" grpId="3" animBg="1"/>
      <p:bldP spid="50" grpId="0" animBg="1"/>
      <p:bldP spid="43" grpId="0" animBg="1"/>
      <p:bldP spid="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ACB8F61-4489-4B6B-9C3A-409E244D89EA}"/>
              </a:ext>
            </a:extLst>
          </p:cNvPr>
          <p:cNvSpPr/>
          <p:nvPr/>
        </p:nvSpPr>
        <p:spPr>
          <a:xfrm>
            <a:off x="1590663" y="754515"/>
            <a:ext cx="5152922" cy="2339102"/>
          </a:xfrm>
          <a:prstGeom prst="rect">
            <a:avLst/>
          </a:prstGeom>
          <a:ln w="38100">
            <a:solidFill>
              <a:srgbClr val="7030A0"/>
            </a:solidFill>
          </a:ln>
        </p:spPr>
        <p:txBody>
          <a:bodyPr wrap="square">
            <a:spAutoFit/>
          </a:bodyPr>
          <a:lstStyle/>
          <a:p>
            <a:r>
              <a:rPr lang="en-US" b="1" dirty="0"/>
              <a:t>OUTPUT:</a:t>
            </a:r>
          </a:p>
          <a:p>
            <a:r>
              <a:rPr lang="en-US" sz="2400" dirty="0" err="1">
                <a:latin typeface="Courier New" panose="02070309020205020404" pitchFamily="49" charset="0"/>
                <a:cs typeface="Courier New" panose="02070309020205020404" pitchFamily="49" charset="0"/>
              </a:rPr>
              <a:t>refToNode</a:t>
            </a:r>
            <a:r>
              <a:rPr lang="en-US" sz="2400" dirty="0">
                <a:latin typeface="Courier New" panose="02070309020205020404" pitchFamily="49" charset="0"/>
                <a:cs typeface="Courier New" panose="02070309020205020404" pitchFamily="49" charset="0"/>
              </a:rPr>
              <a:t> points to 1</a:t>
            </a:r>
          </a:p>
          <a:p>
            <a:r>
              <a:rPr lang="en-US" sz="2400" dirty="0" err="1">
                <a:latin typeface="Courier New" panose="02070309020205020404" pitchFamily="49" charset="0"/>
                <a:cs typeface="Courier New" panose="02070309020205020404" pitchFamily="49" charset="0"/>
              </a:rPr>
              <a:t>refToNode</a:t>
            </a:r>
            <a:r>
              <a:rPr lang="en-US" sz="2400" dirty="0">
                <a:latin typeface="Courier New" panose="02070309020205020404" pitchFamily="49" charset="0"/>
                <a:cs typeface="Courier New" panose="02070309020205020404" pitchFamily="49" charset="0"/>
              </a:rPr>
              <a:t> STILL points to 1 </a:t>
            </a:r>
          </a:p>
          <a:p>
            <a:r>
              <a:rPr lang="en-US" sz="2400" dirty="0">
                <a:latin typeface="Courier New" panose="02070309020205020404" pitchFamily="49" charset="0"/>
                <a:cs typeface="Courier New" panose="02070309020205020404" pitchFamily="49" charset="0"/>
              </a:rPr>
              <a:t>First list:</a:t>
            </a:r>
          </a:p>
          <a:p>
            <a:r>
              <a:rPr lang="en-US" sz="2400" dirty="0">
                <a:latin typeface="Courier New" panose="02070309020205020404" pitchFamily="49" charset="0"/>
                <a:cs typeface="Courier New" panose="02070309020205020404" pitchFamily="49" charset="0"/>
              </a:rPr>
              <a:t>List contents: </a:t>
            </a:r>
          </a:p>
          <a:p>
            <a:r>
              <a:rPr lang="en-US" sz="3200" dirty="0">
                <a:latin typeface="Courier New" panose="02070309020205020404" pitchFamily="49" charset="0"/>
                <a:cs typeface="Courier New" panose="02070309020205020404" pitchFamily="49" charset="0"/>
              </a:rPr>
              <a:t>7, 6, 4</a:t>
            </a:r>
          </a:p>
        </p:txBody>
      </p:sp>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70676"/>
            <a:ext cx="8911687" cy="833527"/>
          </a:xfrm>
        </p:spPr>
        <p:txBody>
          <a:bodyPr>
            <a:normAutofit/>
          </a:bodyPr>
          <a:lstStyle/>
          <a:p>
            <a:pPr algn="r"/>
            <a:r>
              <a:rPr lang="en-US" dirty="0"/>
              <a:t>Remove(node)</a:t>
            </a:r>
          </a:p>
        </p:txBody>
      </p:sp>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923330"/>
          </a:xfrm>
          <a:prstGeom prst="rect">
            <a:avLst/>
          </a:prstGeom>
        </p:spPr>
        <p:txBody>
          <a:bodyPr wrap="square">
            <a:spAutoFit/>
          </a:bodyPr>
          <a:lstStyle/>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6743585" y="1016000"/>
            <a:ext cx="5535501" cy="5841999"/>
          </a:xfrm>
        </p:spPr>
        <p:txBody>
          <a:bodyPr>
            <a:normAutofit/>
          </a:bodyPr>
          <a:lstStyle/>
          <a:p>
            <a:pPr marL="0" indent="0">
              <a:buNone/>
            </a:pPr>
            <a:r>
              <a:rPr lang="en-US" sz="2000" dirty="0">
                <a:solidFill>
                  <a:srgbClr val="008000"/>
                </a:solidFill>
                <a:latin typeface="Consolas" panose="020B0609020204030204" pitchFamily="49" charset="0"/>
              </a:rPr>
              <a:t>// Part 6</a:t>
            </a:r>
            <a:br>
              <a:rPr lang="en-US" sz="2000" dirty="0">
                <a:solidFill>
                  <a:srgbClr val="008000"/>
                </a:solidFill>
                <a:latin typeface="Consolas" panose="020B0609020204030204" pitchFamily="49" charset="0"/>
              </a:rPr>
            </a:b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a:t>
            </a:r>
            <a:r>
              <a:rPr lang="en-US" sz="2000" dirty="0" err="1">
                <a:solidFill>
                  <a:srgbClr val="A31515"/>
                </a:solidFill>
                <a:latin typeface="Consolas" panose="020B0609020204030204" pitchFamily="49" charset="0"/>
              </a:rPr>
              <a:t>refToNode</a:t>
            </a:r>
            <a:r>
              <a:rPr lang="en-US" sz="2000" dirty="0">
                <a:solidFill>
                  <a:srgbClr val="A31515"/>
                </a:solidFill>
                <a:latin typeface="Consolas" panose="020B0609020204030204" pitchFamily="49" charset="0"/>
              </a:rPr>
              <a:t> points to {0}"</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refToNode.Value</a:t>
            </a:r>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endParaRPr lang="en-US" sz="2000" dirty="0">
              <a:solidFill>
                <a:srgbClr val="000000"/>
              </a:solidFill>
              <a:latin typeface="Consolas" panose="020B0609020204030204" pitchFamily="49" charset="0"/>
            </a:endParaRPr>
          </a:p>
          <a:p>
            <a:pPr marL="0" indent="0">
              <a:buNone/>
            </a:pPr>
            <a:r>
              <a:rPr lang="en-US" sz="2000" dirty="0" err="1">
                <a:solidFill>
                  <a:srgbClr val="000000"/>
                </a:solidFill>
                <a:latin typeface="Consolas" panose="020B0609020204030204" pitchFamily="49" charset="0"/>
              </a:rPr>
              <a:t>numList.Remove</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refToNode</a:t>
            </a:r>
            <a:r>
              <a:rPr lang="en-US" sz="2000" dirty="0">
                <a:solidFill>
                  <a:srgbClr val="000000"/>
                </a:solidFill>
                <a:latin typeface="Consolas" panose="020B0609020204030204" pitchFamily="49" charset="0"/>
              </a:rPr>
              <a:t>); </a:t>
            </a:r>
            <a:br>
              <a:rPr lang="en-US" sz="2000" dirty="0">
                <a:solidFill>
                  <a:srgbClr val="000000"/>
                </a:solidFill>
                <a:latin typeface="Consolas" panose="020B0609020204030204" pitchFamily="49" charset="0"/>
              </a:rPr>
            </a:br>
            <a:r>
              <a:rPr lang="en-US" sz="2000" dirty="0">
                <a:solidFill>
                  <a:srgbClr val="008000"/>
                </a:solidFill>
                <a:latin typeface="Consolas" panose="020B0609020204030204" pitchFamily="49" charset="0"/>
              </a:rPr>
              <a:t>// NOTE: Removing via the NODE</a:t>
            </a:r>
            <a:br>
              <a:rPr lang="en-US" sz="2000" dirty="0">
                <a:solidFill>
                  <a:srgbClr val="008000"/>
                </a:solidFill>
                <a:latin typeface="Consolas" panose="020B0609020204030204" pitchFamily="49" charset="0"/>
              </a:rPr>
            </a:br>
            <a:r>
              <a:rPr lang="en-US" sz="2000" dirty="0">
                <a:solidFill>
                  <a:srgbClr val="008000"/>
                </a:solidFill>
                <a:latin typeface="Consolas" panose="020B0609020204030204" pitchFamily="49" charset="0"/>
              </a:rPr>
              <a:t>// Don’t have to find, so it’s </a:t>
            </a:r>
            <a:r>
              <a:rPr lang="en-US" sz="2800" b="1" dirty="0">
                <a:solidFill>
                  <a:srgbClr val="008000"/>
                </a:solidFill>
                <a:latin typeface="Consolas" panose="020B0609020204030204" pitchFamily="49" charset="0"/>
              </a:rPr>
              <a:t>O(1)</a:t>
            </a:r>
          </a:p>
          <a:p>
            <a:pPr marL="0" indent="0">
              <a:buNone/>
            </a:pP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a:t>
            </a:r>
            <a:r>
              <a:rPr lang="en-US" sz="2000" dirty="0" err="1">
                <a:solidFill>
                  <a:srgbClr val="A31515"/>
                </a:solidFill>
                <a:latin typeface="Consolas" panose="020B0609020204030204" pitchFamily="49" charset="0"/>
              </a:rPr>
              <a:t>refToNode</a:t>
            </a:r>
            <a:r>
              <a:rPr lang="en-US" sz="2000" dirty="0">
                <a:solidFill>
                  <a:srgbClr val="A31515"/>
                </a:solidFill>
                <a:latin typeface="Consolas" panose="020B0609020204030204" pitchFamily="49" charset="0"/>
              </a:rPr>
              <a:t> STILL points to {0}"</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refToNode.Value</a:t>
            </a:r>
            <a:r>
              <a:rPr lang="en-US" sz="2000" dirty="0">
                <a:solidFill>
                  <a:srgbClr val="000000"/>
                </a:solidFill>
                <a:latin typeface="Consolas" panose="020B0609020204030204" pitchFamily="49" charset="0"/>
              </a:rPr>
              <a:t>);</a:t>
            </a:r>
          </a:p>
          <a:p>
            <a:pPr marL="0" indent="0">
              <a:buNone/>
            </a:pP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"First list: "</a:t>
            </a:r>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endParaRPr lang="en-US" sz="2000" dirty="0">
              <a:solidFill>
                <a:srgbClr val="000000"/>
              </a:solidFill>
              <a:latin typeface="Consolas" panose="020B0609020204030204" pitchFamily="49" charset="0"/>
            </a:endParaRPr>
          </a:p>
          <a:p>
            <a:pPr marL="0" indent="0">
              <a:buNone/>
            </a:pPr>
            <a:r>
              <a:rPr lang="en-US" sz="2000" dirty="0" err="1">
                <a:solidFill>
                  <a:srgbClr val="000000"/>
                </a:solidFill>
                <a:latin typeface="Consolas" panose="020B0609020204030204" pitchFamily="49" charset="0"/>
              </a:rPr>
              <a:t>PrintList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numList</a:t>
            </a:r>
            <a:r>
              <a:rPr lang="en-US" sz="2000" dirty="0">
                <a:solidFill>
                  <a:srgbClr val="000000"/>
                </a:solidFill>
                <a:latin typeface="Consolas" panose="020B0609020204030204" pitchFamily="49" charset="0"/>
              </a:rPr>
              <a:t>);</a:t>
            </a:r>
          </a:p>
        </p:txBody>
      </p:sp>
      <p:grpSp>
        <p:nvGrpSpPr>
          <p:cNvPr id="25" name="Group 24">
            <a:extLst>
              <a:ext uri="{FF2B5EF4-FFF2-40B4-BE49-F238E27FC236}">
                <a16:creationId xmlns:a16="http://schemas.microsoft.com/office/drawing/2014/main" id="{C8D4076B-305E-4432-A02F-E21C320C2B88}"/>
              </a:ext>
            </a:extLst>
          </p:cNvPr>
          <p:cNvGrpSpPr/>
          <p:nvPr/>
        </p:nvGrpSpPr>
        <p:grpSpPr>
          <a:xfrm>
            <a:off x="766746" y="3280251"/>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sp>
        <p:nvSpPr>
          <p:cNvPr id="48" name="Arrow: Right 47">
            <a:extLst>
              <a:ext uri="{FF2B5EF4-FFF2-40B4-BE49-F238E27FC236}">
                <a16:creationId xmlns:a16="http://schemas.microsoft.com/office/drawing/2014/main" id="{03D3568D-F106-42FA-B314-5A06ED9D20B3}"/>
              </a:ext>
            </a:extLst>
          </p:cNvPr>
          <p:cNvSpPr/>
          <p:nvPr/>
        </p:nvSpPr>
        <p:spPr>
          <a:xfrm>
            <a:off x="5930785" y="1414992"/>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EB71AC0C-157F-46AF-8E49-9FCCC4CF4112}"/>
              </a:ext>
            </a:extLst>
          </p:cNvPr>
          <p:cNvGrpSpPr/>
          <p:nvPr/>
        </p:nvGrpSpPr>
        <p:grpSpPr>
          <a:xfrm>
            <a:off x="3659111" y="5097897"/>
            <a:ext cx="2192604" cy="1563747"/>
            <a:chOff x="4686108" y="5082432"/>
            <a:chExt cx="2192604" cy="1563747"/>
          </a:xfrm>
        </p:grpSpPr>
        <p:sp>
          <p:nvSpPr>
            <p:cNvPr id="47" name="Arrow: Curved Down 46">
              <a:extLst>
                <a:ext uri="{FF2B5EF4-FFF2-40B4-BE49-F238E27FC236}">
                  <a16:creationId xmlns:a16="http://schemas.microsoft.com/office/drawing/2014/main" id="{5EC9BB10-ECE6-41F4-9ED8-567D425C4EDF}"/>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93B95FBD-0996-4A08-8BC1-CF8905BA32C7}"/>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50" name="Arrow: Curved Down 49">
              <a:extLst>
                <a:ext uri="{FF2B5EF4-FFF2-40B4-BE49-F238E27FC236}">
                  <a16:creationId xmlns:a16="http://schemas.microsoft.com/office/drawing/2014/main" id="{6C6D200F-15D6-433E-AEE8-20595DF2E765}"/>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51" name="Connector: Elbow 50">
            <a:extLst>
              <a:ext uri="{FF2B5EF4-FFF2-40B4-BE49-F238E27FC236}">
                <a16:creationId xmlns:a16="http://schemas.microsoft.com/office/drawing/2014/main" id="{4A4FBAF9-5572-4A1E-9D60-89B436685772}"/>
              </a:ext>
            </a:extLst>
          </p:cNvPr>
          <p:cNvCxnSpPr>
            <a:cxnSpLocks/>
            <a:stCxn id="27" idx="3"/>
            <a:endCxn id="49" idx="3"/>
          </p:cNvCxnSpPr>
          <p:nvPr/>
        </p:nvCxnSpPr>
        <p:spPr>
          <a:xfrm>
            <a:off x="3025173" y="3881644"/>
            <a:ext cx="2075313" cy="2002582"/>
          </a:xfrm>
          <a:prstGeom prst="bentConnector3">
            <a:avLst>
              <a:gd name="adj1" fmla="val 11971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52" name="Connector: Elbow 51">
            <a:extLst>
              <a:ext uri="{FF2B5EF4-FFF2-40B4-BE49-F238E27FC236}">
                <a16:creationId xmlns:a16="http://schemas.microsoft.com/office/drawing/2014/main" id="{F7066DE4-C339-44D8-A328-342722381705}"/>
              </a:ext>
            </a:extLst>
          </p:cNvPr>
          <p:cNvCxnSpPr>
            <a:cxnSpLocks/>
            <a:stCxn id="27" idx="1"/>
            <a:endCxn id="35" idx="1"/>
          </p:cNvCxnSpPr>
          <p:nvPr/>
        </p:nvCxnSpPr>
        <p:spPr>
          <a:xfrm rot="10800000" flipH="1" flipV="1">
            <a:off x="766747" y="3881644"/>
            <a:ext cx="551672" cy="2002582"/>
          </a:xfrm>
          <a:prstGeom prst="bentConnector3">
            <a:avLst>
              <a:gd name="adj1" fmla="val -41438"/>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9" name="Group 8">
            <a:extLst>
              <a:ext uri="{FF2B5EF4-FFF2-40B4-BE49-F238E27FC236}">
                <a16:creationId xmlns:a16="http://schemas.microsoft.com/office/drawing/2014/main" id="{1E2E6501-2DDC-4EC4-AD91-F5EE21BA3CCA}"/>
              </a:ext>
            </a:extLst>
          </p:cNvPr>
          <p:cNvGrpSpPr/>
          <p:nvPr/>
        </p:nvGrpSpPr>
        <p:grpSpPr>
          <a:xfrm>
            <a:off x="1532534" y="4211465"/>
            <a:ext cx="2192604" cy="2449989"/>
            <a:chOff x="1532534" y="4211465"/>
            <a:chExt cx="2192604" cy="2449989"/>
          </a:xfrm>
        </p:grpSpPr>
        <p:grpSp>
          <p:nvGrpSpPr>
            <p:cNvPr id="14" name="Group 13">
              <a:extLst>
                <a:ext uri="{FF2B5EF4-FFF2-40B4-BE49-F238E27FC236}">
                  <a16:creationId xmlns:a16="http://schemas.microsoft.com/office/drawing/2014/main" id="{87DEFE21-9F41-4166-BE7E-4B7A577A1A18}"/>
                </a:ext>
              </a:extLst>
            </p:cNvPr>
            <p:cNvGrpSpPr/>
            <p:nvPr/>
          </p:nvGrpSpPr>
          <p:grpSpPr>
            <a:xfrm>
              <a:off x="1532534" y="5097707"/>
              <a:ext cx="2192604" cy="1563747"/>
              <a:chOff x="3553518" y="5050627"/>
              <a:chExt cx="2192604" cy="1563747"/>
            </a:xfrm>
          </p:grpSpPr>
          <p:sp>
            <p:nvSpPr>
              <p:cNvPr id="24" name="Arrow: Curved Down 23">
                <a:extLst>
                  <a:ext uri="{FF2B5EF4-FFF2-40B4-BE49-F238E27FC236}">
                    <a16:creationId xmlns:a16="http://schemas.microsoft.com/office/drawing/2014/main" id="{4607537E-325E-49E8-8A9B-C696D9A71F55}"/>
                  </a:ext>
                </a:extLst>
              </p:cNvPr>
              <p:cNvSpPr/>
              <p:nvPr/>
            </p:nvSpPr>
            <p:spPr>
              <a:xfrm>
                <a:off x="4706592" y="5050627"/>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Rectangle 15">
                <a:extLst>
                  <a:ext uri="{FF2B5EF4-FFF2-40B4-BE49-F238E27FC236}">
                    <a16:creationId xmlns:a16="http://schemas.microsoft.com/office/drawing/2014/main" id="{B58CD316-0104-4C20-ABEC-59B9BE0D01C7}"/>
                  </a:ext>
                </a:extLst>
              </p:cNvPr>
              <p:cNvSpPr/>
              <p:nvPr/>
            </p:nvSpPr>
            <p:spPr>
              <a:xfrm>
                <a:off x="4418290" y="5556305"/>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30" name="Arrow: Curved Down 29">
                <a:extLst>
                  <a:ext uri="{FF2B5EF4-FFF2-40B4-BE49-F238E27FC236}">
                    <a16:creationId xmlns:a16="http://schemas.microsoft.com/office/drawing/2014/main" id="{C88C5668-7329-4C44-BDA0-E77DF31AE97D}"/>
                  </a:ext>
                </a:extLst>
              </p:cNvPr>
              <p:cNvSpPr/>
              <p:nvPr/>
            </p:nvSpPr>
            <p:spPr>
              <a:xfrm flipH="1" flipV="1">
                <a:off x="3553518" y="6108695"/>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grpSp>
          <p:nvGrpSpPr>
            <p:cNvPr id="28" name="Group 27">
              <a:extLst>
                <a:ext uri="{FF2B5EF4-FFF2-40B4-BE49-F238E27FC236}">
                  <a16:creationId xmlns:a16="http://schemas.microsoft.com/office/drawing/2014/main" id="{8660C735-2EFC-4FA5-B967-62D61FD337DB}"/>
                </a:ext>
              </a:extLst>
            </p:cNvPr>
            <p:cNvGrpSpPr/>
            <p:nvPr/>
          </p:nvGrpSpPr>
          <p:grpSpPr>
            <a:xfrm>
              <a:off x="1992348" y="4211465"/>
              <a:ext cx="1445922" cy="1371027"/>
              <a:chOff x="839957" y="4242268"/>
              <a:chExt cx="1445922" cy="1371027"/>
            </a:xfrm>
          </p:grpSpPr>
          <p:sp>
            <p:nvSpPr>
              <p:cNvPr id="19" name="Arrow: Down 18">
                <a:extLst>
                  <a:ext uri="{FF2B5EF4-FFF2-40B4-BE49-F238E27FC236}">
                    <a16:creationId xmlns:a16="http://schemas.microsoft.com/office/drawing/2014/main" id="{1F3BAE2F-2CBA-424B-9BD4-AF4CA59B5B42}"/>
                  </a:ext>
                </a:extLst>
              </p:cNvPr>
              <p:cNvSpPr/>
              <p:nvPr/>
            </p:nvSpPr>
            <p:spPr>
              <a:xfrm>
                <a:off x="1222541" y="4585855"/>
                <a:ext cx="680754" cy="102744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623F0FA-53CE-4BDA-A8C8-78AB8C82F98A}"/>
                  </a:ext>
                </a:extLst>
              </p:cNvPr>
              <p:cNvSpPr txBox="1"/>
              <p:nvPr/>
            </p:nvSpPr>
            <p:spPr>
              <a:xfrm>
                <a:off x="839957" y="4242268"/>
                <a:ext cx="1445922" cy="369332"/>
              </a:xfrm>
              <a:prstGeom prst="rect">
                <a:avLst/>
              </a:prstGeom>
              <a:noFill/>
            </p:spPr>
            <p:txBody>
              <a:bodyPr wrap="square" rtlCol="0">
                <a:spAutoFit/>
              </a:bodyPr>
              <a:lstStyle/>
              <a:p>
                <a:pPr algn="ctr"/>
                <a:r>
                  <a:rPr lang="en-US" b="1" dirty="0" err="1"/>
                  <a:t>refToNode</a:t>
                </a:r>
                <a:endParaRPr lang="en-US" b="1" dirty="0"/>
              </a:p>
            </p:txBody>
          </p:sp>
        </p:grpSp>
      </p:grpSp>
      <p:sp>
        <p:nvSpPr>
          <p:cNvPr id="29" name="Arrow: Curved Down 28">
            <a:extLst>
              <a:ext uri="{FF2B5EF4-FFF2-40B4-BE49-F238E27FC236}">
                <a16:creationId xmlns:a16="http://schemas.microsoft.com/office/drawing/2014/main" id="{E947411B-73EE-4E9D-B43C-3BF5B3BF277E}"/>
              </a:ext>
            </a:extLst>
          </p:cNvPr>
          <p:cNvSpPr/>
          <p:nvPr/>
        </p:nvSpPr>
        <p:spPr>
          <a:xfrm>
            <a:off x="3733299" y="5097897"/>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1" name="Rectangle 30">
            <a:extLst>
              <a:ext uri="{FF2B5EF4-FFF2-40B4-BE49-F238E27FC236}">
                <a16:creationId xmlns:a16="http://schemas.microsoft.com/office/drawing/2014/main" id="{A044A115-83F7-4ED9-8F53-C0880FD18533}"/>
              </a:ext>
            </a:extLst>
          </p:cNvPr>
          <p:cNvSpPr/>
          <p:nvPr/>
        </p:nvSpPr>
        <p:spPr>
          <a:xfrm>
            <a:off x="3444997" y="5603575"/>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6</a:t>
            </a:r>
          </a:p>
        </p:txBody>
      </p:sp>
      <p:sp>
        <p:nvSpPr>
          <p:cNvPr id="32" name="Arrow: Curved Down 31">
            <a:extLst>
              <a:ext uri="{FF2B5EF4-FFF2-40B4-BE49-F238E27FC236}">
                <a16:creationId xmlns:a16="http://schemas.microsoft.com/office/drawing/2014/main" id="{95976C26-5147-4DAA-AA6C-4814F6CC6828}"/>
              </a:ext>
            </a:extLst>
          </p:cNvPr>
          <p:cNvSpPr/>
          <p:nvPr/>
        </p:nvSpPr>
        <p:spPr>
          <a:xfrm flipH="1" flipV="1">
            <a:off x="2580225" y="6155965"/>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
        <p:nvSpPr>
          <p:cNvPr id="34" name="Arrow: Curved Down 33">
            <a:extLst>
              <a:ext uri="{FF2B5EF4-FFF2-40B4-BE49-F238E27FC236}">
                <a16:creationId xmlns:a16="http://schemas.microsoft.com/office/drawing/2014/main" id="{5ADE44A6-7648-459C-BFBD-6CFA8283CBD5}"/>
              </a:ext>
            </a:extLst>
          </p:cNvPr>
          <p:cNvSpPr/>
          <p:nvPr/>
        </p:nvSpPr>
        <p:spPr>
          <a:xfrm>
            <a:off x="1606721" y="5097897"/>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5" name="Rectangle 34">
            <a:extLst>
              <a:ext uri="{FF2B5EF4-FFF2-40B4-BE49-F238E27FC236}">
                <a16:creationId xmlns:a16="http://schemas.microsoft.com/office/drawing/2014/main" id="{2B5F7C77-AEA3-4BFB-BFCC-9678878FE400}"/>
              </a:ext>
            </a:extLst>
          </p:cNvPr>
          <p:cNvSpPr/>
          <p:nvPr/>
        </p:nvSpPr>
        <p:spPr>
          <a:xfrm>
            <a:off x="1318419" y="5603575"/>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7</a:t>
            </a:r>
          </a:p>
        </p:txBody>
      </p:sp>
      <p:sp>
        <p:nvSpPr>
          <p:cNvPr id="36" name="Arrow: Curved Down 35">
            <a:extLst>
              <a:ext uri="{FF2B5EF4-FFF2-40B4-BE49-F238E27FC236}">
                <a16:creationId xmlns:a16="http://schemas.microsoft.com/office/drawing/2014/main" id="{9C20E665-D7C5-4D43-9C3D-9E184B96D444}"/>
              </a:ext>
            </a:extLst>
          </p:cNvPr>
          <p:cNvSpPr/>
          <p:nvPr/>
        </p:nvSpPr>
        <p:spPr>
          <a:xfrm flipH="1" flipV="1">
            <a:off x="453647" y="6155965"/>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
        <p:nvSpPr>
          <p:cNvPr id="43" name="Arrow: Curved Down 42">
            <a:extLst>
              <a:ext uri="{FF2B5EF4-FFF2-40B4-BE49-F238E27FC236}">
                <a16:creationId xmlns:a16="http://schemas.microsoft.com/office/drawing/2014/main" id="{F05692C9-5B73-4467-9AE1-F7244B3C41F8}"/>
              </a:ext>
            </a:extLst>
          </p:cNvPr>
          <p:cNvSpPr/>
          <p:nvPr/>
        </p:nvSpPr>
        <p:spPr>
          <a:xfrm>
            <a:off x="1603058" y="5091996"/>
            <a:ext cx="212207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4" name="Arrow: Curved Down 43">
            <a:extLst>
              <a:ext uri="{FF2B5EF4-FFF2-40B4-BE49-F238E27FC236}">
                <a16:creationId xmlns:a16="http://schemas.microsoft.com/office/drawing/2014/main" id="{991BD228-CF5C-4943-A7DD-723560048200}"/>
              </a:ext>
            </a:extLst>
          </p:cNvPr>
          <p:cNvSpPr/>
          <p:nvPr/>
        </p:nvSpPr>
        <p:spPr>
          <a:xfrm flipH="1" flipV="1">
            <a:off x="1501338" y="6163980"/>
            <a:ext cx="2114402"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Tree>
    <p:extLst>
      <p:ext uri="{BB962C8B-B14F-4D97-AF65-F5344CB8AC3E}">
        <p14:creationId xmlns:p14="http://schemas.microsoft.com/office/powerpoint/2010/main" val="47529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7">
                                            <p:txEl>
                                              <p:pRg st="1" end="1"/>
                                            </p:txEl>
                                          </p:spTgt>
                                        </p:tgtEl>
                                        <p:attrNameLst>
                                          <p:attrName>style.visibility</p:attrName>
                                        </p:attrNameLst>
                                      </p:cBhvr>
                                      <p:to>
                                        <p:strVal val="visible"/>
                                      </p:to>
                                    </p:set>
                                    <p:animEffect transition="in" filter="wipe(down)">
                                      <p:cBhvr>
                                        <p:cTn id="12" dur="500"/>
                                        <p:tgtEl>
                                          <p:spTgt spid="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1" nodeType="clickEffect">
                                  <p:stCondLst>
                                    <p:cond delay="0"/>
                                  </p:stCondLst>
                                  <p:childTnLst>
                                    <p:animMotion origin="layout" path="M -1.66667E-6 -4.07407E-6 L 0.003 0.13473 " pathEditMode="relative" rAng="0" ptsTypes="AA">
                                      <p:cBhvr>
                                        <p:cTn id="16" dur="2000" fill="hold"/>
                                        <p:tgtEl>
                                          <p:spTgt spid="48"/>
                                        </p:tgtEl>
                                        <p:attrNameLst>
                                          <p:attrName>ppt_x</p:attrName>
                                          <p:attrName>ppt_y</p:attrName>
                                        </p:attrNameLst>
                                      </p:cBhvr>
                                      <p:rCtr x="143" y="6736"/>
                                    </p:animMotion>
                                  </p:childTnLst>
                                </p:cTn>
                              </p:par>
                            </p:childTnLst>
                          </p:cTn>
                        </p:par>
                      </p:childTnLst>
                    </p:cTn>
                  </p:par>
                  <p:par>
                    <p:cTn id="17" fill="hold">
                      <p:stCondLst>
                        <p:cond delay="indefinite"/>
                      </p:stCondLst>
                      <p:childTnLst>
                        <p:par>
                          <p:cTn id="18" fill="hold">
                            <p:stCondLst>
                              <p:cond delay="0"/>
                            </p:stCondLst>
                            <p:childTnLst>
                              <p:par>
                                <p:cTn id="19" presetID="22" presetClass="exit" presetSubtype="2" fill="hold" grpId="0" nodeType="clickEffect">
                                  <p:stCondLst>
                                    <p:cond delay="0"/>
                                  </p:stCondLst>
                                  <p:childTnLst>
                                    <p:animEffect transition="out" filter="wipe(right)">
                                      <p:cBhvr>
                                        <p:cTn id="20" dur="500"/>
                                        <p:tgtEl>
                                          <p:spTgt spid="34"/>
                                        </p:tgtEl>
                                      </p:cBhvr>
                                    </p:animEffect>
                                    <p:set>
                                      <p:cBhvr>
                                        <p:cTn id="21" dur="1" fill="hold">
                                          <p:stCondLst>
                                            <p:cond delay="499"/>
                                          </p:stCondLst>
                                        </p:cTn>
                                        <p:tgtEl>
                                          <p:spTgt spid="3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8" fill="hold" grpId="0" nodeType="clickEffect">
                                  <p:stCondLst>
                                    <p:cond delay="0"/>
                                  </p:stCondLst>
                                  <p:childTnLst>
                                    <p:animEffect transition="out" filter="wipe(left)">
                                      <p:cBhvr>
                                        <p:cTn id="25" dur="500"/>
                                        <p:tgtEl>
                                          <p:spTgt spid="32"/>
                                        </p:tgtEl>
                                      </p:cBhvr>
                                    </p:animEffect>
                                    <p:set>
                                      <p:cBhvr>
                                        <p:cTn id="26" dur="1" fill="hold">
                                          <p:stCondLst>
                                            <p:cond delay="499"/>
                                          </p:stCondLst>
                                        </p:cTn>
                                        <p:tgtEl>
                                          <p:spTgt spid="3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5E-6 -2.59259E-6 L 0.65261 0.02755 " pathEditMode="relative" rAng="0" ptsTypes="AA">
                                      <p:cBhvr>
                                        <p:cTn id="30" dur="2000" fill="hold"/>
                                        <p:tgtEl>
                                          <p:spTgt spid="9"/>
                                        </p:tgtEl>
                                        <p:attrNameLst>
                                          <p:attrName>ppt_x</p:attrName>
                                          <p:attrName>ppt_y</p:attrName>
                                        </p:attrNameLst>
                                      </p:cBhvr>
                                      <p:rCtr x="32630" y="1366"/>
                                    </p:animMotion>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wipe(left)">
                                      <p:cBhvr>
                                        <p:cTn id="35" dur="500"/>
                                        <p:tgtEl>
                                          <p:spTgt spid="4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wipe(right)">
                                      <p:cBhvr>
                                        <p:cTn id="40" dur="500"/>
                                        <p:tgtEl>
                                          <p:spTgt spid="4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2" nodeType="clickEffect">
                                  <p:stCondLst>
                                    <p:cond delay="0"/>
                                  </p:stCondLst>
                                  <p:childTnLst>
                                    <p:animMotion origin="layout" path="M 0.003 0.13473 L 0.00404 0.29977 " pathEditMode="relative" rAng="0" ptsTypes="AA">
                                      <p:cBhvr>
                                        <p:cTn id="44" dur="2000" fill="hold"/>
                                        <p:tgtEl>
                                          <p:spTgt spid="48"/>
                                        </p:tgtEl>
                                        <p:attrNameLst>
                                          <p:attrName>ppt_x</p:attrName>
                                          <p:attrName>ppt_y</p:attrName>
                                        </p:attrNameLst>
                                      </p:cBhvr>
                                      <p:rCtr x="52" y="8241"/>
                                    </p:animMotion>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7">
                                            <p:txEl>
                                              <p:pRg st="2" end="2"/>
                                            </p:txEl>
                                          </p:spTgt>
                                        </p:tgtEl>
                                        <p:attrNameLst>
                                          <p:attrName>style.visibility</p:attrName>
                                        </p:attrNameLst>
                                      </p:cBhvr>
                                      <p:to>
                                        <p:strVal val="visible"/>
                                      </p:to>
                                    </p:set>
                                    <p:animEffect transition="in" filter="wipe(down)">
                                      <p:cBhvr>
                                        <p:cTn id="49" dur="500"/>
                                        <p:tgtEl>
                                          <p:spTgt spid="37">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3" nodeType="clickEffect">
                                  <p:stCondLst>
                                    <p:cond delay="0"/>
                                  </p:stCondLst>
                                  <p:childTnLst>
                                    <p:animMotion origin="layout" path="M 0.00404 0.29977 L 0.00521 0.39144 " pathEditMode="relative" rAng="0" ptsTypes="AA">
                                      <p:cBhvr>
                                        <p:cTn id="53" dur="2000" fill="hold"/>
                                        <p:tgtEl>
                                          <p:spTgt spid="48"/>
                                        </p:tgtEl>
                                        <p:attrNameLst>
                                          <p:attrName>ppt_x</p:attrName>
                                          <p:attrName>ppt_y</p:attrName>
                                        </p:attrNameLst>
                                      </p:cBhvr>
                                      <p:rCtr x="-221" y="3727"/>
                                    </p:animMotion>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37">
                                            <p:txEl>
                                              <p:pRg st="3" end="3"/>
                                            </p:txEl>
                                          </p:spTgt>
                                        </p:tgtEl>
                                        <p:attrNameLst>
                                          <p:attrName>style.visibility</p:attrName>
                                        </p:attrNameLst>
                                      </p:cBhvr>
                                      <p:to>
                                        <p:strVal val="visible"/>
                                      </p:to>
                                    </p:set>
                                    <p:animEffect transition="in" filter="wipe(down)">
                                      <p:cBhvr>
                                        <p:cTn id="58" dur="500"/>
                                        <p:tgtEl>
                                          <p:spTgt spid="37">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grpId="4" nodeType="clickEffect">
                                  <p:stCondLst>
                                    <p:cond delay="0"/>
                                  </p:stCondLst>
                                  <p:childTnLst>
                                    <p:animMotion origin="layout" path="M 0.00521 0.39143 L 0.00651 0.49885 " pathEditMode="relative" rAng="0" ptsTypes="AA">
                                      <p:cBhvr>
                                        <p:cTn id="62" dur="2000" fill="hold"/>
                                        <p:tgtEl>
                                          <p:spTgt spid="48"/>
                                        </p:tgtEl>
                                        <p:attrNameLst>
                                          <p:attrName>ppt_x</p:attrName>
                                          <p:attrName>ppt_y</p:attrName>
                                        </p:attrNameLst>
                                      </p:cBhvr>
                                      <p:rCtr x="-156" y="5741"/>
                                    </p:animMotion>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7">
                                            <p:txEl>
                                              <p:pRg st="4" end="4"/>
                                            </p:txEl>
                                          </p:spTgt>
                                        </p:tgtEl>
                                        <p:attrNameLst>
                                          <p:attrName>style.visibility</p:attrName>
                                        </p:attrNameLst>
                                      </p:cBhvr>
                                      <p:to>
                                        <p:strVal val="visible"/>
                                      </p:to>
                                    </p:set>
                                    <p:animEffect transition="in" filter="wipe(down)">
                                      <p:cBhvr>
                                        <p:cTn id="67" dur="500"/>
                                        <p:tgtEl>
                                          <p:spTgt spid="37">
                                            <p:txEl>
                                              <p:pRg st="4" end="4"/>
                                            </p:txEl>
                                          </p:spTgt>
                                        </p:tgtEl>
                                      </p:cBhvr>
                                    </p:animEffect>
                                  </p:childTnLst>
                                </p:cTn>
                              </p:par>
                              <p:par>
                                <p:cTn id="68" presetID="22" presetClass="entr" presetSubtype="4" fill="hold" nodeType="withEffect">
                                  <p:stCondLst>
                                    <p:cond delay="0"/>
                                  </p:stCondLst>
                                  <p:childTnLst>
                                    <p:set>
                                      <p:cBhvr>
                                        <p:cTn id="69" dur="1" fill="hold">
                                          <p:stCondLst>
                                            <p:cond delay="0"/>
                                          </p:stCondLst>
                                        </p:cTn>
                                        <p:tgtEl>
                                          <p:spTgt spid="37">
                                            <p:txEl>
                                              <p:pRg st="5" end="5"/>
                                            </p:txEl>
                                          </p:spTgt>
                                        </p:tgtEl>
                                        <p:attrNameLst>
                                          <p:attrName>style.visibility</p:attrName>
                                        </p:attrNameLst>
                                      </p:cBhvr>
                                      <p:to>
                                        <p:strVal val="visible"/>
                                      </p:to>
                                    </p:set>
                                    <p:animEffect transition="in" filter="wipe(down)">
                                      <p:cBhvr>
                                        <p:cTn id="70" dur="500"/>
                                        <p:tgtEl>
                                          <p:spTgt spid="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8" grpId="3" animBg="1"/>
      <p:bldP spid="48" grpId="4" animBg="1"/>
      <p:bldP spid="32" grpId="0" animBg="1"/>
      <p:bldP spid="34" grpId="0" animBg="1"/>
      <p:bldP spid="43" grpId="0" animBg="1"/>
      <p:bldP spid="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ACB8F61-4489-4B6B-9C3A-409E244D89EA}"/>
              </a:ext>
            </a:extLst>
          </p:cNvPr>
          <p:cNvSpPr/>
          <p:nvPr/>
        </p:nvSpPr>
        <p:spPr>
          <a:xfrm>
            <a:off x="1590663" y="754515"/>
            <a:ext cx="5152922" cy="1600438"/>
          </a:xfrm>
          <a:prstGeom prst="rect">
            <a:avLst/>
          </a:prstGeom>
          <a:ln w="38100">
            <a:solidFill>
              <a:srgbClr val="7030A0"/>
            </a:solidFill>
          </a:ln>
        </p:spPr>
        <p:txBody>
          <a:bodyPr wrap="square">
            <a:spAutoFit/>
          </a:bodyPr>
          <a:lstStyle/>
          <a:p>
            <a:r>
              <a:rPr lang="en-US" b="1" dirty="0"/>
              <a:t>OUTPUT:</a:t>
            </a:r>
          </a:p>
          <a:p>
            <a:r>
              <a:rPr lang="en-US" sz="2400" dirty="0">
                <a:latin typeface="Courier New" panose="02070309020205020404" pitchFamily="49" charset="0"/>
                <a:cs typeface="Courier New" panose="02070309020205020404" pitchFamily="49" charset="0"/>
              </a:rPr>
              <a:t>Second list:</a:t>
            </a:r>
          </a:p>
          <a:p>
            <a:r>
              <a:rPr lang="en-US" sz="2400" dirty="0">
                <a:latin typeface="Courier New" panose="02070309020205020404" pitchFamily="49" charset="0"/>
                <a:cs typeface="Courier New" panose="02070309020205020404" pitchFamily="49" charset="0"/>
              </a:rPr>
              <a:t>List contents: </a:t>
            </a:r>
          </a:p>
          <a:p>
            <a:r>
              <a:rPr lang="en-US" sz="3200" dirty="0">
                <a:latin typeface="Courier New" panose="02070309020205020404" pitchFamily="49" charset="0"/>
                <a:cs typeface="Courier New" panose="02070309020205020404" pitchFamily="49" charset="0"/>
              </a:rPr>
              <a:t>1</a:t>
            </a:r>
          </a:p>
        </p:txBody>
      </p:sp>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70676"/>
            <a:ext cx="8911687" cy="833527"/>
          </a:xfrm>
        </p:spPr>
        <p:txBody>
          <a:bodyPr>
            <a:normAutofit/>
          </a:bodyPr>
          <a:lstStyle/>
          <a:p>
            <a:pPr algn="r"/>
            <a:r>
              <a:rPr lang="en-US" dirty="0"/>
              <a:t>Moving a node to a different list is fine</a:t>
            </a:r>
          </a:p>
        </p:txBody>
      </p:sp>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923330"/>
          </a:xfrm>
          <a:prstGeom prst="rect">
            <a:avLst/>
          </a:prstGeom>
        </p:spPr>
        <p:txBody>
          <a:bodyPr wrap="square">
            <a:spAutoFit/>
          </a:bodyPr>
          <a:lstStyle/>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6743585" y="1016000"/>
            <a:ext cx="5535501" cy="5841999"/>
          </a:xfrm>
        </p:spPr>
        <p:txBody>
          <a:bodyPr>
            <a:normAutofit/>
          </a:bodyPr>
          <a:lstStyle/>
          <a:p>
            <a:pPr marL="0" indent="0">
              <a:buNone/>
            </a:pPr>
            <a:r>
              <a:rPr lang="en-US" sz="2000" dirty="0">
                <a:solidFill>
                  <a:srgbClr val="008000"/>
                </a:solidFill>
                <a:latin typeface="Consolas" panose="020B0609020204030204" pitchFamily="49" charset="0"/>
              </a:rPr>
              <a:t>// Part 7</a:t>
            </a:r>
            <a:endParaRPr lang="en-US" sz="2000" dirty="0">
              <a:solidFill>
                <a:srgbClr val="000000"/>
              </a:solidFill>
              <a:latin typeface="Consolas" panose="020B0609020204030204" pitchFamily="49" charset="0"/>
            </a:endParaRPr>
          </a:p>
          <a:p>
            <a:pPr marL="0" indent="0">
              <a:buNone/>
            </a:pPr>
            <a:r>
              <a:rPr lang="en-US" sz="2000" dirty="0" err="1">
                <a:solidFill>
                  <a:srgbClr val="2B91AF"/>
                </a:solidFill>
                <a:latin typeface="Consolas" panose="020B0609020204030204" pitchFamily="49" charset="0"/>
              </a:rPr>
              <a:t>LinkedList</a:t>
            </a:r>
            <a:r>
              <a:rPr lang="en-US" sz="2000" dirty="0">
                <a:solidFill>
                  <a:srgbClr val="000000"/>
                </a:solidFill>
                <a:latin typeface="Consolas" panose="020B0609020204030204" pitchFamily="49" charset="0"/>
              </a:rPr>
              <a:t>&lt;</a:t>
            </a:r>
            <a:r>
              <a:rPr lang="en-US" sz="2000" dirty="0" err="1">
                <a:solidFill>
                  <a:srgbClr val="0000FF"/>
                </a:solidFill>
                <a:latin typeface="Consolas" panose="020B0609020204030204" pitchFamily="49" charset="0"/>
              </a:rPr>
              <a:t>int</a:t>
            </a:r>
            <a:r>
              <a:rPr lang="en-US" sz="2000" dirty="0">
                <a:solidFill>
                  <a:srgbClr val="000000"/>
                </a:solidFill>
                <a:latin typeface="Consolas" panose="020B0609020204030204" pitchFamily="49" charset="0"/>
              </a:rPr>
              <a:t>&gt; </a:t>
            </a:r>
            <a:r>
              <a:rPr lang="en-US" sz="2000" dirty="0" err="1">
                <a:solidFill>
                  <a:srgbClr val="000000"/>
                </a:solidFill>
                <a:latin typeface="Consolas" panose="020B0609020204030204" pitchFamily="49" charset="0"/>
              </a:rPr>
              <a:t>secondList</a:t>
            </a:r>
            <a:r>
              <a:rPr lang="en-US" sz="2000" dirty="0">
                <a:solidFill>
                  <a:srgbClr val="000000"/>
                </a:solidFill>
                <a:latin typeface="Consolas" panose="020B0609020204030204" pitchFamily="49" charset="0"/>
              </a:rPr>
              <a:t> = </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new</a:t>
            </a: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LinkedList</a:t>
            </a:r>
            <a:r>
              <a:rPr lang="en-US" sz="2000" dirty="0">
                <a:solidFill>
                  <a:srgbClr val="000000"/>
                </a:solidFill>
                <a:latin typeface="Consolas" panose="020B0609020204030204" pitchFamily="49" charset="0"/>
              </a:rPr>
              <a:t>&lt;</a:t>
            </a:r>
            <a:r>
              <a:rPr lang="en-US" sz="2000" dirty="0" err="1">
                <a:solidFill>
                  <a:srgbClr val="0000FF"/>
                </a:solidFill>
                <a:latin typeface="Consolas" panose="020B0609020204030204" pitchFamily="49" charset="0"/>
              </a:rPr>
              <a:t>int</a:t>
            </a:r>
            <a:r>
              <a:rPr lang="en-US" sz="2000" dirty="0">
                <a:solidFill>
                  <a:srgbClr val="000000"/>
                </a:solidFill>
                <a:latin typeface="Consolas" panose="020B0609020204030204" pitchFamily="49" charset="0"/>
              </a:rPr>
              <a:t>&gt;();</a:t>
            </a:r>
          </a:p>
          <a:p>
            <a:pPr marL="0" indent="0">
              <a:buNone/>
            </a:pPr>
            <a:r>
              <a:rPr lang="en-US" sz="2000" dirty="0" err="1">
                <a:solidFill>
                  <a:srgbClr val="000000"/>
                </a:solidFill>
                <a:latin typeface="Consolas" panose="020B0609020204030204" pitchFamily="49" charset="0"/>
              </a:rPr>
              <a:t>secondList.AddFirst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refToNode</a:t>
            </a:r>
            <a:r>
              <a:rPr lang="en-US" sz="2000" dirty="0">
                <a:solidFill>
                  <a:srgbClr val="000000"/>
                </a:solidFill>
                <a:latin typeface="Consolas" panose="020B0609020204030204" pitchFamily="49" charset="0"/>
              </a:rPr>
              <a:t>);</a:t>
            </a:r>
          </a:p>
          <a:p>
            <a:pPr marL="0" indent="0">
              <a:buNone/>
            </a:pP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"Second list: "</a:t>
            </a:r>
            <a:r>
              <a:rPr lang="en-US" sz="2000" dirty="0">
                <a:solidFill>
                  <a:srgbClr val="000000"/>
                </a:solidFill>
                <a:latin typeface="Consolas" panose="020B0609020204030204" pitchFamily="49" charset="0"/>
              </a:rPr>
              <a:t>);</a:t>
            </a:r>
          </a:p>
          <a:p>
            <a:pPr marL="0" indent="0">
              <a:buNone/>
            </a:pPr>
            <a:r>
              <a:rPr lang="en-US" sz="2000" dirty="0" err="1">
                <a:solidFill>
                  <a:srgbClr val="000000"/>
                </a:solidFill>
                <a:latin typeface="Consolas" panose="020B0609020204030204" pitchFamily="49" charset="0"/>
              </a:rPr>
              <a:t>PrintList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secondList</a:t>
            </a:r>
            <a:r>
              <a:rPr lang="en-US" sz="2000" dirty="0">
                <a:solidFill>
                  <a:srgbClr val="000000"/>
                </a:solidFill>
                <a:latin typeface="Consolas" panose="020B0609020204030204" pitchFamily="49" charset="0"/>
              </a:rPr>
              <a:t>);</a:t>
            </a:r>
          </a:p>
          <a:p>
            <a:pPr marL="0" indent="0">
              <a:buNone/>
            </a:pPr>
            <a:endParaRPr lang="en-US" sz="2000" dirty="0">
              <a:solidFill>
                <a:srgbClr val="000000"/>
              </a:solidFill>
              <a:latin typeface="Consolas" panose="020B0609020204030204" pitchFamily="49" charset="0"/>
            </a:endParaRPr>
          </a:p>
        </p:txBody>
      </p:sp>
      <p:grpSp>
        <p:nvGrpSpPr>
          <p:cNvPr id="25" name="Group 24">
            <a:extLst>
              <a:ext uri="{FF2B5EF4-FFF2-40B4-BE49-F238E27FC236}">
                <a16:creationId xmlns:a16="http://schemas.microsoft.com/office/drawing/2014/main" id="{C8D4076B-305E-4432-A02F-E21C320C2B88}"/>
              </a:ext>
            </a:extLst>
          </p:cNvPr>
          <p:cNvGrpSpPr/>
          <p:nvPr/>
        </p:nvGrpSpPr>
        <p:grpSpPr>
          <a:xfrm>
            <a:off x="766746" y="3280251"/>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sp>
        <p:nvSpPr>
          <p:cNvPr id="48" name="Arrow: Right 47">
            <a:extLst>
              <a:ext uri="{FF2B5EF4-FFF2-40B4-BE49-F238E27FC236}">
                <a16:creationId xmlns:a16="http://schemas.microsoft.com/office/drawing/2014/main" id="{03D3568D-F106-42FA-B314-5A06ED9D20B3}"/>
              </a:ext>
            </a:extLst>
          </p:cNvPr>
          <p:cNvSpPr/>
          <p:nvPr/>
        </p:nvSpPr>
        <p:spPr>
          <a:xfrm>
            <a:off x="5930785" y="1414992"/>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EB71AC0C-157F-46AF-8E49-9FCCC4CF4112}"/>
              </a:ext>
            </a:extLst>
          </p:cNvPr>
          <p:cNvGrpSpPr/>
          <p:nvPr/>
        </p:nvGrpSpPr>
        <p:grpSpPr>
          <a:xfrm>
            <a:off x="2361999" y="4725783"/>
            <a:ext cx="2192604" cy="1563747"/>
            <a:chOff x="4686108" y="5082432"/>
            <a:chExt cx="2192604" cy="1563747"/>
          </a:xfrm>
        </p:grpSpPr>
        <p:sp>
          <p:nvSpPr>
            <p:cNvPr id="47" name="Arrow: Curved Down 46">
              <a:extLst>
                <a:ext uri="{FF2B5EF4-FFF2-40B4-BE49-F238E27FC236}">
                  <a16:creationId xmlns:a16="http://schemas.microsoft.com/office/drawing/2014/main" id="{5EC9BB10-ECE6-41F4-9ED8-567D425C4EDF}"/>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93B95FBD-0996-4A08-8BC1-CF8905BA32C7}"/>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50" name="Arrow: Curved Down 49">
              <a:extLst>
                <a:ext uri="{FF2B5EF4-FFF2-40B4-BE49-F238E27FC236}">
                  <a16:creationId xmlns:a16="http://schemas.microsoft.com/office/drawing/2014/main" id="{6C6D200F-15D6-433E-AEE8-20595DF2E765}"/>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51" name="Connector: Elbow 50">
            <a:extLst>
              <a:ext uri="{FF2B5EF4-FFF2-40B4-BE49-F238E27FC236}">
                <a16:creationId xmlns:a16="http://schemas.microsoft.com/office/drawing/2014/main" id="{4A4FBAF9-5572-4A1E-9D60-89B436685772}"/>
              </a:ext>
            </a:extLst>
          </p:cNvPr>
          <p:cNvCxnSpPr>
            <a:cxnSpLocks/>
            <a:stCxn id="27" idx="3"/>
            <a:endCxn id="49" idx="3"/>
          </p:cNvCxnSpPr>
          <p:nvPr/>
        </p:nvCxnSpPr>
        <p:spPr>
          <a:xfrm>
            <a:off x="3025173" y="3881644"/>
            <a:ext cx="778201" cy="1630468"/>
          </a:xfrm>
          <a:prstGeom prst="bentConnector3">
            <a:avLst>
              <a:gd name="adj1" fmla="val 189003"/>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4" name="Group 3">
            <a:extLst>
              <a:ext uri="{FF2B5EF4-FFF2-40B4-BE49-F238E27FC236}">
                <a16:creationId xmlns:a16="http://schemas.microsoft.com/office/drawing/2014/main" id="{9DFAD5DD-B7E9-421E-B392-76FEC69586FC}"/>
              </a:ext>
            </a:extLst>
          </p:cNvPr>
          <p:cNvGrpSpPr/>
          <p:nvPr/>
        </p:nvGrpSpPr>
        <p:grpSpPr>
          <a:xfrm>
            <a:off x="9806757" y="4001087"/>
            <a:ext cx="2192604" cy="2439332"/>
            <a:chOff x="437590" y="4253927"/>
            <a:chExt cx="2192604" cy="2439332"/>
          </a:xfrm>
        </p:grpSpPr>
        <p:grpSp>
          <p:nvGrpSpPr>
            <p:cNvPr id="14" name="Group 13">
              <a:extLst>
                <a:ext uri="{FF2B5EF4-FFF2-40B4-BE49-F238E27FC236}">
                  <a16:creationId xmlns:a16="http://schemas.microsoft.com/office/drawing/2014/main" id="{87DEFE21-9F41-4166-BE7E-4B7A577A1A18}"/>
                </a:ext>
              </a:extLst>
            </p:cNvPr>
            <p:cNvGrpSpPr/>
            <p:nvPr/>
          </p:nvGrpSpPr>
          <p:grpSpPr>
            <a:xfrm>
              <a:off x="437590" y="5129512"/>
              <a:ext cx="2192604" cy="1563747"/>
              <a:chOff x="2458574" y="5082432"/>
              <a:chExt cx="2192604" cy="1563747"/>
            </a:xfrm>
          </p:grpSpPr>
          <p:sp>
            <p:nvSpPr>
              <p:cNvPr id="24" name="Arrow: Curved Down 23">
                <a:extLst>
                  <a:ext uri="{FF2B5EF4-FFF2-40B4-BE49-F238E27FC236}">
                    <a16:creationId xmlns:a16="http://schemas.microsoft.com/office/drawing/2014/main" id="{4607537E-325E-49E8-8A9B-C696D9A71F55}"/>
                  </a:ext>
                </a:extLst>
              </p:cNvPr>
              <p:cNvSpPr/>
              <p:nvPr/>
            </p:nvSpPr>
            <p:spPr>
              <a:xfrm>
                <a:off x="3611648"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Rectangle 15">
                <a:extLst>
                  <a:ext uri="{FF2B5EF4-FFF2-40B4-BE49-F238E27FC236}">
                    <a16:creationId xmlns:a16="http://schemas.microsoft.com/office/drawing/2014/main" id="{B58CD316-0104-4C20-ABEC-59B9BE0D01C7}"/>
                  </a:ext>
                </a:extLst>
              </p:cNvPr>
              <p:cNvSpPr/>
              <p:nvPr/>
            </p:nvSpPr>
            <p:spPr>
              <a:xfrm>
                <a:off x="3323346"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30" name="Arrow: Curved Down 29">
                <a:extLst>
                  <a:ext uri="{FF2B5EF4-FFF2-40B4-BE49-F238E27FC236}">
                    <a16:creationId xmlns:a16="http://schemas.microsoft.com/office/drawing/2014/main" id="{C88C5668-7329-4C44-BDA0-E77DF31AE97D}"/>
                  </a:ext>
                </a:extLst>
              </p:cNvPr>
              <p:cNvSpPr/>
              <p:nvPr/>
            </p:nvSpPr>
            <p:spPr>
              <a:xfrm flipH="1" flipV="1">
                <a:off x="2458574"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grpSp>
          <p:nvGrpSpPr>
            <p:cNvPr id="28" name="Group 27">
              <a:extLst>
                <a:ext uri="{FF2B5EF4-FFF2-40B4-BE49-F238E27FC236}">
                  <a16:creationId xmlns:a16="http://schemas.microsoft.com/office/drawing/2014/main" id="{8660C735-2EFC-4FA5-B967-62D61FD337DB}"/>
                </a:ext>
              </a:extLst>
            </p:cNvPr>
            <p:cNvGrpSpPr/>
            <p:nvPr/>
          </p:nvGrpSpPr>
          <p:grpSpPr>
            <a:xfrm>
              <a:off x="896425" y="4253927"/>
              <a:ext cx="1445922" cy="1371027"/>
              <a:chOff x="839957" y="4242268"/>
              <a:chExt cx="1445922" cy="1371027"/>
            </a:xfrm>
          </p:grpSpPr>
          <p:sp>
            <p:nvSpPr>
              <p:cNvPr id="19" name="Arrow: Down 18">
                <a:extLst>
                  <a:ext uri="{FF2B5EF4-FFF2-40B4-BE49-F238E27FC236}">
                    <a16:creationId xmlns:a16="http://schemas.microsoft.com/office/drawing/2014/main" id="{1F3BAE2F-2CBA-424B-9BD4-AF4CA59B5B42}"/>
                  </a:ext>
                </a:extLst>
              </p:cNvPr>
              <p:cNvSpPr/>
              <p:nvPr/>
            </p:nvSpPr>
            <p:spPr>
              <a:xfrm>
                <a:off x="1222541" y="4585855"/>
                <a:ext cx="680754" cy="102744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623F0FA-53CE-4BDA-A8C8-78AB8C82F98A}"/>
                  </a:ext>
                </a:extLst>
              </p:cNvPr>
              <p:cNvSpPr txBox="1"/>
              <p:nvPr/>
            </p:nvSpPr>
            <p:spPr>
              <a:xfrm>
                <a:off x="839957" y="4242268"/>
                <a:ext cx="1445922" cy="369332"/>
              </a:xfrm>
              <a:prstGeom prst="rect">
                <a:avLst/>
              </a:prstGeom>
              <a:noFill/>
            </p:spPr>
            <p:txBody>
              <a:bodyPr wrap="square" rtlCol="0">
                <a:spAutoFit/>
              </a:bodyPr>
              <a:lstStyle/>
              <a:p>
                <a:pPr algn="ctr"/>
                <a:r>
                  <a:rPr lang="en-US" b="1" dirty="0" err="1"/>
                  <a:t>refToNode</a:t>
                </a:r>
                <a:endParaRPr lang="en-US" b="1" dirty="0"/>
              </a:p>
            </p:txBody>
          </p:sp>
        </p:grpSp>
      </p:grpSp>
      <p:grpSp>
        <p:nvGrpSpPr>
          <p:cNvPr id="23" name="Group 22">
            <a:extLst>
              <a:ext uri="{FF2B5EF4-FFF2-40B4-BE49-F238E27FC236}">
                <a16:creationId xmlns:a16="http://schemas.microsoft.com/office/drawing/2014/main" id="{73660198-CAD7-46F6-872B-7C8C894695FC}"/>
              </a:ext>
            </a:extLst>
          </p:cNvPr>
          <p:cNvGrpSpPr/>
          <p:nvPr/>
        </p:nvGrpSpPr>
        <p:grpSpPr>
          <a:xfrm>
            <a:off x="1283113" y="4725783"/>
            <a:ext cx="2192604" cy="1563747"/>
            <a:chOff x="4686108" y="5082432"/>
            <a:chExt cx="2192604" cy="1563747"/>
          </a:xfrm>
        </p:grpSpPr>
        <p:sp>
          <p:nvSpPr>
            <p:cNvPr id="29" name="Arrow: Curved Down 28">
              <a:extLst>
                <a:ext uri="{FF2B5EF4-FFF2-40B4-BE49-F238E27FC236}">
                  <a16:creationId xmlns:a16="http://schemas.microsoft.com/office/drawing/2014/main" id="{E947411B-73EE-4E9D-B43C-3BF5B3BF277E}"/>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1" name="Rectangle 30">
              <a:extLst>
                <a:ext uri="{FF2B5EF4-FFF2-40B4-BE49-F238E27FC236}">
                  <a16:creationId xmlns:a16="http://schemas.microsoft.com/office/drawing/2014/main" id="{A044A115-83F7-4ED9-8F53-C0880FD18533}"/>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6</a:t>
              </a:r>
            </a:p>
          </p:txBody>
        </p:sp>
        <p:sp>
          <p:nvSpPr>
            <p:cNvPr id="32" name="Arrow: Curved Down 31">
              <a:extLst>
                <a:ext uri="{FF2B5EF4-FFF2-40B4-BE49-F238E27FC236}">
                  <a16:creationId xmlns:a16="http://schemas.microsoft.com/office/drawing/2014/main" id="{95976C26-5147-4DAA-AA6C-4814F6CC6828}"/>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grpSp>
        <p:nvGrpSpPr>
          <p:cNvPr id="33" name="Group 32">
            <a:extLst>
              <a:ext uri="{FF2B5EF4-FFF2-40B4-BE49-F238E27FC236}">
                <a16:creationId xmlns:a16="http://schemas.microsoft.com/office/drawing/2014/main" id="{DA104390-9E30-4643-BC62-6D7C263E4391}"/>
              </a:ext>
            </a:extLst>
          </p:cNvPr>
          <p:cNvGrpSpPr/>
          <p:nvPr/>
        </p:nvGrpSpPr>
        <p:grpSpPr>
          <a:xfrm>
            <a:off x="199205" y="4725783"/>
            <a:ext cx="2192604" cy="1563747"/>
            <a:chOff x="4686108" y="5082432"/>
            <a:chExt cx="2192604" cy="1563747"/>
          </a:xfrm>
        </p:grpSpPr>
        <p:sp>
          <p:nvSpPr>
            <p:cNvPr id="34" name="Arrow: Curved Down 33">
              <a:extLst>
                <a:ext uri="{FF2B5EF4-FFF2-40B4-BE49-F238E27FC236}">
                  <a16:creationId xmlns:a16="http://schemas.microsoft.com/office/drawing/2014/main" id="{5ADE44A6-7648-459C-BFBD-6CFA8283CBD5}"/>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5" name="Rectangle 34">
              <a:extLst>
                <a:ext uri="{FF2B5EF4-FFF2-40B4-BE49-F238E27FC236}">
                  <a16:creationId xmlns:a16="http://schemas.microsoft.com/office/drawing/2014/main" id="{2B5F7C77-AEA3-4BFB-BFCC-9678878FE400}"/>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7</a:t>
              </a:r>
            </a:p>
          </p:txBody>
        </p:sp>
        <p:sp>
          <p:nvSpPr>
            <p:cNvPr id="36" name="Arrow: Curved Down 35">
              <a:extLst>
                <a:ext uri="{FF2B5EF4-FFF2-40B4-BE49-F238E27FC236}">
                  <a16:creationId xmlns:a16="http://schemas.microsoft.com/office/drawing/2014/main" id="{9C20E665-D7C5-4D43-9C3D-9E184B96D444}"/>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42" name="Connector: Elbow 41">
            <a:extLst>
              <a:ext uri="{FF2B5EF4-FFF2-40B4-BE49-F238E27FC236}">
                <a16:creationId xmlns:a16="http://schemas.microsoft.com/office/drawing/2014/main" id="{980FF8D2-2ED3-4A11-BF62-BF6D852DBBE9}"/>
              </a:ext>
            </a:extLst>
          </p:cNvPr>
          <p:cNvCxnSpPr>
            <a:cxnSpLocks/>
            <a:stCxn id="27" idx="1"/>
            <a:endCxn id="35" idx="1"/>
          </p:cNvCxnSpPr>
          <p:nvPr/>
        </p:nvCxnSpPr>
        <p:spPr>
          <a:xfrm rot="10800000" flipH="1" flipV="1">
            <a:off x="766747" y="3881644"/>
            <a:ext cx="297230" cy="1630468"/>
          </a:xfrm>
          <a:prstGeom prst="bentConnector3">
            <a:avLst>
              <a:gd name="adj1" fmla="val -76910"/>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43" name="Group 42">
            <a:extLst>
              <a:ext uri="{FF2B5EF4-FFF2-40B4-BE49-F238E27FC236}">
                <a16:creationId xmlns:a16="http://schemas.microsoft.com/office/drawing/2014/main" id="{737BD6F2-19E2-4987-832E-9526DDC6138F}"/>
              </a:ext>
            </a:extLst>
          </p:cNvPr>
          <p:cNvGrpSpPr/>
          <p:nvPr/>
        </p:nvGrpSpPr>
        <p:grpSpPr>
          <a:xfrm>
            <a:off x="5949824" y="3459830"/>
            <a:ext cx="2258427" cy="882043"/>
            <a:chOff x="8765122" y="1408209"/>
            <a:chExt cx="3020477" cy="1117600"/>
          </a:xfrm>
        </p:grpSpPr>
        <p:sp>
          <p:nvSpPr>
            <p:cNvPr id="44" name="Rectangle 43">
              <a:extLst>
                <a:ext uri="{FF2B5EF4-FFF2-40B4-BE49-F238E27FC236}">
                  <a16:creationId xmlns:a16="http://schemas.microsoft.com/office/drawing/2014/main" id="{87C76750-5909-4F56-BCDF-C39884AEC683}"/>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45" name="Rectangle 44">
              <a:extLst>
                <a:ext uri="{FF2B5EF4-FFF2-40B4-BE49-F238E27FC236}">
                  <a16:creationId xmlns:a16="http://schemas.microsoft.com/office/drawing/2014/main" id="{1C382C03-47DF-4FF8-9D49-CE89085F6BCD}"/>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cxnSp>
        <p:nvCxnSpPr>
          <p:cNvPr id="56" name="Connector: Elbow 55">
            <a:extLst>
              <a:ext uri="{FF2B5EF4-FFF2-40B4-BE49-F238E27FC236}">
                <a16:creationId xmlns:a16="http://schemas.microsoft.com/office/drawing/2014/main" id="{6F3F0C86-7144-430E-9EF2-698FCA6E269B}"/>
              </a:ext>
            </a:extLst>
          </p:cNvPr>
          <p:cNvCxnSpPr>
            <a:cxnSpLocks/>
            <a:stCxn id="44" idx="3"/>
          </p:cNvCxnSpPr>
          <p:nvPr/>
        </p:nvCxnSpPr>
        <p:spPr>
          <a:xfrm flipH="1">
            <a:off x="7367907" y="4061223"/>
            <a:ext cx="840344" cy="2002448"/>
          </a:xfrm>
          <a:prstGeom prst="bentConnector3">
            <a:avLst>
              <a:gd name="adj1" fmla="val -94799"/>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69" name="Connector: Elbow 68">
            <a:extLst>
              <a:ext uri="{FF2B5EF4-FFF2-40B4-BE49-F238E27FC236}">
                <a16:creationId xmlns:a16="http://schemas.microsoft.com/office/drawing/2014/main" id="{785752F5-BF2C-4DAA-B464-1FD482EADF9F}"/>
              </a:ext>
            </a:extLst>
          </p:cNvPr>
          <p:cNvCxnSpPr>
            <a:cxnSpLocks/>
            <a:stCxn id="44" idx="1"/>
          </p:cNvCxnSpPr>
          <p:nvPr/>
        </p:nvCxnSpPr>
        <p:spPr>
          <a:xfrm rot="10800000" flipH="1" flipV="1">
            <a:off x="5949824" y="4061223"/>
            <a:ext cx="841479" cy="2002448"/>
          </a:xfrm>
          <a:prstGeom prst="bentConnector3">
            <a:avLst>
              <a:gd name="adj1" fmla="val -27166"/>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70" name="Group 69">
            <a:extLst>
              <a:ext uri="{FF2B5EF4-FFF2-40B4-BE49-F238E27FC236}">
                <a16:creationId xmlns:a16="http://schemas.microsoft.com/office/drawing/2014/main" id="{27CCAB7C-7260-4D12-8F32-844AB47CE373}"/>
              </a:ext>
            </a:extLst>
          </p:cNvPr>
          <p:cNvGrpSpPr/>
          <p:nvPr/>
        </p:nvGrpSpPr>
        <p:grpSpPr>
          <a:xfrm>
            <a:off x="8168979" y="4038139"/>
            <a:ext cx="882672" cy="1333975"/>
            <a:chOff x="3750987" y="3573940"/>
            <a:chExt cx="882672" cy="1333975"/>
          </a:xfrm>
        </p:grpSpPr>
        <p:cxnSp>
          <p:nvCxnSpPr>
            <p:cNvPr id="71" name="Connector: Elbow 70">
              <a:extLst>
                <a:ext uri="{FF2B5EF4-FFF2-40B4-BE49-F238E27FC236}">
                  <a16:creationId xmlns:a16="http://schemas.microsoft.com/office/drawing/2014/main" id="{5AB8F210-813F-4C25-BB5B-DA3B993B223E}"/>
                </a:ext>
              </a:extLst>
            </p:cNvPr>
            <p:cNvCxnSpPr>
              <a:cxnSpLocks/>
            </p:cNvCxnSpPr>
            <p:nvPr/>
          </p:nvCxnSpPr>
          <p:spPr>
            <a:xfrm>
              <a:off x="3750987" y="3573940"/>
              <a:ext cx="537159" cy="664560"/>
            </a:xfrm>
            <a:prstGeom prst="bentConnector2">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72" name="TextBox 71">
              <a:extLst>
                <a:ext uri="{FF2B5EF4-FFF2-40B4-BE49-F238E27FC236}">
                  <a16:creationId xmlns:a16="http://schemas.microsoft.com/office/drawing/2014/main" id="{6834ACF5-235C-4351-8B22-1016D041C454}"/>
                </a:ext>
              </a:extLst>
            </p:cNvPr>
            <p:cNvSpPr txBox="1"/>
            <p:nvPr/>
          </p:nvSpPr>
          <p:spPr>
            <a:xfrm flipH="1">
              <a:off x="4021177" y="4261584"/>
              <a:ext cx="612482" cy="646331"/>
            </a:xfrm>
            <a:prstGeom prst="rect">
              <a:avLst/>
            </a:prstGeom>
            <a:noFill/>
          </p:spPr>
          <p:txBody>
            <a:bodyPr wrap="square" rtlCol="0">
              <a:spAutoFit/>
            </a:bodyPr>
            <a:lstStyle/>
            <a:p>
              <a:r>
                <a:rPr lang="en-US" b="1" dirty="0">
                  <a:ln w="12700" cmpd="sng">
                    <a:noFill/>
                    <a:prstDash val="solid"/>
                  </a:ln>
                  <a:solidFill>
                    <a:srgbClr val="002060"/>
                  </a:solidFill>
                </a:rPr>
                <a:t>null</a:t>
              </a:r>
            </a:p>
            <a:p>
              <a:endParaRPr lang="en-US" dirty="0"/>
            </a:p>
          </p:txBody>
        </p:sp>
      </p:grpSp>
      <p:grpSp>
        <p:nvGrpSpPr>
          <p:cNvPr id="10" name="Group 9">
            <a:extLst>
              <a:ext uri="{FF2B5EF4-FFF2-40B4-BE49-F238E27FC236}">
                <a16:creationId xmlns:a16="http://schemas.microsoft.com/office/drawing/2014/main" id="{357447C2-B853-4E69-88F6-129B91B8AD5C}"/>
              </a:ext>
            </a:extLst>
          </p:cNvPr>
          <p:cNvGrpSpPr/>
          <p:nvPr/>
        </p:nvGrpSpPr>
        <p:grpSpPr>
          <a:xfrm>
            <a:off x="5113579" y="4061222"/>
            <a:ext cx="892210" cy="1231261"/>
            <a:chOff x="5057616" y="4061223"/>
            <a:chExt cx="892210" cy="1231261"/>
          </a:xfrm>
        </p:grpSpPr>
        <p:cxnSp>
          <p:nvCxnSpPr>
            <p:cNvPr id="73" name="Connector: Elbow 72">
              <a:extLst>
                <a:ext uri="{FF2B5EF4-FFF2-40B4-BE49-F238E27FC236}">
                  <a16:creationId xmlns:a16="http://schemas.microsoft.com/office/drawing/2014/main" id="{41FB2063-E580-4BE2-A488-555731F863E1}"/>
                </a:ext>
              </a:extLst>
            </p:cNvPr>
            <p:cNvCxnSpPr>
              <a:cxnSpLocks/>
              <a:stCxn id="44" idx="1"/>
            </p:cNvCxnSpPr>
            <p:nvPr/>
          </p:nvCxnSpPr>
          <p:spPr>
            <a:xfrm rot="10800000" flipV="1">
              <a:off x="5329125" y="4061223"/>
              <a:ext cx="620701" cy="681070"/>
            </a:xfrm>
            <a:prstGeom prst="bentConnector2">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74" name="TextBox 73">
              <a:extLst>
                <a:ext uri="{FF2B5EF4-FFF2-40B4-BE49-F238E27FC236}">
                  <a16:creationId xmlns:a16="http://schemas.microsoft.com/office/drawing/2014/main" id="{5C123EFB-84D1-4317-B458-03581A28EAFF}"/>
                </a:ext>
              </a:extLst>
            </p:cNvPr>
            <p:cNvSpPr txBox="1"/>
            <p:nvPr/>
          </p:nvSpPr>
          <p:spPr>
            <a:xfrm flipH="1">
              <a:off x="5057616" y="4646153"/>
              <a:ext cx="612482" cy="646331"/>
            </a:xfrm>
            <a:prstGeom prst="rect">
              <a:avLst/>
            </a:prstGeom>
            <a:noFill/>
          </p:spPr>
          <p:txBody>
            <a:bodyPr wrap="square" rtlCol="0">
              <a:spAutoFit/>
            </a:bodyPr>
            <a:lstStyle/>
            <a:p>
              <a:r>
                <a:rPr lang="en-US" b="1" dirty="0">
                  <a:ln w="12700" cmpd="sng">
                    <a:noFill/>
                    <a:prstDash val="solid"/>
                  </a:ln>
                  <a:solidFill>
                    <a:srgbClr val="002060"/>
                  </a:solidFill>
                </a:rPr>
                <a:t>null</a:t>
              </a:r>
            </a:p>
            <a:p>
              <a:endParaRPr lang="en-US" dirty="0"/>
            </a:p>
          </p:txBody>
        </p:sp>
      </p:grpSp>
    </p:spTree>
    <p:extLst>
      <p:ext uri="{BB962C8B-B14F-4D97-AF65-F5344CB8AC3E}">
        <p14:creationId xmlns:p14="http://schemas.microsoft.com/office/powerpoint/2010/main" val="369804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500"/>
                                        <p:tgtEl>
                                          <p:spTgt spid="70"/>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1.66667E-6 -4.07407E-6 L 0.00065 0.09838 " pathEditMode="relative" rAng="0" ptsTypes="AA">
                                      <p:cBhvr>
                                        <p:cTn id="22" dur="2000" fill="hold"/>
                                        <p:tgtEl>
                                          <p:spTgt spid="48"/>
                                        </p:tgtEl>
                                        <p:attrNameLst>
                                          <p:attrName>ppt_x</p:attrName>
                                          <p:attrName>ppt_y</p:attrName>
                                        </p:attrNameLst>
                                      </p:cBhvr>
                                      <p:rCtr x="26" y="4907"/>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8.33333E-7 -1.11111E-6 L -0.31836 0.05856 " pathEditMode="relative" rAng="0" ptsTypes="AA">
                                      <p:cBhvr>
                                        <p:cTn id="26" dur="2000" fill="hold"/>
                                        <p:tgtEl>
                                          <p:spTgt spid="4"/>
                                        </p:tgtEl>
                                        <p:attrNameLst>
                                          <p:attrName>ppt_x</p:attrName>
                                          <p:attrName>ppt_y</p:attrName>
                                        </p:attrNameLst>
                                      </p:cBhvr>
                                      <p:rCtr x="-15951" y="3056"/>
                                    </p:animMotion>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nodeType="clickEffect">
                                  <p:stCondLst>
                                    <p:cond delay="0"/>
                                  </p:stCondLst>
                                  <p:childTnLst>
                                    <p:animEffect transition="out" filter="wipe(down)">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wipe(up)">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nodeType="clickEffect">
                                  <p:stCondLst>
                                    <p:cond delay="0"/>
                                  </p:stCondLst>
                                  <p:childTnLst>
                                    <p:animEffect transition="out" filter="wipe(down)">
                                      <p:cBhvr>
                                        <p:cTn id="40" dur="500"/>
                                        <p:tgtEl>
                                          <p:spTgt spid="70"/>
                                        </p:tgtEl>
                                      </p:cBhvr>
                                    </p:animEffect>
                                    <p:set>
                                      <p:cBhvr>
                                        <p:cTn id="41" dur="1" fill="hold">
                                          <p:stCondLst>
                                            <p:cond delay="499"/>
                                          </p:stCondLst>
                                        </p:cTn>
                                        <p:tgtEl>
                                          <p:spTgt spid="7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wipe(up)">
                                      <p:cBhvr>
                                        <p:cTn id="46" dur="500"/>
                                        <p:tgtEl>
                                          <p:spTgt spid="56"/>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2" nodeType="clickEffect">
                                  <p:stCondLst>
                                    <p:cond delay="0"/>
                                  </p:stCondLst>
                                  <p:childTnLst>
                                    <p:animMotion origin="layout" path="M 0.00065 0.09838 L 0.00404 0.17362 " pathEditMode="relative" rAng="0" ptsTypes="AA">
                                      <p:cBhvr>
                                        <p:cTn id="50" dur="2000" fill="hold"/>
                                        <p:tgtEl>
                                          <p:spTgt spid="48"/>
                                        </p:tgtEl>
                                        <p:attrNameLst>
                                          <p:attrName>ppt_x</p:attrName>
                                          <p:attrName>ppt_y</p:attrName>
                                        </p:attrNameLst>
                                      </p:cBhvr>
                                      <p:rCtr x="339" y="3866"/>
                                    </p:animMotion>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37">
                                            <p:txEl>
                                              <p:pRg st="1" end="1"/>
                                            </p:txEl>
                                          </p:spTgt>
                                        </p:tgtEl>
                                        <p:attrNameLst>
                                          <p:attrName>style.visibility</p:attrName>
                                        </p:attrNameLst>
                                      </p:cBhvr>
                                      <p:to>
                                        <p:strVal val="visible"/>
                                      </p:to>
                                    </p:set>
                                    <p:animEffect transition="in" filter="wipe(down)">
                                      <p:cBhvr>
                                        <p:cTn id="55" dur="500"/>
                                        <p:tgtEl>
                                          <p:spTgt spid="37">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grpId="3" nodeType="clickEffect">
                                  <p:stCondLst>
                                    <p:cond delay="0"/>
                                  </p:stCondLst>
                                  <p:childTnLst>
                                    <p:animMotion origin="layout" path="M 0.00404 0.17362 L 0.00404 0.23912 " pathEditMode="relative" rAng="0" ptsTypes="AA">
                                      <p:cBhvr>
                                        <p:cTn id="59" dur="2000" fill="hold"/>
                                        <p:tgtEl>
                                          <p:spTgt spid="48"/>
                                        </p:tgtEl>
                                        <p:attrNameLst>
                                          <p:attrName>ppt_x</p:attrName>
                                          <p:attrName>ppt_y</p:attrName>
                                        </p:attrNameLst>
                                      </p:cBhvr>
                                      <p:rCtr x="0" y="3264"/>
                                    </p:animMotion>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37">
                                            <p:txEl>
                                              <p:pRg st="2" end="2"/>
                                            </p:txEl>
                                          </p:spTgt>
                                        </p:tgtEl>
                                        <p:attrNameLst>
                                          <p:attrName>style.visibility</p:attrName>
                                        </p:attrNameLst>
                                      </p:cBhvr>
                                      <p:to>
                                        <p:strVal val="visible"/>
                                      </p:to>
                                    </p:set>
                                    <p:animEffect transition="in" filter="wipe(down)">
                                      <p:cBhvr>
                                        <p:cTn id="64" dur="500"/>
                                        <p:tgtEl>
                                          <p:spTgt spid="37">
                                            <p:txEl>
                                              <p:pRg st="2" end="2"/>
                                            </p:txEl>
                                          </p:spTgt>
                                        </p:tgtEl>
                                      </p:cBhvr>
                                    </p:animEffect>
                                  </p:childTnLst>
                                </p:cTn>
                              </p:par>
                              <p:par>
                                <p:cTn id="65" presetID="22" presetClass="entr" presetSubtype="4" fill="hold" nodeType="withEffect">
                                  <p:stCondLst>
                                    <p:cond delay="0"/>
                                  </p:stCondLst>
                                  <p:childTnLst>
                                    <p:set>
                                      <p:cBhvr>
                                        <p:cTn id="66" dur="1" fill="hold">
                                          <p:stCondLst>
                                            <p:cond delay="0"/>
                                          </p:stCondLst>
                                        </p:cTn>
                                        <p:tgtEl>
                                          <p:spTgt spid="37">
                                            <p:txEl>
                                              <p:pRg st="3" end="3"/>
                                            </p:txEl>
                                          </p:spTgt>
                                        </p:tgtEl>
                                        <p:attrNameLst>
                                          <p:attrName>style.visibility</p:attrName>
                                        </p:attrNameLst>
                                      </p:cBhvr>
                                      <p:to>
                                        <p:strVal val="visible"/>
                                      </p:to>
                                    </p:set>
                                    <p:animEffect transition="in" filter="wipe(down)">
                                      <p:cBhvr>
                                        <p:cTn id="67" dur="500"/>
                                        <p:tgtEl>
                                          <p:spTgt spid="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8" grpId="3"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ACB8F61-4489-4B6B-9C3A-409E244D89EA}"/>
              </a:ext>
            </a:extLst>
          </p:cNvPr>
          <p:cNvSpPr/>
          <p:nvPr/>
        </p:nvSpPr>
        <p:spPr>
          <a:xfrm>
            <a:off x="1590663" y="754515"/>
            <a:ext cx="5152922" cy="1354217"/>
          </a:xfrm>
          <a:prstGeom prst="rect">
            <a:avLst/>
          </a:prstGeom>
          <a:ln w="38100">
            <a:solidFill>
              <a:srgbClr val="7030A0"/>
            </a:solidFill>
          </a:ln>
        </p:spPr>
        <p:txBody>
          <a:bodyPr wrap="square">
            <a:spAutoFit/>
          </a:bodyPr>
          <a:lstStyle/>
          <a:p>
            <a:r>
              <a:rPr lang="en-US" b="1" dirty="0"/>
              <a:t>OUTPUT:</a:t>
            </a:r>
          </a:p>
          <a:p>
            <a:r>
              <a:rPr lang="en-US" sz="3200" dirty="0">
                <a:latin typeface="Courier New" panose="02070309020205020404" pitchFamily="49" charset="0"/>
                <a:cs typeface="Courier New" panose="02070309020205020404" pitchFamily="49" charset="0"/>
              </a:rPr>
              <a:t>Found 4</a:t>
            </a:r>
          </a:p>
          <a:p>
            <a:r>
              <a:rPr lang="en-US" sz="3200" dirty="0">
                <a:latin typeface="Courier New" panose="02070309020205020404" pitchFamily="49" charset="0"/>
                <a:cs typeface="Courier New" panose="02070309020205020404" pitchFamily="49" charset="0"/>
              </a:rPr>
              <a:t>Did NOT find 8</a:t>
            </a:r>
          </a:p>
        </p:txBody>
      </p:sp>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70676"/>
            <a:ext cx="8911687" cy="833527"/>
          </a:xfrm>
        </p:spPr>
        <p:txBody>
          <a:bodyPr>
            <a:normAutofit/>
          </a:bodyPr>
          <a:lstStyle/>
          <a:p>
            <a:pPr algn="r"/>
            <a:r>
              <a:rPr lang="en-US" dirty="0"/>
              <a:t>Find()</a:t>
            </a:r>
          </a:p>
        </p:txBody>
      </p:sp>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923330"/>
          </a:xfrm>
          <a:prstGeom prst="rect">
            <a:avLst/>
          </a:prstGeom>
        </p:spPr>
        <p:txBody>
          <a:bodyPr wrap="square">
            <a:spAutoFit/>
          </a:bodyPr>
          <a:lstStyle/>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6743585" y="1016000"/>
            <a:ext cx="5535501" cy="5841999"/>
          </a:xfrm>
        </p:spPr>
        <p:txBody>
          <a:bodyPr>
            <a:normAutofit lnSpcReduction="10000"/>
          </a:bodyPr>
          <a:lstStyle/>
          <a:p>
            <a:pPr marL="0" indent="0">
              <a:buNone/>
            </a:pPr>
            <a:r>
              <a:rPr lang="en-US" sz="2000" dirty="0">
                <a:solidFill>
                  <a:srgbClr val="008000"/>
                </a:solidFill>
                <a:latin typeface="Consolas" panose="020B0609020204030204" pitchFamily="49" charset="0"/>
              </a:rPr>
              <a:t>// Part 8</a:t>
            </a:r>
          </a:p>
          <a:p>
            <a:pPr marL="0" indent="0">
              <a:buNone/>
            </a:pPr>
            <a:r>
              <a:rPr lang="en-US" sz="2000" dirty="0" err="1">
                <a:solidFill>
                  <a:srgbClr val="2B91AF"/>
                </a:solidFill>
                <a:latin typeface="Consolas" panose="020B0609020204030204" pitchFamily="49" charset="0"/>
              </a:rPr>
              <a:t>LinkedListNode</a:t>
            </a:r>
            <a:r>
              <a:rPr lang="en-US" sz="2000" dirty="0">
                <a:solidFill>
                  <a:srgbClr val="000000"/>
                </a:solidFill>
                <a:latin typeface="Consolas" panose="020B0609020204030204" pitchFamily="49" charset="0"/>
              </a:rPr>
              <a:t>&lt;</a:t>
            </a:r>
            <a:r>
              <a:rPr lang="en-US" sz="2000" dirty="0" err="1">
                <a:solidFill>
                  <a:srgbClr val="0000FF"/>
                </a:solidFill>
                <a:latin typeface="Consolas" panose="020B0609020204030204" pitchFamily="49" charset="0"/>
              </a:rPr>
              <a:t>int</a:t>
            </a:r>
            <a:r>
              <a:rPr lang="en-US" sz="2000" dirty="0">
                <a:solidFill>
                  <a:srgbClr val="000000"/>
                </a:solidFill>
                <a:latin typeface="Consolas" panose="020B0609020204030204" pitchFamily="49" charset="0"/>
              </a:rPr>
              <a:t>&gt; </a:t>
            </a:r>
            <a:r>
              <a:rPr lang="en-US" sz="2000" dirty="0" err="1">
                <a:solidFill>
                  <a:srgbClr val="000000"/>
                </a:solidFill>
                <a:latin typeface="Consolas" panose="020B0609020204030204" pitchFamily="49" charset="0"/>
              </a:rPr>
              <a:t>findIt</a:t>
            </a:r>
            <a:r>
              <a:rPr lang="en-US" sz="2000" dirty="0">
                <a:solidFill>
                  <a:srgbClr val="000000"/>
                </a:solidFill>
                <a:latin typeface="Consolas" panose="020B0609020204030204" pitchFamily="49" charset="0"/>
              </a:rPr>
              <a:t> =</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numList.Find</a:t>
            </a:r>
            <a:r>
              <a:rPr lang="en-US" sz="2000" dirty="0">
                <a:solidFill>
                  <a:srgbClr val="000000"/>
                </a:solidFill>
                <a:latin typeface="Consolas" panose="020B0609020204030204" pitchFamily="49" charset="0"/>
              </a:rPr>
              <a:t>(4);</a:t>
            </a:r>
          </a:p>
          <a:p>
            <a:pPr marL="0" indent="0">
              <a:buNone/>
            </a:pPr>
            <a:r>
              <a:rPr lang="en-US" sz="2000" dirty="0">
                <a:solidFill>
                  <a:srgbClr val="0000FF"/>
                </a:solidFill>
                <a:latin typeface="Consolas" panose="020B0609020204030204" pitchFamily="49" charset="0"/>
              </a:rPr>
              <a:t>if</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findIt</a:t>
            </a:r>
            <a:r>
              <a:rPr lang="en-US" sz="2000" dirty="0">
                <a:solidFill>
                  <a:srgbClr val="000000"/>
                </a:solidFill>
                <a:latin typeface="Consolas" panose="020B0609020204030204" pitchFamily="49" charset="0"/>
              </a:rPr>
              <a:t> != </a:t>
            </a:r>
            <a:r>
              <a:rPr lang="en-US" sz="2000" dirty="0">
                <a:solidFill>
                  <a:srgbClr val="0000FF"/>
                </a:solidFill>
                <a:latin typeface="Consolas" panose="020B0609020204030204" pitchFamily="49" charset="0"/>
              </a:rPr>
              <a:t>null</a:t>
            </a:r>
            <a:r>
              <a:rPr lang="en-US" sz="2000" dirty="0">
                <a:solidFill>
                  <a:srgbClr val="000000"/>
                </a:solidFill>
                <a:latin typeface="Consolas" panose="020B0609020204030204" pitchFamily="49" charset="0"/>
              </a:rPr>
              <a:t>)</a:t>
            </a: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"Found 4"</a:t>
            </a:r>
            <a:r>
              <a:rPr lang="en-US" sz="2000" dirty="0">
                <a:solidFill>
                  <a:srgbClr val="000000"/>
                </a:solidFill>
                <a:latin typeface="Consolas" panose="020B0609020204030204" pitchFamily="49" charset="0"/>
              </a:rPr>
              <a:t>);</a:t>
            </a:r>
          </a:p>
          <a:p>
            <a:pPr marL="0" indent="0">
              <a:buNone/>
            </a:pPr>
            <a:r>
              <a:rPr lang="en-US" sz="2000" dirty="0">
                <a:solidFill>
                  <a:srgbClr val="0000FF"/>
                </a:solidFill>
                <a:latin typeface="Consolas" panose="020B0609020204030204" pitchFamily="49" charset="0"/>
              </a:rPr>
              <a:t>else</a:t>
            </a:r>
            <a:endParaRPr lang="en-US" sz="2000" dirty="0">
              <a:solidFill>
                <a:srgbClr val="000000"/>
              </a:solidFill>
              <a:latin typeface="Consolas" panose="020B0609020204030204" pitchFamily="49" charset="0"/>
            </a:endParaRP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"Did NOT find 							4"</a:t>
            </a:r>
            <a:r>
              <a:rPr lang="en-US" sz="2000" dirty="0">
                <a:solidFill>
                  <a:srgbClr val="000000"/>
                </a:solidFill>
                <a:latin typeface="Consolas" panose="020B0609020204030204" pitchFamily="49" charset="0"/>
              </a:rPr>
              <a:t>);</a:t>
            </a:r>
          </a:p>
          <a:p>
            <a:pPr marL="0" indent="0">
              <a:buNone/>
            </a:pPr>
            <a:r>
              <a:rPr lang="en-US" sz="2000" dirty="0" err="1">
                <a:solidFill>
                  <a:srgbClr val="2B91AF"/>
                </a:solidFill>
                <a:latin typeface="Consolas" panose="020B0609020204030204" pitchFamily="49" charset="0"/>
              </a:rPr>
              <a:t>LinkedListNode</a:t>
            </a:r>
            <a:r>
              <a:rPr lang="en-US" sz="2000" dirty="0">
                <a:solidFill>
                  <a:srgbClr val="000000"/>
                </a:solidFill>
                <a:latin typeface="Consolas" panose="020B0609020204030204" pitchFamily="49" charset="0"/>
              </a:rPr>
              <a:t>&lt;</a:t>
            </a:r>
            <a:r>
              <a:rPr lang="en-US" sz="2000" dirty="0" err="1">
                <a:solidFill>
                  <a:srgbClr val="0000FF"/>
                </a:solidFill>
                <a:latin typeface="Consolas" panose="020B0609020204030204" pitchFamily="49" charset="0"/>
              </a:rPr>
              <a:t>int</a:t>
            </a:r>
            <a:r>
              <a:rPr lang="en-US" sz="2000" dirty="0">
                <a:solidFill>
                  <a:srgbClr val="000000"/>
                </a:solidFill>
                <a:latin typeface="Consolas" panose="020B0609020204030204" pitchFamily="49" charset="0"/>
              </a:rPr>
              <a:t>&gt; </a:t>
            </a:r>
            <a:r>
              <a:rPr lang="en-US" sz="2000" dirty="0" err="1">
                <a:solidFill>
                  <a:srgbClr val="000000"/>
                </a:solidFill>
                <a:latin typeface="Consolas" panose="020B0609020204030204" pitchFamily="49" charset="0"/>
              </a:rPr>
              <a:t>findIt</a:t>
            </a:r>
            <a:r>
              <a:rPr lang="en-US" sz="2000" dirty="0">
                <a:solidFill>
                  <a:srgbClr val="000000"/>
                </a:solidFill>
                <a:latin typeface="Consolas" panose="020B0609020204030204" pitchFamily="49" charset="0"/>
              </a:rPr>
              <a:t> = 	</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numList.Find</a:t>
            </a:r>
            <a:r>
              <a:rPr lang="en-US" sz="2000" dirty="0">
                <a:solidFill>
                  <a:srgbClr val="000000"/>
                </a:solidFill>
                <a:latin typeface="Consolas" panose="020B0609020204030204" pitchFamily="49" charset="0"/>
              </a:rPr>
              <a:t>(8);</a:t>
            </a:r>
          </a:p>
          <a:p>
            <a:pPr marL="0" indent="0">
              <a:buNone/>
            </a:pPr>
            <a:r>
              <a:rPr lang="en-US" sz="2000" dirty="0">
                <a:solidFill>
                  <a:srgbClr val="0000FF"/>
                </a:solidFill>
                <a:latin typeface="Consolas" panose="020B0609020204030204" pitchFamily="49" charset="0"/>
              </a:rPr>
              <a:t>if</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findIt</a:t>
            </a:r>
            <a:r>
              <a:rPr lang="en-US" sz="2000" dirty="0">
                <a:solidFill>
                  <a:srgbClr val="000000"/>
                </a:solidFill>
                <a:latin typeface="Consolas" panose="020B0609020204030204" pitchFamily="49" charset="0"/>
              </a:rPr>
              <a:t> != </a:t>
            </a:r>
            <a:r>
              <a:rPr lang="en-US" sz="2000" dirty="0">
                <a:solidFill>
                  <a:srgbClr val="0000FF"/>
                </a:solidFill>
                <a:latin typeface="Consolas" panose="020B0609020204030204" pitchFamily="49" charset="0"/>
              </a:rPr>
              <a:t>null</a:t>
            </a:r>
            <a:r>
              <a:rPr lang="en-US" sz="2000" dirty="0">
                <a:solidFill>
                  <a:srgbClr val="000000"/>
                </a:solidFill>
                <a:latin typeface="Consolas" panose="020B0609020204030204" pitchFamily="49" charset="0"/>
              </a:rPr>
              <a:t>)</a:t>
            </a: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"Found 8"</a:t>
            </a:r>
            <a:r>
              <a:rPr lang="en-US" sz="2000" dirty="0">
                <a:solidFill>
                  <a:srgbClr val="000000"/>
                </a:solidFill>
                <a:latin typeface="Consolas" panose="020B0609020204030204" pitchFamily="49" charset="0"/>
              </a:rPr>
              <a:t>);</a:t>
            </a:r>
          </a:p>
          <a:p>
            <a:pPr marL="0" indent="0">
              <a:buNone/>
            </a:pPr>
            <a:r>
              <a:rPr lang="en-US" sz="2000" dirty="0">
                <a:solidFill>
                  <a:srgbClr val="0000FF"/>
                </a:solidFill>
                <a:latin typeface="Consolas" panose="020B0609020204030204" pitchFamily="49" charset="0"/>
              </a:rPr>
              <a:t>else</a:t>
            </a:r>
            <a:endParaRPr lang="en-US" sz="2000" dirty="0">
              <a:solidFill>
                <a:srgbClr val="000000"/>
              </a:solidFill>
              <a:latin typeface="Consolas" panose="020B0609020204030204" pitchFamily="49" charset="0"/>
            </a:endParaRPr>
          </a:p>
          <a:p>
            <a:pPr marL="0" indent="0">
              <a:buNone/>
            </a:pPr>
            <a:r>
              <a:rPr lang="en-US" sz="2000" dirty="0">
                <a:solidFill>
                  <a:srgbClr val="000000"/>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a:solidFill>
                  <a:srgbClr val="A31515"/>
                </a:solidFill>
                <a:latin typeface="Consolas" panose="020B0609020204030204" pitchFamily="49" charset="0"/>
              </a:rPr>
              <a:t>"Did NOT find 							8"</a:t>
            </a:r>
            <a:r>
              <a:rPr lang="en-US" sz="2000" dirty="0">
                <a:solidFill>
                  <a:srgbClr val="000000"/>
                </a:solidFill>
                <a:latin typeface="Consolas" panose="020B0609020204030204" pitchFamily="49" charset="0"/>
              </a:rPr>
              <a:t>);</a:t>
            </a:r>
          </a:p>
          <a:p>
            <a:pPr marL="0" indent="0">
              <a:buNone/>
            </a:pPr>
            <a:endParaRPr lang="en-US" sz="2000" dirty="0">
              <a:solidFill>
                <a:srgbClr val="000000"/>
              </a:solidFill>
              <a:latin typeface="Consolas" panose="020B0609020204030204" pitchFamily="49" charset="0"/>
            </a:endParaRPr>
          </a:p>
        </p:txBody>
      </p:sp>
      <p:grpSp>
        <p:nvGrpSpPr>
          <p:cNvPr id="25" name="Group 24">
            <a:extLst>
              <a:ext uri="{FF2B5EF4-FFF2-40B4-BE49-F238E27FC236}">
                <a16:creationId xmlns:a16="http://schemas.microsoft.com/office/drawing/2014/main" id="{C8D4076B-305E-4432-A02F-E21C320C2B88}"/>
              </a:ext>
            </a:extLst>
          </p:cNvPr>
          <p:cNvGrpSpPr/>
          <p:nvPr/>
        </p:nvGrpSpPr>
        <p:grpSpPr>
          <a:xfrm>
            <a:off x="1352278" y="2492263"/>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sp>
        <p:nvSpPr>
          <p:cNvPr id="48" name="Arrow: Right 47">
            <a:extLst>
              <a:ext uri="{FF2B5EF4-FFF2-40B4-BE49-F238E27FC236}">
                <a16:creationId xmlns:a16="http://schemas.microsoft.com/office/drawing/2014/main" id="{03D3568D-F106-42FA-B314-5A06ED9D20B3}"/>
              </a:ext>
            </a:extLst>
          </p:cNvPr>
          <p:cNvSpPr/>
          <p:nvPr/>
        </p:nvSpPr>
        <p:spPr>
          <a:xfrm>
            <a:off x="5930785" y="1232744"/>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EB71AC0C-157F-46AF-8E49-9FCCC4CF4112}"/>
              </a:ext>
            </a:extLst>
          </p:cNvPr>
          <p:cNvGrpSpPr/>
          <p:nvPr/>
        </p:nvGrpSpPr>
        <p:grpSpPr>
          <a:xfrm>
            <a:off x="2361999" y="4725783"/>
            <a:ext cx="2192604" cy="1563747"/>
            <a:chOff x="4686108" y="5082432"/>
            <a:chExt cx="2192604" cy="1563747"/>
          </a:xfrm>
        </p:grpSpPr>
        <p:sp>
          <p:nvSpPr>
            <p:cNvPr id="47" name="Arrow: Curved Down 46">
              <a:extLst>
                <a:ext uri="{FF2B5EF4-FFF2-40B4-BE49-F238E27FC236}">
                  <a16:creationId xmlns:a16="http://schemas.microsoft.com/office/drawing/2014/main" id="{5EC9BB10-ECE6-41F4-9ED8-567D425C4EDF}"/>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93B95FBD-0996-4A08-8BC1-CF8905BA32C7}"/>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50" name="Arrow: Curved Down 49">
              <a:extLst>
                <a:ext uri="{FF2B5EF4-FFF2-40B4-BE49-F238E27FC236}">
                  <a16:creationId xmlns:a16="http://schemas.microsoft.com/office/drawing/2014/main" id="{6C6D200F-15D6-433E-AEE8-20595DF2E765}"/>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51" name="Connector: Elbow 50">
            <a:extLst>
              <a:ext uri="{FF2B5EF4-FFF2-40B4-BE49-F238E27FC236}">
                <a16:creationId xmlns:a16="http://schemas.microsoft.com/office/drawing/2014/main" id="{4A4FBAF9-5572-4A1E-9D60-89B436685772}"/>
              </a:ext>
            </a:extLst>
          </p:cNvPr>
          <p:cNvCxnSpPr>
            <a:cxnSpLocks/>
            <a:stCxn id="27" idx="3"/>
            <a:endCxn id="49" idx="3"/>
          </p:cNvCxnSpPr>
          <p:nvPr/>
        </p:nvCxnSpPr>
        <p:spPr>
          <a:xfrm>
            <a:off x="3610705" y="3093656"/>
            <a:ext cx="192669" cy="2418456"/>
          </a:xfrm>
          <a:prstGeom prst="bentConnector3">
            <a:avLst>
              <a:gd name="adj1" fmla="val 558659"/>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23" name="Group 22">
            <a:extLst>
              <a:ext uri="{FF2B5EF4-FFF2-40B4-BE49-F238E27FC236}">
                <a16:creationId xmlns:a16="http://schemas.microsoft.com/office/drawing/2014/main" id="{73660198-CAD7-46F6-872B-7C8C894695FC}"/>
              </a:ext>
            </a:extLst>
          </p:cNvPr>
          <p:cNvGrpSpPr/>
          <p:nvPr/>
        </p:nvGrpSpPr>
        <p:grpSpPr>
          <a:xfrm>
            <a:off x="1283113" y="4725783"/>
            <a:ext cx="2192604" cy="1563747"/>
            <a:chOff x="4686108" y="5082432"/>
            <a:chExt cx="2192604" cy="1563747"/>
          </a:xfrm>
        </p:grpSpPr>
        <p:sp>
          <p:nvSpPr>
            <p:cNvPr id="29" name="Arrow: Curved Down 28">
              <a:extLst>
                <a:ext uri="{FF2B5EF4-FFF2-40B4-BE49-F238E27FC236}">
                  <a16:creationId xmlns:a16="http://schemas.microsoft.com/office/drawing/2014/main" id="{E947411B-73EE-4E9D-B43C-3BF5B3BF277E}"/>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1" name="Rectangle 30">
              <a:extLst>
                <a:ext uri="{FF2B5EF4-FFF2-40B4-BE49-F238E27FC236}">
                  <a16:creationId xmlns:a16="http://schemas.microsoft.com/office/drawing/2014/main" id="{A044A115-83F7-4ED9-8F53-C0880FD18533}"/>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6</a:t>
              </a:r>
            </a:p>
          </p:txBody>
        </p:sp>
        <p:sp>
          <p:nvSpPr>
            <p:cNvPr id="32" name="Arrow: Curved Down 31">
              <a:extLst>
                <a:ext uri="{FF2B5EF4-FFF2-40B4-BE49-F238E27FC236}">
                  <a16:creationId xmlns:a16="http://schemas.microsoft.com/office/drawing/2014/main" id="{95976C26-5147-4DAA-AA6C-4814F6CC6828}"/>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grpSp>
        <p:nvGrpSpPr>
          <p:cNvPr id="33" name="Group 32">
            <a:extLst>
              <a:ext uri="{FF2B5EF4-FFF2-40B4-BE49-F238E27FC236}">
                <a16:creationId xmlns:a16="http://schemas.microsoft.com/office/drawing/2014/main" id="{DA104390-9E30-4643-BC62-6D7C263E4391}"/>
              </a:ext>
            </a:extLst>
          </p:cNvPr>
          <p:cNvGrpSpPr/>
          <p:nvPr/>
        </p:nvGrpSpPr>
        <p:grpSpPr>
          <a:xfrm>
            <a:off x="199205" y="4725783"/>
            <a:ext cx="2192604" cy="1563747"/>
            <a:chOff x="4686108" y="5082432"/>
            <a:chExt cx="2192604" cy="1563747"/>
          </a:xfrm>
        </p:grpSpPr>
        <p:sp>
          <p:nvSpPr>
            <p:cNvPr id="34" name="Arrow: Curved Down 33">
              <a:extLst>
                <a:ext uri="{FF2B5EF4-FFF2-40B4-BE49-F238E27FC236}">
                  <a16:creationId xmlns:a16="http://schemas.microsoft.com/office/drawing/2014/main" id="{5ADE44A6-7648-459C-BFBD-6CFA8283CBD5}"/>
                </a:ext>
              </a:extLst>
            </p:cNvPr>
            <p:cNvSpPr/>
            <p:nvPr/>
          </p:nvSpPr>
          <p:spPr>
            <a:xfrm>
              <a:off x="5839182" y="5082432"/>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5" name="Rectangle 34">
              <a:extLst>
                <a:ext uri="{FF2B5EF4-FFF2-40B4-BE49-F238E27FC236}">
                  <a16:creationId xmlns:a16="http://schemas.microsoft.com/office/drawing/2014/main" id="{2B5F7C77-AEA3-4BFB-BFCC-9678878FE400}"/>
                </a:ext>
              </a:extLst>
            </p:cNvPr>
            <p:cNvSpPr/>
            <p:nvPr/>
          </p:nvSpPr>
          <p:spPr>
            <a:xfrm>
              <a:off x="5550880" y="5588110"/>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7</a:t>
              </a:r>
            </a:p>
          </p:txBody>
        </p:sp>
        <p:sp>
          <p:nvSpPr>
            <p:cNvPr id="36" name="Arrow: Curved Down 35">
              <a:extLst>
                <a:ext uri="{FF2B5EF4-FFF2-40B4-BE49-F238E27FC236}">
                  <a16:creationId xmlns:a16="http://schemas.microsoft.com/office/drawing/2014/main" id="{9C20E665-D7C5-4D43-9C3D-9E184B96D444}"/>
                </a:ext>
              </a:extLst>
            </p:cNvPr>
            <p:cNvSpPr/>
            <p:nvPr/>
          </p:nvSpPr>
          <p:spPr>
            <a:xfrm flipH="1" flipV="1">
              <a:off x="4686108" y="6140500"/>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42" name="Connector: Elbow 41">
            <a:extLst>
              <a:ext uri="{FF2B5EF4-FFF2-40B4-BE49-F238E27FC236}">
                <a16:creationId xmlns:a16="http://schemas.microsoft.com/office/drawing/2014/main" id="{980FF8D2-2ED3-4A11-BF62-BF6D852DBBE9}"/>
              </a:ext>
            </a:extLst>
          </p:cNvPr>
          <p:cNvCxnSpPr>
            <a:cxnSpLocks/>
            <a:stCxn id="27" idx="1"/>
            <a:endCxn id="35" idx="1"/>
          </p:cNvCxnSpPr>
          <p:nvPr/>
        </p:nvCxnSpPr>
        <p:spPr>
          <a:xfrm rot="10800000" flipV="1">
            <a:off x="1063977" y="3093656"/>
            <a:ext cx="288302" cy="2418456"/>
          </a:xfrm>
          <a:prstGeom prst="bentConnector3">
            <a:avLst>
              <a:gd name="adj1" fmla="val 302372"/>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52" name="Arrow: Down 51">
            <a:extLst>
              <a:ext uri="{FF2B5EF4-FFF2-40B4-BE49-F238E27FC236}">
                <a16:creationId xmlns:a16="http://schemas.microsoft.com/office/drawing/2014/main" id="{79BFBEB3-A257-4FA8-A2CF-BDE3505DCFA1}"/>
              </a:ext>
            </a:extLst>
          </p:cNvPr>
          <p:cNvSpPr/>
          <p:nvPr/>
        </p:nvSpPr>
        <p:spPr>
          <a:xfrm>
            <a:off x="888225" y="4233787"/>
            <a:ext cx="955819" cy="983991"/>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3" name="Arrow: Down 52">
            <a:extLst>
              <a:ext uri="{FF2B5EF4-FFF2-40B4-BE49-F238E27FC236}">
                <a16:creationId xmlns:a16="http://schemas.microsoft.com/office/drawing/2014/main" id="{5C073DF0-ECCF-4836-B555-AEA727FE8188}"/>
              </a:ext>
            </a:extLst>
          </p:cNvPr>
          <p:cNvSpPr/>
          <p:nvPr/>
        </p:nvSpPr>
        <p:spPr>
          <a:xfrm>
            <a:off x="992814" y="4233787"/>
            <a:ext cx="955819" cy="983991"/>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27325A29-E3B6-4CDD-A91C-A37235676C83}"/>
              </a:ext>
            </a:extLst>
          </p:cNvPr>
          <p:cNvGrpSpPr/>
          <p:nvPr/>
        </p:nvGrpSpPr>
        <p:grpSpPr>
          <a:xfrm>
            <a:off x="2818300" y="3858970"/>
            <a:ext cx="1445922" cy="1371027"/>
            <a:chOff x="839957" y="4242268"/>
            <a:chExt cx="1445922" cy="1371027"/>
          </a:xfrm>
        </p:grpSpPr>
        <p:sp>
          <p:nvSpPr>
            <p:cNvPr id="58" name="Arrow: Down 57">
              <a:extLst>
                <a:ext uri="{FF2B5EF4-FFF2-40B4-BE49-F238E27FC236}">
                  <a16:creationId xmlns:a16="http://schemas.microsoft.com/office/drawing/2014/main" id="{9BB05085-9F17-495C-88FE-02699BD8521E}"/>
                </a:ext>
              </a:extLst>
            </p:cNvPr>
            <p:cNvSpPr/>
            <p:nvPr/>
          </p:nvSpPr>
          <p:spPr>
            <a:xfrm>
              <a:off x="1222541" y="4585855"/>
              <a:ext cx="680754" cy="102744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EE59F059-81B7-4DEB-977B-3F9BCB463717}"/>
                </a:ext>
              </a:extLst>
            </p:cNvPr>
            <p:cNvSpPr txBox="1"/>
            <p:nvPr/>
          </p:nvSpPr>
          <p:spPr>
            <a:xfrm>
              <a:off x="839957" y="4242268"/>
              <a:ext cx="1445922" cy="369332"/>
            </a:xfrm>
            <a:prstGeom prst="rect">
              <a:avLst/>
            </a:prstGeom>
            <a:noFill/>
          </p:spPr>
          <p:txBody>
            <a:bodyPr wrap="square" rtlCol="0">
              <a:spAutoFit/>
            </a:bodyPr>
            <a:lstStyle/>
            <a:p>
              <a:pPr algn="ctr"/>
              <a:r>
                <a:rPr lang="en-US" b="1" dirty="0" err="1"/>
                <a:t>findIt</a:t>
              </a:r>
              <a:endParaRPr lang="en-US" b="1" dirty="0"/>
            </a:p>
          </p:txBody>
        </p:sp>
      </p:grpSp>
      <p:sp>
        <p:nvSpPr>
          <p:cNvPr id="65" name="TextBox 64">
            <a:extLst>
              <a:ext uri="{FF2B5EF4-FFF2-40B4-BE49-F238E27FC236}">
                <a16:creationId xmlns:a16="http://schemas.microsoft.com/office/drawing/2014/main" id="{93AB8546-75A0-4F34-AC80-415F1C723650}"/>
              </a:ext>
            </a:extLst>
          </p:cNvPr>
          <p:cNvSpPr txBox="1"/>
          <p:nvPr/>
        </p:nvSpPr>
        <p:spPr>
          <a:xfrm flipH="1">
            <a:off x="4739261" y="5229997"/>
            <a:ext cx="612482" cy="646331"/>
          </a:xfrm>
          <a:prstGeom prst="rect">
            <a:avLst/>
          </a:prstGeom>
          <a:noFill/>
        </p:spPr>
        <p:txBody>
          <a:bodyPr wrap="square" rtlCol="0">
            <a:spAutoFit/>
          </a:bodyPr>
          <a:lstStyle/>
          <a:p>
            <a:r>
              <a:rPr lang="en-US" b="1" dirty="0">
                <a:ln w="12700" cmpd="sng">
                  <a:noFill/>
                  <a:prstDash val="solid"/>
                </a:ln>
                <a:solidFill>
                  <a:srgbClr val="002060"/>
                </a:solidFill>
              </a:rPr>
              <a:t>null</a:t>
            </a:r>
          </a:p>
          <a:p>
            <a:endParaRPr lang="en-US" dirty="0"/>
          </a:p>
        </p:txBody>
      </p:sp>
    </p:spTree>
    <p:extLst>
      <p:ext uri="{BB962C8B-B14F-4D97-AF65-F5344CB8AC3E}">
        <p14:creationId xmlns:p14="http://schemas.microsoft.com/office/powerpoint/2010/main" val="130270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6.25E-7 -3.7037E-7 L 0.1 -3.7037E-7 " pathEditMode="relative" rAng="0" ptsTypes="AA">
                                      <p:cBhvr>
                                        <p:cTn id="16" dur="2000" fill="hold"/>
                                        <p:tgtEl>
                                          <p:spTgt spid="52"/>
                                        </p:tgtEl>
                                        <p:attrNameLst>
                                          <p:attrName>ppt_x</p:attrName>
                                          <p:attrName>ppt_y</p:attrName>
                                        </p:attrNameLst>
                                      </p:cBhvr>
                                      <p:rCtr x="5000" y="0"/>
                                    </p:animMotion>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1" nodeType="clickEffect">
                                  <p:stCondLst>
                                    <p:cond delay="0"/>
                                  </p:stCondLst>
                                  <p:childTnLst>
                                    <p:animMotion origin="layout" path="M 0.1 -3.7037E-7 L 0.18737 0.00046 " pathEditMode="relative" rAng="0" ptsTypes="AA">
                                      <p:cBhvr>
                                        <p:cTn id="20" dur="2000" fill="hold"/>
                                        <p:tgtEl>
                                          <p:spTgt spid="52"/>
                                        </p:tgtEl>
                                        <p:attrNameLst>
                                          <p:attrName>ppt_x</p:attrName>
                                          <p:attrName>ppt_y</p:attrName>
                                        </p:attrNameLst>
                                      </p:cBhvr>
                                      <p:rCtr x="4362" y="23"/>
                                    </p:animMotion>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500"/>
                                        <p:tgtEl>
                                          <p:spTgt spid="5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3" nodeType="clickEffect">
                                  <p:stCondLst>
                                    <p:cond delay="0"/>
                                  </p:stCondLst>
                                  <p:childTnLst>
                                    <p:animEffect transition="out" filter="fade">
                                      <p:cBhvr>
                                        <p:cTn id="29" dur="500"/>
                                        <p:tgtEl>
                                          <p:spTgt spid="52"/>
                                        </p:tgtEl>
                                      </p:cBhvr>
                                    </p:animEffect>
                                    <p:set>
                                      <p:cBhvr>
                                        <p:cTn id="30" dur="1" fill="hold">
                                          <p:stCondLst>
                                            <p:cond delay="499"/>
                                          </p:stCondLst>
                                        </p:cTn>
                                        <p:tgtEl>
                                          <p:spTgt spid="5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1" nodeType="clickEffect">
                                  <p:stCondLst>
                                    <p:cond delay="0"/>
                                  </p:stCondLst>
                                  <p:childTnLst>
                                    <p:animMotion origin="layout" path="M -1.04167E-6 1.85185E-6 L 0.00065 0.09838 " pathEditMode="relative" rAng="0" ptsTypes="AA">
                                      <p:cBhvr>
                                        <p:cTn id="34" dur="2000" fill="hold"/>
                                        <p:tgtEl>
                                          <p:spTgt spid="48"/>
                                        </p:tgtEl>
                                        <p:attrNameLst>
                                          <p:attrName>ppt_x</p:attrName>
                                          <p:attrName>ppt_y</p:attrName>
                                        </p:attrNameLst>
                                      </p:cBhvr>
                                      <p:rCtr x="52" y="5185"/>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2" nodeType="clickEffect">
                                  <p:stCondLst>
                                    <p:cond delay="0"/>
                                  </p:stCondLst>
                                  <p:childTnLst>
                                    <p:animMotion origin="layout" path="M 0.00065 0.09838 L 0.00404 0.17361 " pathEditMode="relative" rAng="0" ptsTypes="AA">
                                      <p:cBhvr>
                                        <p:cTn id="38" dur="2000" fill="hold"/>
                                        <p:tgtEl>
                                          <p:spTgt spid="48"/>
                                        </p:tgtEl>
                                        <p:attrNameLst>
                                          <p:attrName>ppt_x</p:attrName>
                                          <p:attrName>ppt_y</p:attrName>
                                        </p:attrNameLst>
                                      </p:cBhvr>
                                      <p:rCtr x="169" y="3750"/>
                                    </p:animMotion>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7">
                                            <p:txEl>
                                              <p:pRg st="1" end="1"/>
                                            </p:txEl>
                                          </p:spTgt>
                                        </p:tgtEl>
                                        <p:attrNameLst>
                                          <p:attrName>style.visibility</p:attrName>
                                        </p:attrNameLst>
                                      </p:cBhvr>
                                      <p:to>
                                        <p:strVal val="visible"/>
                                      </p:to>
                                    </p:set>
                                    <p:animEffect transition="in" filter="wipe(down)">
                                      <p:cBhvr>
                                        <p:cTn id="43" dur="500"/>
                                        <p:tgtEl>
                                          <p:spTgt spid="37">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grpId="3" nodeType="clickEffect">
                                  <p:stCondLst>
                                    <p:cond delay="0"/>
                                  </p:stCondLst>
                                  <p:childTnLst>
                                    <p:animMotion origin="layout" path="M 0.00404 0.17361 L 0.00638 0.38056 " pathEditMode="relative" rAng="0" ptsTypes="AA">
                                      <p:cBhvr>
                                        <p:cTn id="47" dur="2000" fill="hold"/>
                                        <p:tgtEl>
                                          <p:spTgt spid="48"/>
                                        </p:tgtEl>
                                        <p:attrNameLst>
                                          <p:attrName>ppt_x</p:attrName>
                                          <p:attrName>ppt_y</p:attrName>
                                        </p:attrNameLst>
                                      </p:cBhvr>
                                      <p:rCtr x="117" y="10347"/>
                                    </p:animMotion>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2" nodeType="click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fade">
                                      <p:cBhvr>
                                        <p:cTn id="52" dur="500"/>
                                        <p:tgtEl>
                                          <p:spTgt spid="53"/>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0" nodeType="clickEffect">
                                  <p:stCondLst>
                                    <p:cond delay="0"/>
                                  </p:stCondLst>
                                  <p:childTnLst>
                                    <p:animMotion origin="layout" path="M -2.91667E-6 -3.7037E-7 L 0.1 -3.7037E-7 " pathEditMode="relative" rAng="0" ptsTypes="AA">
                                      <p:cBhvr>
                                        <p:cTn id="56" dur="2000" fill="hold"/>
                                        <p:tgtEl>
                                          <p:spTgt spid="53"/>
                                        </p:tgtEl>
                                        <p:attrNameLst>
                                          <p:attrName>ppt_x</p:attrName>
                                          <p:attrName>ppt_y</p:attrName>
                                        </p:attrNameLst>
                                      </p:cBhvr>
                                      <p:rCtr x="5000" y="0"/>
                                    </p:animMotion>
                                  </p:childTnLst>
                                </p:cTn>
                              </p:par>
                            </p:childTnLst>
                          </p:cTn>
                        </p:par>
                      </p:childTnLst>
                    </p:cTn>
                  </p:par>
                  <p:par>
                    <p:cTn id="57" fill="hold">
                      <p:stCondLst>
                        <p:cond delay="indefinite"/>
                      </p:stCondLst>
                      <p:childTnLst>
                        <p:par>
                          <p:cTn id="58" fill="hold">
                            <p:stCondLst>
                              <p:cond delay="0"/>
                            </p:stCondLst>
                            <p:childTnLst>
                              <p:par>
                                <p:cTn id="59" presetID="42" presetClass="path" presetSubtype="0" accel="50000" decel="50000" fill="hold" grpId="1" nodeType="clickEffect">
                                  <p:stCondLst>
                                    <p:cond delay="0"/>
                                  </p:stCondLst>
                                  <p:childTnLst>
                                    <p:animMotion origin="layout" path="M 0.1 -3.7037E-7 L 0.18737 0.00046 " pathEditMode="relative" rAng="0" ptsTypes="AA">
                                      <p:cBhvr>
                                        <p:cTn id="60" dur="2000" fill="hold"/>
                                        <p:tgtEl>
                                          <p:spTgt spid="53"/>
                                        </p:tgtEl>
                                        <p:attrNameLst>
                                          <p:attrName>ppt_x</p:attrName>
                                          <p:attrName>ppt_y</p:attrName>
                                        </p:attrNameLst>
                                      </p:cBhvr>
                                      <p:rCtr x="4362" y="23"/>
                                    </p:animMotion>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4" nodeType="clickEffect">
                                  <p:stCondLst>
                                    <p:cond delay="0"/>
                                  </p:stCondLst>
                                  <p:childTnLst>
                                    <p:animMotion origin="layout" path="M 0.17891 0.00046 L 0.28047 0.00116 " pathEditMode="relative" rAng="0" ptsTypes="AA">
                                      <p:cBhvr>
                                        <p:cTn id="64" dur="2000" fill="hold"/>
                                        <p:tgtEl>
                                          <p:spTgt spid="53"/>
                                        </p:tgtEl>
                                        <p:attrNameLst>
                                          <p:attrName>ppt_x</p:attrName>
                                          <p:attrName>ppt_y</p:attrName>
                                        </p:attrNameLst>
                                      </p:cBhvr>
                                      <p:rCtr x="5078" y="23"/>
                                    </p:animMotion>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fade">
                                      <p:cBhvr>
                                        <p:cTn id="69" dur="500"/>
                                        <p:tgtEl>
                                          <p:spTgt spid="65"/>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path" presetSubtype="0" accel="50000" decel="50000" fill="hold" nodeType="clickEffect">
                                  <p:stCondLst>
                                    <p:cond delay="0"/>
                                  </p:stCondLst>
                                  <p:childTnLst>
                                    <p:animMotion origin="layout" path="M -4.58333E-6 1.11022E-16 L 0.12644 -0.00255 " pathEditMode="relative" rAng="0" ptsTypes="AA">
                                      <p:cBhvr>
                                        <p:cTn id="73" dur="2000" fill="hold"/>
                                        <p:tgtEl>
                                          <p:spTgt spid="57"/>
                                        </p:tgtEl>
                                        <p:attrNameLst>
                                          <p:attrName>ppt_x</p:attrName>
                                          <p:attrName>ppt_y</p:attrName>
                                        </p:attrNameLst>
                                      </p:cBhvr>
                                      <p:rCtr x="6315" y="-139"/>
                                    </p:animMotion>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3" nodeType="clickEffect">
                                  <p:stCondLst>
                                    <p:cond delay="0"/>
                                  </p:stCondLst>
                                  <p:childTnLst>
                                    <p:animEffect transition="out" filter="fade">
                                      <p:cBhvr>
                                        <p:cTn id="77" dur="500"/>
                                        <p:tgtEl>
                                          <p:spTgt spid="53"/>
                                        </p:tgtEl>
                                      </p:cBhvr>
                                    </p:animEffect>
                                    <p:set>
                                      <p:cBhvr>
                                        <p:cTn id="78" dur="1" fill="hold">
                                          <p:stCondLst>
                                            <p:cond delay="499"/>
                                          </p:stCondLst>
                                        </p:cTn>
                                        <p:tgtEl>
                                          <p:spTgt spid="53"/>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42" presetClass="path" presetSubtype="0" accel="50000" decel="50000" fill="hold" grpId="4" nodeType="clickEffect">
                                  <p:stCondLst>
                                    <p:cond delay="0"/>
                                  </p:stCondLst>
                                  <p:childTnLst>
                                    <p:animMotion origin="layout" path="M 0.00638 0.38056 L 0.00651 0.48195 " pathEditMode="relative" rAng="0" ptsTypes="AA">
                                      <p:cBhvr>
                                        <p:cTn id="82" dur="2000" fill="hold"/>
                                        <p:tgtEl>
                                          <p:spTgt spid="48"/>
                                        </p:tgtEl>
                                        <p:attrNameLst>
                                          <p:attrName>ppt_x</p:attrName>
                                          <p:attrName>ppt_y</p:attrName>
                                        </p:attrNameLst>
                                      </p:cBhvr>
                                      <p:rCtr x="0" y="5069"/>
                                    </p:animMotion>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5" nodeType="clickEffect">
                                  <p:stCondLst>
                                    <p:cond delay="0"/>
                                  </p:stCondLst>
                                  <p:childTnLst>
                                    <p:animMotion origin="layout" path="M 0.00651 0.48195 L 0.00912 0.64723 " pathEditMode="relative" rAng="0" ptsTypes="AA">
                                      <p:cBhvr>
                                        <p:cTn id="86" dur="2000" fill="hold"/>
                                        <p:tgtEl>
                                          <p:spTgt spid="48"/>
                                        </p:tgtEl>
                                        <p:attrNameLst>
                                          <p:attrName>ppt_x</p:attrName>
                                          <p:attrName>ppt_y</p:attrName>
                                        </p:attrNameLst>
                                      </p:cBhvr>
                                      <p:rCtr x="130" y="8264"/>
                                    </p:animMotion>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nodeType="clickEffect">
                                  <p:stCondLst>
                                    <p:cond delay="0"/>
                                  </p:stCondLst>
                                  <p:childTnLst>
                                    <p:set>
                                      <p:cBhvr>
                                        <p:cTn id="90" dur="1" fill="hold">
                                          <p:stCondLst>
                                            <p:cond delay="0"/>
                                          </p:stCondLst>
                                        </p:cTn>
                                        <p:tgtEl>
                                          <p:spTgt spid="37">
                                            <p:txEl>
                                              <p:pRg st="2" end="2"/>
                                            </p:txEl>
                                          </p:spTgt>
                                        </p:tgtEl>
                                        <p:attrNameLst>
                                          <p:attrName>style.visibility</p:attrName>
                                        </p:attrNameLst>
                                      </p:cBhvr>
                                      <p:to>
                                        <p:strVal val="visible"/>
                                      </p:to>
                                    </p:set>
                                    <p:animEffect transition="in" filter="wipe(down)">
                                      <p:cBhvr>
                                        <p:cTn id="91" dur="500"/>
                                        <p:tgtEl>
                                          <p:spTgt spid="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8" grpId="3" animBg="1"/>
      <p:bldP spid="48" grpId="4" animBg="1"/>
      <p:bldP spid="48" grpId="5" animBg="1"/>
      <p:bldP spid="52" grpId="0" animBg="1"/>
      <p:bldP spid="52" grpId="1" animBg="1"/>
      <p:bldP spid="52" grpId="2" animBg="1"/>
      <p:bldP spid="52" grpId="3" animBg="1"/>
      <p:bldP spid="53" grpId="0" animBg="1"/>
      <p:bldP spid="53" grpId="1" animBg="1"/>
      <p:bldP spid="53" grpId="2" animBg="1"/>
      <p:bldP spid="53" grpId="3" animBg="1"/>
      <p:bldP spid="53" grpId="4" animBg="1"/>
      <p:bldP spid="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4201-19E7-48CE-A2A9-A309CFEC47EE}"/>
              </a:ext>
            </a:extLst>
          </p:cNvPr>
          <p:cNvSpPr>
            <a:spLocks noGrp="1"/>
          </p:cNvSpPr>
          <p:nvPr>
            <p:ph type="title"/>
          </p:nvPr>
        </p:nvSpPr>
        <p:spPr/>
        <p:txBody>
          <a:bodyPr/>
          <a:lstStyle/>
          <a:p>
            <a:r>
              <a:rPr lang="en-US" dirty="0"/>
              <a:t>Methods You Must Memorize</a:t>
            </a:r>
          </a:p>
        </p:txBody>
      </p:sp>
      <p:sp>
        <p:nvSpPr>
          <p:cNvPr id="3" name="Text Placeholder 2">
            <a:extLst>
              <a:ext uri="{FF2B5EF4-FFF2-40B4-BE49-F238E27FC236}">
                <a16:creationId xmlns:a16="http://schemas.microsoft.com/office/drawing/2014/main" id="{5FEBCD48-690D-4792-A071-4E77DB1D8C4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83953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7897-3D81-4DE4-92B4-8744453524E6}"/>
              </a:ext>
            </a:extLst>
          </p:cNvPr>
          <p:cNvSpPr>
            <a:spLocks noGrp="1"/>
          </p:cNvSpPr>
          <p:nvPr>
            <p:ph type="title"/>
          </p:nvPr>
        </p:nvSpPr>
        <p:spPr>
          <a:xfrm>
            <a:off x="2592925" y="624110"/>
            <a:ext cx="8911687" cy="747490"/>
          </a:xfrm>
        </p:spPr>
        <p:txBody>
          <a:bodyPr/>
          <a:lstStyle/>
          <a:p>
            <a:r>
              <a:rPr lang="en-US" dirty="0"/>
              <a:t>Useful Methods And Properties</a:t>
            </a:r>
          </a:p>
        </p:txBody>
      </p:sp>
      <p:sp>
        <p:nvSpPr>
          <p:cNvPr id="3" name="Content Placeholder 2">
            <a:extLst>
              <a:ext uri="{FF2B5EF4-FFF2-40B4-BE49-F238E27FC236}">
                <a16:creationId xmlns:a16="http://schemas.microsoft.com/office/drawing/2014/main" id="{B48BC68B-4D02-492C-8FDB-3799E4B61EDA}"/>
              </a:ext>
            </a:extLst>
          </p:cNvPr>
          <p:cNvSpPr>
            <a:spLocks noGrp="1"/>
          </p:cNvSpPr>
          <p:nvPr>
            <p:ph idx="1"/>
          </p:nvPr>
        </p:nvSpPr>
        <p:spPr>
          <a:xfrm>
            <a:off x="1651000" y="1473200"/>
            <a:ext cx="9853612" cy="5277556"/>
          </a:xfrm>
        </p:spPr>
        <p:txBody>
          <a:bodyPr>
            <a:normAutofit fontScale="77500" lnSpcReduction="20000"/>
          </a:bodyPr>
          <a:lstStyle/>
          <a:p>
            <a:r>
              <a:rPr lang="en-US" sz="2800" dirty="0"/>
              <a:t>The Count property (how many items are in the list)</a:t>
            </a:r>
          </a:p>
          <a:p>
            <a:r>
              <a:rPr lang="en-US" sz="2800" dirty="0" err="1"/>
              <a:t>AddFirst</a:t>
            </a:r>
            <a:r>
              <a:rPr lang="en-US" sz="2800" dirty="0"/>
              <a:t>(), </a:t>
            </a:r>
            <a:r>
              <a:rPr lang="en-US" sz="2800" dirty="0" err="1"/>
              <a:t>AddLast</a:t>
            </a:r>
            <a:r>
              <a:rPr lang="en-US" sz="2800" dirty="0"/>
              <a:t>(): </a:t>
            </a:r>
            <a:br>
              <a:rPr lang="en-US" sz="2800" dirty="0"/>
            </a:br>
            <a:r>
              <a:rPr lang="en-US" sz="2800" dirty="0"/>
              <a:t>Adding new values, or a </a:t>
            </a:r>
            <a:r>
              <a:rPr lang="en-US" sz="2800" dirty="0" err="1"/>
              <a:t>LinkedListNode</a:t>
            </a:r>
            <a:r>
              <a:rPr lang="en-US" sz="2800" dirty="0"/>
              <a:t>, </a:t>
            </a:r>
            <a:br>
              <a:rPr lang="en-US" sz="2800" dirty="0"/>
            </a:br>
            <a:r>
              <a:rPr lang="en-US" sz="2800" dirty="0"/>
              <a:t>to either end of the list</a:t>
            </a:r>
          </a:p>
          <a:p>
            <a:r>
              <a:rPr lang="en-US" sz="2800" dirty="0" err="1"/>
              <a:t>RemoveFirst</a:t>
            </a:r>
            <a:r>
              <a:rPr lang="en-US" sz="2800" dirty="0"/>
              <a:t>(), </a:t>
            </a:r>
            <a:r>
              <a:rPr lang="en-US" sz="2800" dirty="0" err="1"/>
              <a:t>RemoveLast</a:t>
            </a:r>
            <a:r>
              <a:rPr lang="en-US" sz="2800" dirty="0"/>
              <a:t>(), Remove(T)</a:t>
            </a:r>
          </a:p>
          <a:p>
            <a:r>
              <a:rPr lang="en-US" sz="2800" dirty="0" err="1"/>
              <a:t>foreach</a:t>
            </a:r>
            <a:r>
              <a:rPr lang="en-US" sz="2800" dirty="0"/>
              <a:t> loop</a:t>
            </a:r>
          </a:p>
          <a:p>
            <a:endParaRPr lang="en-US" sz="2800" dirty="0"/>
          </a:p>
          <a:p>
            <a:r>
              <a:rPr lang="en-US" sz="2800" dirty="0"/>
              <a:t>.First, .Last properties on the List</a:t>
            </a:r>
          </a:p>
          <a:p>
            <a:r>
              <a:rPr lang="en-US" sz="2800" dirty="0"/>
              <a:t>.Next, .Previous, .Value properties on the </a:t>
            </a:r>
            <a:r>
              <a:rPr lang="en-US" sz="2800" dirty="0" err="1"/>
              <a:t>LinkedListNode</a:t>
            </a:r>
            <a:endParaRPr lang="en-US" sz="2800" dirty="0"/>
          </a:p>
          <a:p>
            <a:endParaRPr lang="en-US" sz="2800" dirty="0"/>
          </a:p>
          <a:p>
            <a:r>
              <a:rPr lang="en-US" sz="2800" dirty="0"/>
              <a:t>Find()</a:t>
            </a:r>
          </a:p>
          <a:p>
            <a:r>
              <a:rPr lang="en-US" sz="2800" dirty="0" err="1"/>
              <a:t>AddAfter</a:t>
            </a:r>
            <a:r>
              <a:rPr lang="en-US" sz="2800" dirty="0"/>
              <a:t>(), </a:t>
            </a:r>
            <a:r>
              <a:rPr lang="en-US" sz="2800" dirty="0" err="1"/>
              <a:t>AddBefore</a:t>
            </a:r>
            <a:r>
              <a:rPr lang="en-US" sz="2800" dirty="0"/>
              <a:t>()</a:t>
            </a:r>
          </a:p>
          <a:p>
            <a:pPr lvl="1"/>
            <a:r>
              <a:rPr lang="en-US" sz="2600" dirty="0"/>
              <a:t>Add value, or </a:t>
            </a:r>
            <a:r>
              <a:rPr lang="en-US" sz="2600" dirty="0" err="1"/>
              <a:t>LLNode</a:t>
            </a:r>
            <a:r>
              <a:rPr lang="en-US" sz="2600" dirty="0"/>
              <a:t>, to the list</a:t>
            </a:r>
          </a:p>
          <a:p>
            <a:r>
              <a:rPr lang="en-US" sz="2800" dirty="0"/>
              <a:t>Remove(</a:t>
            </a:r>
            <a:r>
              <a:rPr lang="en-US" sz="2800" dirty="0" err="1"/>
              <a:t>LinkedListNode</a:t>
            </a:r>
            <a:r>
              <a:rPr lang="en-US" sz="2800" dirty="0"/>
              <a:t>&lt;&gt;)</a:t>
            </a:r>
          </a:p>
        </p:txBody>
      </p:sp>
    </p:spTree>
    <p:extLst>
      <p:ext uri="{BB962C8B-B14F-4D97-AF65-F5344CB8AC3E}">
        <p14:creationId xmlns:p14="http://schemas.microsoft.com/office/powerpoint/2010/main" val="2100380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7897-3D81-4DE4-92B4-8744453524E6}"/>
              </a:ext>
            </a:extLst>
          </p:cNvPr>
          <p:cNvSpPr>
            <a:spLocks noGrp="1"/>
          </p:cNvSpPr>
          <p:nvPr>
            <p:ph type="title"/>
          </p:nvPr>
        </p:nvSpPr>
        <p:spPr/>
        <p:txBody>
          <a:bodyPr/>
          <a:lstStyle/>
          <a:p>
            <a:r>
              <a:rPr lang="en-US" dirty="0"/>
              <a:t>More Useful Methods</a:t>
            </a:r>
          </a:p>
        </p:txBody>
      </p:sp>
      <p:sp>
        <p:nvSpPr>
          <p:cNvPr id="3" name="Content Placeholder 2">
            <a:extLst>
              <a:ext uri="{FF2B5EF4-FFF2-40B4-BE49-F238E27FC236}">
                <a16:creationId xmlns:a16="http://schemas.microsoft.com/office/drawing/2014/main" id="{B48BC68B-4D02-492C-8FDB-3799E4B61EDA}"/>
              </a:ext>
            </a:extLst>
          </p:cNvPr>
          <p:cNvSpPr>
            <a:spLocks noGrp="1"/>
          </p:cNvSpPr>
          <p:nvPr>
            <p:ph idx="1"/>
          </p:nvPr>
        </p:nvSpPr>
        <p:spPr>
          <a:xfrm>
            <a:off x="1625600" y="1747777"/>
            <a:ext cx="9879012" cy="5002979"/>
          </a:xfrm>
        </p:spPr>
        <p:txBody>
          <a:bodyPr>
            <a:normAutofit/>
          </a:bodyPr>
          <a:lstStyle/>
          <a:p>
            <a:r>
              <a:rPr lang="en-US" sz="2400" dirty="0"/>
              <a:t>Contains: Find an element by doing a linear search</a:t>
            </a:r>
          </a:p>
          <a:p>
            <a:endParaRPr lang="en-US" sz="2400" dirty="0"/>
          </a:p>
          <a:p>
            <a:endParaRPr lang="en-US" sz="2400" dirty="0"/>
          </a:p>
          <a:p>
            <a:r>
              <a:rPr lang="en-US" sz="2400" dirty="0" err="1"/>
              <a:t>LinkedList</a:t>
            </a:r>
            <a:r>
              <a:rPr lang="en-US" sz="2400" dirty="0"/>
              <a:t> doesn’t have a Sort method</a:t>
            </a:r>
          </a:p>
          <a:p>
            <a:r>
              <a:rPr lang="en-US" sz="2400" dirty="0" err="1"/>
              <a:t>LinkedList</a:t>
            </a:r>
            <a:r>
              <a:rPr lang="en-US" sz="2400" dirty="0"/>
              <a:t> doesn’t have a </a:t>
            </a:r>
            <a:r>
              <a:rPr lang="en-US" sz="2400" dirty="0" err="1"/>
              <a:t>BinarySearch</a:t>
            </a:r>
            <a:endParaRPr lang="en-US" sz="2400" dirty="0"/>
          </a:p>
          <a:p>
            <a:pPr lvl="1"/>
            <a:r>
              <a:rPr lang="en-US" sz="2200" dirty="0"/>
              <a:t>Because you can’t jump to an arbitrary spot</a:t>
            </a:r>
          </a:p>
          <a:p>
            <a:pPr lvl="2"/>
            <a:r>
              <a:rPr lang="en-US" sz="2000" dirty="0"/>
              <a:t>Specifically, it’s O(N) to jump to the middle</a:t>
            </a:r>
          </a:p>
          <a:p>
            <a:pPr lvl="1"/>
            <a:r>
              <a:rPr lang="en-US" sz="2200" dirty="0"/>
              <a:t>So even if the list was sorted it would take O(</a:t>
            </a:r>
            <a:r>
              <a:rPr lang="en-US" sz="2200" dirty="0" err="1"/>
              <a:t>N•lgN</a:t>
            </a:r>
            <a:r>
              <a:rPr lang="en-US" sz="2200" dirty="0"/>
              <a:t>) to execute</a:t>
            </a:r>
          </a:p>
          <a:p>
            <a:pPr lvl="1"/>
            <a:r>
              <a:rPr lang="en-US" sz="2200" dirty="0"/>
              <a:t>…Or you could do a linear search for O(N) ☺</a:t>
            </a:r>
          </a:p>
        </p:txBody>
      </p:sp>
    </p:spTree>
    <p:extLst>
      <p:ext uri="{BB962C8B-B14F-4D97-AF65-F5344CB8AC3E}">
        <p14:creationId xmlns:p14="http://schemas.microsoft.com/office/powerpoint/2010/main" val="410626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ez="http://schemas.microsoft.com/office/powerpoint/2016/sectionzoom">
        <mc:Choice Requires="psez">
          <p:graphicFrame>
            <p:nvGraphicFramePr>
              <p:cNvPr id="15" name="Section Zoom 14" descr="This brings you to slides that discuss when to use this topic" title="Go to 'When To Use'">
                <a:extLst>
                  <a:ext uri="{FF2B5EF4-FFF2-40B4-BE49-F238E27FC236}">
                    <a16:creationId xmlns:a16="http://schemas.microsoft.com/office/drawing/2014/main" id="{724E1F8C-22EC-4164-9506-D6BA518CC5E1}"/>
                  </a:ext>
                </a:extLst>
              </p:cNvPr>
              <p:cNvGraphicFramePr>
                <a:graphicFrameLocks noChangeAspect="1"/>
              </p:cNvGraphicFramePr>
              <p:nvPr>
                <p:extLst>
                  <p:ext uri="{D42A27DB-BD31-4B8C-83A1-F6EECF244321}">
                    <p14:modId xmlns:p14="http://schemas.microsoft.com/office/powerpoint/2010/main" val="1859588174"/>
                  </p:ext>
                </p:extLst>
              </p:nvPr>
            </p:nvGraphicFramePr>
            <p:xfrm>
              <a:off x="8746468" y="4021728"/>
              <a:ext cx="3048000" cy="1714500"/>
            </p:xfrm>
            <a:graphic>
              <a:graphicData uri="http://schemas.microsoft.com/office/powerpoint/2016/sectionzoom">
                <psez:sectionZm>
                  <psez:sectionZmObj sectionId="{694D6004-8CBB-477B-ABED-FC3D8908EE9A}">
                    <psez:zmPr id="{F48FFCAE-6D94-42C0-BC98-85251181ED1E}"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a:noFill/>
                        </a:ln>
                        <a:effectLst>
                          <a:outerShdw blurRad="292100" dist="139700" dir="2700000" algn="tl" rotWithShape="0">
                            <a:srgbClr val="333333">
                              <a:alpha val="65000"/>
                            </a:srgbClr>
                          </a:outerShdw>
                        </a:effectLst>
                      </p166:spPr>
                    </psez:zmPr>
                  </psez:sectionZmObj>
                </psez:sectionZm>
              </a:graphicData>
            </a:graphic>
          </p:graphicFrame>
        </mc:Choice>
        <mc:Fallback xmlns="">
          <p:pic>
            <p:nvPicPr>
              <p:cNvPr id="15" name="Section Zoom 14" descr="This brings you to slides that discuss when to use this topic" title="Go to 'When To Use'">
                <a:hlinkClick r:id="rId3" action="ppaction://hlinksldjump"/>
                <a:extLst>
                  <a:ext uri="{FF2B5EF4-FFF2-40B4-BE49-F238E27FC236}">
                    <a16:creationId xmlns:a16="http://schemas.microsoft.com/office/drawing/2014/main" id="{724E1F8C-22EC-4164-9506-D6BA518CC5E1}"/>
                  </a:ext>
                </a:extLst>
              </p:cNvPr>
              <p:cNvPicPr>
                <a:picLocks noGrp="1" noRot="1" noChangeAspect="1" noMove="1" noResize="1" noEditPoints="1" noAdjustHandles="1" noChangeArrowheads="1" noChangeShapeType="1"/>
              </p:cNvPicPr>
              <p:nvPr/>
            </p:nvPicPr>
            <p:blipFill>
              <a:blip r:embed="rId4"/>
              <a:stretch>
                <a:fillRect/>
              </a:stretch>
            </p:blipFill>
            <p:spPr>
              <a:xfrm>
                <a:off x="8746468" y="4021728"/>
                <a:ext cx="3048000" cy="1714500"/>
              </a:xfrm>
              <a:prstGeom prst="rect">
                <a:avLst/>
              </a:prstGeom>
              <a:ln>
                <a:noFill/>
              </a:ln>
              <a:effectLst>
                <a:outerShdw blurRad="292100" dist="139700" dir="2700000" algn="tl" rotWithShape="0">
                  <a:srgbClr val="333333">
                    <a:alpha val="65000"/>
                  </a:srgbClr>
                </a:outerShdw>
              </a:effectLst>
            </p:spPr>
          </p:pic>
        </mc:Fallback>
      </mc:AlternateContent>
      <mc:AlternateContent xmlns:mc="http://schemas.openxmlformats.org/markup-compatibility/2006" xmlns:psez="http://schemas.microsoft.com/office/powerpoint/2016/sectionzoom">
        <mc:Choice Requires="psez">
          <p:graphicFrame>
            <p:nvGraphicFramePr>
              <p:cNvPr id="13" name="Section Zoom 12" descr="This brings you to slides that talk about how this topic is implemented in code." title="Gp to Implementation Details">
                <a:extLst>
                  <a:ext uri="{FF2B5EF4-FFF2-40B4-BE49-F238E27FC236}">
                    <a16:creationId xmlns:a16="http://schemas.microsoft.com/office/drawing/2014/main" id="{80BB92F7-7BC2-44F9-874A-054D85CC7823}"/>
                  </a:ext>
                </a:extLst>
              </p:cNvPr>
              <p:cNvGraphicFramePr>
                <a:graphicFrameLocks noChangeAspect="1"/>
              </p:cNvGraphicFramePr>
              <p:nvPr>
                <p:extLst>
                  <p:ext uri="{D42A27DB-BD31-4B8C-83A1-F6EECF244321}">
                    <p14:modId xmlns:p14="http://schemas.microsoft.com/office/powerpoint/2010/main" val="2656421148"/>
                  </p:ext>
                </p:extLst>
              </p:nvPr>
            </p:nvGraphicFramePr>
            <p:xfrm>
              <a:off x="5267116" y="4021728"/>
              <a:ext cx="3048000" cy="1714500"/>
            </p:xfrm>
            <a:graphic>
              <a:graphicData uri="http://schemas.microsoft.com/office/powerpoint/2016/sectionzoom">
                <psez:sectionZm>
                  <psez:sectionZmObj sectionId="{6EEE0FE4-3D37-44AF-8AC0-D872C823B51A}">
                    <psez:zmPr id="{7204F12A-D852-4F1A-BFC9-7EDF6FD9D16D}" transitionDur="1000">
                      <p166:blipFill xmlns:p166="http://schemas.microsoft.com/office/powerpoint/2016/6/main">
                        <a:blip r:embed="rId5"/>
                        <a:stretch>
                          <a:fillRect/>
                        </a:stretch>
                      </p166:blipFill>
                      <p166:spPr xmlns:p166="http://schemas.microsoft.com/office/powerpoint/2016/6/main">
                        <a:xfrm>
                          <a:off x="0" y="0"/>
                          <a:ext cx="3048000" cy="1714500"/>
                        </a:xfrm>
                        <a:prstGeom prst="rect">
                          <a:avLst/>
                        </a:prstGeom>
                        <a:ln>
                          <a:noFill/>
                        </a:ln>
                        <a:effectLst>
                          <a:outerShdw blurRad="292100" dist="139700" dir="2700000" algn="tl" rotWithShape="0">
                            <a:srgbClr val="333333">
                              <a:alpha val="65000"/>
                            </a:srgbClr>
                          </a:outerShdw>
                        </a:effectLst>
                      </p166:spPr>
                    </psez:zmPr>
                  </psez:sectionZmObj>
                </psez:sectionZm>
              </a:graphicData>
            </a:graphic>
          </p:graphicFrame>
        </mc:Choice>
        <mc:Fallback xmlns="">
          <p:pic>
            <p:nvPicPr>
              <p:cNvPr id="13" name="Section Zoom 12" descr="This brings you to slides that talk about how this topic is implemented in code." title="Gp to Implementation Details">
                <a:hlinkClick r:id="rId6" action="ppaction://hlinksldjump"/>
                <a:extLst>
                  <a:ext uri="{FF2B5EF4-FFF2-40B4-BE49-F238E27FC236}">
                    <a16:creationId xmlns:a16="http://schemas.microsoft.com/office/drawing/2014/main" id="{80BB92F7-7BC2-44F9-874A-054D85CC7823}"/>
                  </a:ext>
                </a:extLst>
              </p:cNvPr>
              <p:cNvPicPr>
                <a:picLocks noGrp="1" noRot="1" noChangeAspect="1" noMove="1" noResize="1" noEditPoints="1" noAdjustHandles="1" noChangeArrowheads="1" noChangeShapeType="1"/>
              </p:cNvPicPr>
              <p:nvPr/>
            </p:nvPicPr>
            <p:blipFill>
              <a:blip r:embed="rId7"/>
              <a:stretch>
                <a:fillRect/>
              </a:stretch>
            </p:blipFill>
            <p:spPr>
              <a:xfrm>
                <a:off x="5267116" y="4021728"/>
                <a:ext cx="3048000" cy="1714500"/>
              </a:xfrm>
              <a:prstGeom prst="rect">
                <a:avLst/>
              </a:prstGeom>
              <a:ln>
                <a:noFill/>
              </a:ln>
              <a:effectLst>
                <a:outerShdw blurRad="292100" dist="139700" dir="2700000" algn="tl" rotWithShape="0">
                  <a:srgbClr val="333333">
                    <a:alpha val="65000"/>
                  </a:srgbClr>
                </a:outerShdw>
              </a:effectLst>
            </p:spPr>
          </p:pic>
        </mc:Fallback>
      </mc:AlternateContent>
      <mc:AlternateContent xmlns:mc="http://schemas.openxmlformats.org/markup-compatibility/2006" xmlns:psez="http://schemas.microsoft.com/office/powerpoint/2016/sectionzoom">
        <mc:Choice Requires="psez">
          <p:graphicFrame>
            <p:nvGraphicFramePr>
              <p:cNvPr id="11" name="Section Zoom 10" descr="This brings you to a list of methods to memorize for this topic" title="Go to Methods To Memorize">
                <a:extLst>
                  <a:ext uri="{FF2B5EF4-FFF2-40B4-BE49-F238E27FC236}">
                    <a16:creationId xmlns:a16="http://schemas.microsoft.com/office/drawing/2014/main" id="{54130391-7005-43E1-B9E0-2A5D45AE8F27}"/>
                  </a:ext>
                </a:extLst>
              </p:cNvPr>
              <p:cNvGraphicFramePr>
                <a:graphicFrameLocks noChangeAspect="1"/>
              </p:cNvGraphicFramePr>
              <p:nvPr>
                <p:extLst>
                  <p:ext uri="{D42A27DB-BD31-4B8C-83A1-F6EECF244321}">
                    <p14:modId xmlns:p14="http://schemas.microsoft.com/office/powerpoint/2010/main" val="3163855545"/>
                  </p:ext>
                </p:extLst>
              </p:nvPr>
            </p:nvGraphicFramePr>
            <p:xfrm>
              <a:off x="1787764" y="4021728"/>
              <a:ext cx="3048000" cy="1714500"/>
            </p:xfrm>
            <a:graphic>
              <a:graphicData uri="http://schemas.microsoft.com/office/powerpoint/2016/sectionzoom">
                <psez:sectionZm>
                  <psez:sectionZmObj sectionId="{F360F1C3-268C-4103-9943-EBEFB5049B14}">
                    <psez:zmPr id="{D0FC2DD7-DB77-466B-8347-947411A6B669}" transitionDur="1000">
                      <p166:blipFill xmlns:p166="http://schemas.microsoft.com/office/powerpoint/2016/6/main">
                        <a:blip r:embed="rId8"/>
                        <a:stretch>
                          <a:fillRect/>
                        </a:stretch>
                      </p166:blipFill>
                      <p166:spPr xmlns:p166="http://schemas.microsoft.com/office/powerpoint/2016/6/main">
                        <a:xfrm>
                          <a:off x="0" y="0"/>
                          <a:ext cx="3048000" cy="1714500"/>
                        </a:xfrm>
                        <a:prstGeom prst="rect">
                          <a:avLst/>
                        </a:prstGeom>
                        <a:ln>
                          <a:noFill/>
                        </a:ln>
                        <a:effectLst>
                          <a:outerShdw blurRad="292100" dist="139700" dir="2700000" algn="tl" rotWithShape="0">
                            <a:srgbClr val="333333">
                              <a:alpha val="65000"/>
                            </a:srgbClr>
                          </a:outerShdw>
                        </a:effectLst>
                      </p166:spPr>
                    </psez:zmPr>
                  </psez:sectionZmObj>
                </psez:sectionZm>
              </a:graphicData>
            </a:graphic>
          </p:graphicFrame>
        </mc:Choice>
        <mc:Fallback xmlns="">
          <p:pic>
            <p:nvPicPr>
              <p:cNvPr id="11" name="Section Zoom 10" descr="This brings you to a list of methods to memorize for this topic" title="Go to Methods To Memorize">
                <a:hlinkClick r:id="rId9" action="ppaction://hlinksldjump"/>
                <a:extLst>
                  <a:ext uri="{FF2B5EF4-FFF2-40B4-BE49-F238E27FC236}">
                    <a16:creationId xmlns:a16="http://schemas.microsoft.com/office/drawing/2014/main" id="{54130391-7005-43E1-B9E0-2A5D45AE8F27}"/>
                  </a:ext>
                </a:extLst>
              </p:cNvPr>
              <p:cNvPicPr>
                <a:picLocks noGrp="1" noRot="1" noChangeAspect="1" noMove="1" noResize="1" noEditPoints="1" noAdjustHandles="1" noChangeArrowheads="1" noChangeShapeType="1"/>
              </p:cNvPicPr>
              <p:nvPr/>
            </p:nvPicPr>
            <p:blipFill>
              <a:blip r:embed="rId10"/>
              <a:stretch>
                <a:fillRect/>
              </a:stretch>
            </p:blipFill>
            <p:spPr>
              <a:xfrm>
                <a:off x="1787764" y="4021728"/>
                <a:ext cx="3048000" cy="1714500"/>
              </a:xfrm>
              <a:prstGeom prst="rect">
                <a:avLst/>
              </a:prstGeom>
              <a:ln>
                <a:noFill/>
              </a:ln>
              <a:effectLst>
                <a:outerShdw blurRad="292100" dist="139700" dir="2700000" algn="tl" rotWithShape="0">
                  <a:srgbClr val="333333">
                    <a:alpha val="65000"/>
                  </a:srgbClr>
                </a:outerShdw>
              </a:effectLst>
            </p:spPr>
          </p:pic>
        </mc:Fallback>
      </mc:AlternateContent>
      <mc:AlternateContent xmlns:mc="http://schemas.openxmlformats.org/markup-compatibility/2006" xmlns:psez="http://schemas.microsoft.com/office/powerpoint/2016/sectionzoom">
        <mc:Choice Requires="psez">
          <p:graphicFrame>
            <p:nvGraphicFramePr>
              <p:cNvPr id="7" name="Section Zoom 6" descr="This brings you to code example(s) for this topic" title="Go to the Example Code">
                <a:extLst>
                  <a:ext uri="{FF2B5EF4-FFF2-40B4-BE49-F238E27FC236}">
                    <a16:creationId xmlns:a16="http://schemas.microsoft.com/office/drawing/2014/main" id="{319E451C-7931-4282-9D05-597839794CE1}"/>
                  </a:ext>
                </a:extLst>
              </p:cNvPr>
              <p:cNvGraphicFramePr>
                <a:graphicFrameLocks noChangeAspect="1"/>
              </p:cNvGraphicFramePr>
              <p:nvPr>
                <p:extLst>
                  <p:ext uri="{D42A27DB-BD31-4B8C-83A1-F6EECF244321}">
                    <p14:modId xmlns:p14="http://schemas.microsoft.com/office/powerpoint/2010/main" val="1061170584"/>
                  </p:ext>
                </p:extLst>
              </p:nvPr>
            </p:nvGraphicFramePr>
            <p:xfrm>
              <a:off x="5267116" y="1865812"/>
              <a:ext cx="3048000" cy="1714500"/>
            </p:xfrm>
            <a:graphic>
              <a:graphicData uri="http://schemas.microsoft.com/office/powerpoint/2016/sectionzoom">
                <psez:sectionZm>
                  <psez:sectionZmObj sectionId="{A73F260E-9160-41CF-8679-A2B95B0992AF}">
                    <psez:zmPr id="{AED0BE83-5AEF-49C7-9D82-17E68DCA1CFF}" transitionDur="1000">
                      <p166:blipFill xmlns:p166="http://schemas.microsoft.com/office/powerpoint/2016/6/main">
                        <a:blip r:embed="rId11"/>
                        <a:stretch>
                          <a:fillRect/>
                        </a:stretch>
                      </p166:blipFill>
                      <p166:spPr xmlns:p166="http://schemas.microsoft.com/office/powerpoint/2016/6/main">
                        <a:xfrm>
                          <a:off x="0" y="0"/>
                          <a:ext cx="3048000" cy="1714500"/>
                        </a:xfrm>
                        <a:prstGeom prst="rect">
                          <a:avLst/>
                        </a:prstGeom>
                        <a:ln>
                          <a:noFill/>
                        </a:ln>
                        <a:effectLst>
                          <a:outerShdw blurRad="292100" dist="139700" dir="2700000" algn="tl" rotWithShape="0">
                            <a:srgbClr val="333333">
                              <a:alpha val="65000"/>
                            </a:srgbClr>
                          </a:outerShdw>
                        </a:effectLst>
                      </p166:spPr>
                    </psez:zmPr>
                  </psez:sectionZmObj>
                </psez:sectionZm>
              </a:graphicData>
            </a:graphic>
          </p:graphicFrame>
        </mc:Choice>
        <mc:Fallback xmlns="">
          <p:pic>
            <p:nvPicPr>
              <p:cNvPr id="7" name="Section Zoom 6" descr="This brings you to code example(s) for this topic" title="Go to the Example Code">
                <a:hlinkClick r:id="rId15" action="ppaction://hlinksldjump"/>
                <a:extLst>
                  <a:ext uri="{FF2B5EF4-FFF2-40B4-BE49-F238E27FC236}">
                    <a16:creationId xmlns:a16="http://schemas.microsoft.com/office/drawing/2014/main" id="{319E451C-7931-4282-9D05-597839794CE1}"/>
                  </a:ext>
                </a:extLst>
              </p:cNvPr>
              <p:cNvPicPr>
                <a:picLocks noGrp="1" noRot="1" noChangeAspect="1" noMove="1" noResize="1" noEditPoints="1" noAdjustHandles="1" noChangeArrowheads="1" noChangeShapeType="1"/>
              </p:cNvPicPr>
              <p:nvPr/>
            </p:nvPicPr>
            <p:blipFill>
              <a:blip r:embed="rId16"/>
              <a:stretch>
                <a:fillRect/>
              </a:stretch>
            </p:blipFill>
            <p:spPr>
              <a:xfrm>
                <a:off x="5267116" y="1865812"/>
                <a:ext cx="3048000" cy="1714500"/>
              </a:xfrm>
              <a:prstGeom prst="rect">
                <a:avLst/>
              </a:prstGeom>
              <a:ln>
                <a:noFill/>
              </a:ln>
              <a:effectLst>
                <a:outerShdw blurRad="292100" dist="139700" dir="2700000" algn="tl" rotWithShape="0">
                  <a:srgbClr val="333333">
                    <a:alpha val="65000"/>
                  </a:srgbClr>
                </a:outerShdw>
              </a:effectLst>
            </p:spPr>
          </p:pic>
        </mc:Fallback>
      </mc:AlternateContent>
      <mc:AlternateContent xmlns:mc="http://schemas.openxmlformats.org/markup-compatibility/2006" xmlns:psez="http://schemas.microsoft.com/office/powerpoint/2016/sectionzoom">
        <mc:Choice Requires="psez">
          <p:graphicFrame>
            <p:nvGraphicFramePr>
              <p:cNvPr id="5" name="Section Zoom 4" descr="Brings you to the overview slides for this topic" title="Go to Overview">
                <a:extLst>
                  <a:ext uri="{FF2B5EF4-FFF2-40B4-BE49-F238E27FC236}">
                    <a16:creationId xmlns:a16="http://schemas.microsoft.com/office/drawing/2014/main" id="{9B9802B1-89CD-4517-9320-ED22760255A4}"/>
                  </a:ext>
                </a:extLst>
              </p:cNvPr>
              <p:cNvGraphicFramePr>
                <a:graphicFrameLocks noChangeAspect="1"/>
              </p:cNvGraphicFramePr>
              <p:nvPr>
                <p:extLst>
                  <p:ext uri="{D42A27DB-BD31-4B8C-83A1-F6EECF244321}">
                    <p14:modId xmlns:p14="http://schemas.microsoft.com/office/powerpoint/2010/main" val="2724789730"/>
                  </p:ext>
                </p:extLst>
              </p:nvPr>
            </p:nvGraphicFramePr>
            <p:xfrm>
              <a:off x="1787764" y="1865812"/>
              <a:ext cx="3048000" cy="1714500"/>
            </p:xfrm>
            <a:graphic>
              <a:graphicData uri="http://schemas.microsoft.com/office/powerpoint/2016/sectionzoom">
                <psez:sectionZm>
                  <psez:sectionZmObj sectionId="{2C488E7D-DB16-4178-BD36-1D24A3F6FE4E}">
                    <psez:zmPr id="{5487F2EF-B7D0-4468-89B9-845DEE7AFD2F}" transitionDur="1000">
                      <p166:blipFill xmlns:p166="http://schemas.microsoft.com/office/powerpoint/2016/6/main">
                        <a:blip r:embed="rId17"/>
                        <a:stretch>
                          <a:fillRect/>
                        </a:stretch>
                      </p166:blipFill>
                      <p166:spPr xmlns:p166="http://schemas.microsoft.com/office/powerpoint/2016/6/main">
                        <a:xfrm>
                          <a:off x="0" y="0"/>
                          <a:ext cx="3048000" cy="1714500"/>
                        </a:xfrm>
                        <a:prstGeom prst="rect">
                          <a:avLst/>
                        </a:prstGeom>
                        <a:ln>
                          <a:noFill/>
                        </a:ln>
                        <a:effectLst>
                          <a:outerShdw blurRad="292100" dist="139700" dir="2700000" algn="tl" rotWithShape="0">
                            <a:srgbClr val="333333">
                              <a:alpha val="65000"/>
                            </a:srgbClr>
                          </a:outerShdw>
                        </a:effectLst>
                      </p166:spPr>
                    </psez:zmPr>
                  </psez:sectionZmObj>
                </psez:sectionZm>
              </a:graphicData>
            </a:graphic>
          </p:graphicFrame>
        </mc:Choice>
        <mc:Fallback xmlns="">
          <p:pic>
            <p:nvPicPr>
              <p:cNvPr id="5" name="Section Zoom 4" descr="Brings you to the overview slides for this topic" title="Go to Overview">
                <a:hlinkClick r:id="rId18" action="ppaction://hlinksldjump"/>
                <a:extLst>
                  <a:ext uri="{FF2B5EF4-FFF2-40B4-BE49-F238E27FC236}">
                    <a16:creationId xmlns:a16="http://schemas.microsoft.com/office/drawing/2014/main" id="{9B9802B1-89CD-4517-9320-ED22760255A4}"/>
                  </a:ext>
                </a:extLst>
              </p:cNvPr>
              <p:cNvPicPr>
                <a:picLocks noGrp="1" noRot="1" noChangeAspect="1" noMove="1" noResize="1" noEditPoints="1" noAdjustHandles="1" noChangeArrowheads="1" noChangeShapeType="1"/>
              </p:cNvPicPr>
              <p:nvPr/>
            </p:nvPicPr>
            <p:blipFill>
              <a:blip r:embed="rId19"/>
              <a:stretch>
                <a:fillRect/>
              </a:stretch>
            </p:blipFill>
            <p:spPr>
              <a:xfrm>
                <a:off x="1787764" y="1865812"/>
                <a:ext cx="3048000" cy="1714500"/>
              </a:xfrm>
              <a:prstGeom prst="rect">
                <a:avLst/>
              </a:prstGeom>
              <a:ln>
                <a:noFill/>
              </a:ln>
              <a:effectLst>
                <a:outerShdw blurRad="292100" dist="139700" dir="2700000" algn="tl" rotWithShape="0">
                  <a:srgbClr val="333333">
                    <a:alpha val="65000"/>
                  </a:srgbClr>
                </a:outerShdw>
              </a:effectLst>
            </p:spPr>
          </p:pic>
        </mc:Fallback>
      </mc:AlternateContent>
      <p:sp>
        <p:nvSpPr>
          <p:cNvPr id="2" name="Title 1">
            <a:extLst>
              <a:ext uri="{FF2B5EF4-FFF2-40B4-BE49-F238E27FC236}">
                <a16:creationId xmlns:a16="http://schemas.microsoft.com/office/drawing/2014/main" id="{D335C602-FB29-4036-88A2-2322AD52907E}"/>
              </a:ext>
            </a:extLst>
          </p:cNvPr>
          <p:cNvSpPr>
            <a:spLocks noGrp="1"/>
          </p:cNvSpPr>
          <p:nvPr>
            <p:ph type="title"/>
          </p:nvPr>
        </p:nvSpPr>
        <p:spPr>
          <a:xfrm>
            <a:off x="1787764" y="601855"/>
            <a:ext cx="10006704" cy="1100187"/>
          </a:xfrm>
        </p:spPr>
        <p:txBody>
          <a:bodyPr/>
          <a:lstStyle/>
          <a:p>
            <a:pPr algn="ctr"/>
            <a:r>
              <a:rPr lang="en-US" dirty="0"/>
              <a:t>Table Of Contents</a:t>
            </a:r>
          </a:p>
        </p:txBody>
      </p:sp>
    </p:spTree>
    <p:extLst>
      <p:ext uri="{BB962C8B-B14F-4D97-AF65-F5344CB8AC3E}">
        <p14:creationId xmlns:p14="http://schemas.microsoft.com/office/powerpoint/2010/main" val="3241838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4201-19E7-48CE-A2A9-A309CFEC47EE}"/>
              </a:ext>
            </a:extLst>
          </p:cNvPr>
          <p:cNvSpPr>
            <a:spLocks noGrp="1"/>
          </p:cNvSpPr>
          <p:nvPr>
            <p:ph type="title"/>
          </p:nvPr>
        </p:nvSpPr>
        <p:spPr/>
        <p:txBody>
          <a:bodyPr/>
          <a:lstStyle/>
          <a:p>
            <a:r>
              <a:rPr lang="en-US" dirty="0"/>
              <a:t>How is List&lt;&gt; implemented?</a:t>
            </a:r>
          </a:p>
        </p:txBody>
      </p:sp>
      <p:sp>
        <p:nvSpPr>
          <p:cNvPr id="3" name="Text Placeholder 2">
            <a:extLst>
              <a:ext uri="{FF2B5EF4-FFF2-40B4-BE49-F238E27FC236}">
                <a16:creationId xmlns:a16="http://schemas.microsoft.com/office/drawing/2014/main" id="{5FEBCD48-690D-4792-A071-4E77DB1D8C48}"/>
              </a:ext>
            </a:extLst>
          </p:cNvPr>
          <p:cNvSpPr>
            <a:spLocks noGrp="1"/>
          </p:cNvSpPr>
          <p:nvPr>
            <p:ph type="body" idx="1"/>
          </p:nvPr>
        </p:nvSpPr>
        <p:spPr/>
        <p:txBody>
          <a:bodyPr/>
          <a:lstStyle/>
          <a:p>
            <a:r>
              <a:rPr lang="en-US" dirty="0"/>
              <a:t>How can we figure this out on our own?</a:t>
            </a:r>
          </a:p>
        </p:txBody>
      </p:sp>
    </p:spTree>
    <p:extLst>
      <p:ext uri="{BB962C8B-B14F-4D97-AF65-F5344CB8AC3E}">
        <p14:creationId xmlns:p14="http://schemas.microsoft.com/office/powerpoint/2010/main" val="158949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97AEF-BBFE-40B1-BACA-358C9D748B61}"/>
              </a:ext>
            </a:extLst>
          </p:cNvPr>
          <p:cNvSpPr>
            <a:spLocks noGrp="1"/>
          </p:cNvSpPr>
          <p:nvPr>
            <p:ph type="title"/>
          </p:nvPr>
        </p:nvSpPr>
        <p:spPr/>
        <p:txBody>
          <a:bodyPr/>
          <a:lstStyle/>
          <a:p>
            <a:r>
              <a:rPr lang="en-US" dirty="0"/>
              <a:t>Search The Web</a:t>
            </a:r>
          </a:p>
        </p:txBody>
      </p:sp>
      <p:sp>
        <p:nvSpPr>
          <p:cNvPr id="3" name="Content Placeholder 2">
            <a:extLst>
              <a:ext uri="{FF2B5EF4-FFF2-40B4-BE49-F238E27FC236}">
                <a16:creationId xmlns:a16="http://schemas.microsoft.com/office/drawing/2014/main" id="{9CC35F57-B2B3-40F2-8EA5-3CF82FAE9382}"/>
              </a:ext>
            </a:extLst>
          </p:cNvPr>
          <p:cNvSpPr>
            <a:spLocks noGrp="1"/>
          </p:cNvSpPr>
          <p:nvPr>
            <p:ph idx="1"/>
          </p:nvPr>
        </p:nvSpPr>
        <p:spPr/>
        <p:txBody>
          <a:bodyPr>
            <a:normAutofit/>
          </a:bodyPr>
          <a:lstStyle/>
          <a:p>
            <a:r>
              <a:rPr lang="en-US" dirty="0"/>
              <a:t>This particular data structure is very public about how it’s structured.</a:t>
            </a:r>
          </a:p>
          <a:p>
            <a:endParaRPr lang="en-US" dirty="0"/>
          </a:p>
          <a:p>
            <a:r>
              <a:rPr lang="en-US" dirty="0"/>
              <a:t>Interesting to note that you’re not allowed to manipulate the internal structures yourself</a:t>
            </a:r>
          </a:p>
          <a:p>
            <a:pPr lvl="1"/>
            <a:r>
              <a:rPr lang="en-US" dirty="0"/>
              <a:t>You can call </a:t>
            </a:r>
            <a:r>
              <a:rPr lang="en-US" dirty="0" err="1"/>
              <a:t>AddBefore</a:t>
            </a:r>
            <a:r>
              <a:rPr lang="en-US" dirty="0"/>
              <a:t> to add a node before an existing node</a:t>
            </a:r>
          </a:p>
          <a:p>
            <a:pPr lvl="1"/>
            <a:r>
              <a:rPr lang="en-US" dirty="0"/>
              <a:t>HOWEVER, you can’t change First/Last/Next/Previous yourself</a:t>
            </a:r>
          </a:p>
        </p:txBody>
      </p:sp>
    </p:spTree>
    <p:extLst>
      <p:ext uri="{BB962C8B-B14F-4D97-AF65-F5344CB8AC3E}">
        <p14:creationId xmlns:p14="http://schemas.microsoft.com/office/powerpoint/2010/main" val="2673818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4201-19E7-48CE-A2A9-A309CFEC47EE}"/>
              </a:ext>
            </a:extLst>
          </p:cNvPr>
          <p:cNvSpPr>
            <a:spLocks noGrp="1"/>
          </p:cNvSpPr>
          <p:nvPr>
            <p:ph type="title"/>
          </p:nvPr>
        </p:nvSpPr>
        <p:spPr>
          <a:xfrm>
            <a:off x="1591734" y="2675466"/>
            <a:ext cx="10351910" cy="2471418"/>
          </a:xfrm>
        </p:spPr>
        <p:txBody>
          <a:bodyPr/>
          <a:lstStyle/>
          <a:p>
            <a:r>
              <a:rPr lang="en-US" dirty="0"/>
              <a:t>Method Running Times</a:t>
            </a:r>
            <a:br>
              <a:rPr lang="en-US" dirty="0"/>
            </a:br>
            <a:r>
              <a:rPr lang="en-US" dirty="0"/>
              <a:t>in Big Oh notation</a:t>
            </a:r>
          </a:p>
        </p:txBody>
      </p:sp>
    </p:spTree>
    <p:extLst>
      <p:ext uri="{BB962C8B-B14F-4D97-AF65-F5344CB8AC3E}">
        <p14:creationId xmlns:p14="http://schemas.microsoft.com/office/powerpoint/2010/main" val="3895907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4A25-EEC9-4E8C-BCAB-B6DC8AE440E4}"/>
              </a:ext>
            </a:extLst>
          </p:cNvPr>
          <p:cNvSpPr>
            <a:spLocks noGrp="1"/>
          </p:cNvSpPr>
          <p:nvPr>
            <p:ph type="title"/>
          </p:nvPr>
        </p:nvSpPr>
        <p:spPr>
          <a:xfrm>
            <a:off x="2259874" y="132790"/>
            <a:ext cx="9544989" cy="1280890"/>
          </a:xfrm>
        </p:spPr>
        <p:txBody>
          <a:bodyPr/>
          <a:lstStyle/>
          <a:p>
            <a:pPr algn="r"/>
            <a:r>
              <a:rPr lang="en-US" dirty="0"/>
              <a:t>Running times for list-based Add methods</a:t>
            </a:r>
          </a:p>
        </p:txBody>
      </p:sp>
      <p:sp>
        <p:nvSpPr>
          <p:cNvPr id="3" name="Content Placeholder 2">
            <a:extLst>
              <a:ext uri="{FF2B5EF4-FFF2-40B4-BE49-F238E27FC236}">
                <a16:creationId xmlns:a16="http://schemas.microsoft.com/office/drawing/2014/main" id="{42817D8C-BE0A-43B9-8C29-67138E17732F}"/>
              </a:ext>
            </a:extLst>
          </p:cNvPr>
          <p:cNvSpPr>
            <a:spLocks noGrp="1"/>
          </p:cNvSpPr>
          <p:nvPr>
            <p:ph idx="1"/>
          </p:nvPr>
        </p:nvSpPr>
        <p:spPr>
          <a:xfrm>
            <a:off x="2589212" y="900752"/>
            <a:ext cx="8915400" cy="5824458"/>
          </a:xfrm>
        </p:spPr>
        <p:txBody>
          <a:bodyPr>
            <a:normAutofit fontScale="92500" lnSpcReduction="10000"/>
          </a:bodyPr>
          <a:lstStyle/>
          <a:p>
            <a:r>
              <a:rPr lang="en-US" sz="2400" dirty="0"/>
              <a:t>The running time for </a:t>
            </a:r>
            <a:r>
              <a:rPr lang="en-US" sz="2400" dirty="0" err="1">
                <a:hlinkClick r:id="rId2"/>
              </a:rPr>
              <a:t>AddFirst</a:t>
            </a:r>
            <a:r>
              <a:rPr lang="en-US" sz="2400" dirty="0">
                <a:hlinkClick r:id="rId2"/>
              </a:rPr>
              <a:t>( </a:t>
            </a:r>
            <a:r>
              <a:rPr lang="en-US" sz="2400" dirty="0" err="1">
                <a:hlinkClick r:id="rId2"/>
              </a:rPr>
              <a:t>valueToAdd</a:t>
            </a:r>
            <a:r>
              <a:rPr lang="en-US" sz="2400" dirty="0">
                <a:hlinkClick r:id="rId2"/>
              </a:rPr>
              <a:t> )</a:t>
            </a:r>
            <a:r>
              <a:rPr lang="en-US" sz="2400" dirty="0"/>
              <a:t> :</a:t>
            </a:r>
          </a:p>
          <a:p>
            <a:pPr lvl="1"/>
            <a:r>
              <a:rPr lang="en-US" sz="2000" dirty="0"/>
              <a:t>“This method is an O(1) operation.”, according to the docs on MSDN</a:t>
            </a:r>
          </a:p>
          <a:p>
            <a:pPr lvl="1"/>
            <a:r>
              <a:rPr lang="en-US" sz="2000" dirty="0"/>
              <a:t>Because you’re adding the new element to the very start of the list, and because the </a:t>
            </a:r>
            <a:r>
              <a:rPr lang="en-US" sz="2000" dirty="0" err="1"/>
              <a:t>LinkedList</a:t>
            </a:r>
            <a:r>
              <a:rPr lang="en-US" sz="2000" dirty="0"/>
              <a:t> class keeps track of First, it takes a constant amount of time add the new node in</a:t>
            </a:r>
          </a:p>
          <a:p>
            <a:pPr lvl="1"/>
            <a:r>
              <a:rPr lang="en-US" sz="2000" dirty="0"/>
              <a:t>In other words, you’re adding a single node from a known location, as </a:t>
            </a:r>
            <a:r>
              <a:rPr lang="en-US" sz="2000" dirty="0">
                <a:hlinkClick r:id="rId3" action="ppaction://hlinksldjump"/>
              </a:rPr>
              <a:t>demonstrated previously</a:t>
            </a:r>
            <a:endParaRPr lang="en-US" sz="2000" dirty="0"/>
          </a:p>
          <a:p>
            <a:endParaRPr lang="en-US" sz="2400" dirty="0"/>
          </a:p>
          <a:p>
            <a:r>
              <a:rPr lang="en-US" sz="2400" dirty="0"/>
              <a:t>The running time for </a:t>
            </a:r>
            <a:r>
              <a:rPr lang="en-US" sz="2400" dirty="0" err="1">
                <a:hlinkClick r:id="rId4"/>
              </a:rPr>
              <a:t>AddLast</a:t>
            </a:r>
            <a:r>
              <a:rPr lang="en-US" sz="2400" dirty="0">
                <a:hlinkClick r:id="rId4"/>
              </a:rPr>
              <a:t>( </a:t>
            </a:r>
            <a:r>
              <a:rPr lang="en-US" sz="2400" dirty="0" err="1">
                <a:hlinkClick r:id="rId4"/>
              </a:rPr>
              <a:t>valueToAdd</a:t>
            </a:r>
            <a:r>
              <a:rPr lang="en-US" sz="2400" dirty="0">
                <a:hlinkClick r:id="rId4"/>
              </a:rPr>
              <a:t> )</a:t>
            </a:r>
            <a:r>
              <a:rPr lang="en-US" sz="2400" dirty="0"/>
              <a:t>:</a:t>
            </a:r>
          </a:p>
          <a:p>
            <a:pPr lvl="1"/>
            <a:r>
              <a:rPr lang="en-US" sz="2000" dirty="0"/>
              <a:t>“This method is an O(1) operation.”</a:t>
            </a:r>
          </a:p>
          <a:p>
            <a:pPr lvl="1"/>
            <a:r>
              <a:rPr lang="en-US" sz="2000" dirty="0"/>
              <a:t>Similar to </a:t>
            </a:r>
            <a:r>
              <a:rPr lang="en-US" sz="2000" dirty="0" err="1"/>
              <a:t>AddFirst</a:t>
            </a:r>
            <a:r>
              <a:rPr lang="en-US" sz="2000" dirty="0"/>
              <a:t>, you’re adding the new node to the end of the list, and the list tracks the last node (as you’ve seen in previous pictures)</a:t>
            </a:r>
          </a:p>
          <a:p>
            <a:pPr lvl="1"/>
            <a:r>
              <a:rPr lang="en-US" sz="2000" dirty="0"/>
              <a:t>In other words, you’re adding a single node from a known location, as </a:t>
            </a:r>
            <a:r>
              <a:rPr lang="en-US" sz="2000" dirty="0">
                <a:hlinkClick r:id="rId5" action="ppaction://hlinksldjump"/>
              </a:rPr>
              <a:t>demonstrated previously</a:t>
            </a:r>
            <a:endParaRPr lang="en-US" sz="2000" dirty="0"/>
          </a:p>
        </p:txBody>
      </p:sp>
    </p:spTree>
    <p:extLst>
      <p:ext uri="{BB962C8B-B14F-4D97-AF65-F5344CB8AC3E}">
        <p14:creationId xmlns:p14="http://schemas.microsoft.com/office/powerpoint/2010/main" val="1907722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4A25-EEC9-4E8C-BCAB-B6DC8AE440E4}"/>
              </a:ext>
            </a:extLst>
          </p:cNvPr>
          <p:cNvSpPr>
            <a:spLocks noGrp="1"/>
          </p:cNvSpPr>
          <p:nvPr>
            <p:ph type="title"/>
          </p:nvPr>
        </p:nvSpPr>
        <p:spPr>
          <a:xfrm>
            <a:off x="1502230" y="132790"/>
            <a:ext cx="10302634" cy="1280890"/>
          </a:xfrm>
        </p:spPr>
        <p:txBody>
          <a:bodyPr/>
          <a:lstStyle/>
          <a:p>
            <a:pPr algn="r"/>
            <a:r>
              <a:rPr lang="en-US" dirty="0"/>
              <a:t>Running times for node-based Add methods</a:t>
            </a:r>
          </a:p>
        </p:txBody>
      </p:sp>
      <p:sp>
        <p:nvSpPr>
          <p:cNvPr id="3" name="Content Placeholder 2">
            <a:extLst>
              <a:ext uri="{FF2B5EF4-FFF2-40B4-BE49-F238E27FC236}">
                <a16:creationId xmlns:a16="http://schemas.microsoft.com/office/drawing/2014/main" id="{42817D8C-BE0A-43B9-8C29-67138E17732F}"/>
              </a:ext>
            </a:extLst>
          </p:cNvPr>
          <p:cNvSpPr>
            <a:spLocks noGrp="1"/>
          </p:cNvSpPr>
          <p:nvPr>
            <p:ph idx="1"/>
          </p:nvPr>
        </p:nvSpPr>
        <p:spPr>
          <a:xfrm>
            <a:off x="1746913" y="900752"/>
            <a:ext cx="10194878" cy="5824458"/>
          </a:xfrm>
        </p:spPr>
        <p:txBody>
          <a:bodyPr>
            <a:normAutofit/>
          </a:bodyPr>
          <a:lstStyle/>
          <a:p>
            <a:r>
              <a:rPr lang="en-US" sz="2400" dirty="0"/>
              <a:t>The running time for </a:t>
            </a:r>
            <a:r>
              <a:rPr lang="en-US" sz="2400" dirty="0" err="1">
                <a:hlinkClick r:id="rId2"/>
              </a:rPr>
              <a:t>AddAfter</a:t>
            </a:r>
            <a:r>
              <a:rPr lang="en-US" sz="2400" dirty="0">
                <a:hlinkClick r:id="rId2"/>
              </a:rPr>
              <a:t>(</a:t>
            </a:r>
            <a:r>
              <a:rPr lang="en-US" sz="2400" dirty="0" err="1">
                <a:hlinkClick r:id="rId2"/>
              </a:rPr>
              <a:t>LinkedListNode</a:t>
            </a:r>
            <a:r>
              <a:rPr lang="en-US" sz="2400" dirty="0">
                <a:hlinkClick r:id="rId2"/>
              </a:rPr>
              <a:t>&lt;&gt;, </a:t>
            </a:r>
            <a:r>
              <a:rPr lang="en-US" sz="2400" dirty="0" err="1">
                <a:hlinkClick r:id="rId2"/>
              </a:rPr>
              <a:t>valueToAdd</a:t>
            </a:r>
            <a:r>
              <a:rPr lang="en-US" sz="2400" dirty="0">
                <a:hlinkClick r:id="rId2"/>
              </a:rPr>
              <a:t>)</a:t>
            </a:r>
            <a:r>
              <a:rPr lang="en-US" sz="2400" dirty="0"/>
              <a:t>:</a:t>
            </a:r>
          </a:p>
          <a:p>
            <a:pPr lvl="1"/>
            <a:r>
              <a:rPr lang="en-US" sz="2000" dirty="0"/>
              <a:t>“This method is an O(1) operation.”, according to the docs on MSDN</a:t>
            </a:r>
          </a:p>
          <a:p>
            <a:pPr lvl="1"/>
            <a:r>
              <a:rPr lang="en-US" sz="2000" dirty="0"/>
              <a:t>Because you’re adding the new element to the very start of the list, and because the </a:t>
            </a:r>
            <a:r>
              <a:rPr lang="en-US" sz="2000" dirty="0" err="1"/>
              <a:t>LinkedList</a:t>
            </a:r>
            <a:r>
              <a:rPr lang="en-US" sz="2000" dirty="0"/>
              <a:t> class keeps track of First, it takes a constant amount of time add the new node in</a:t>
            </a:r>
          </a:p>
          <a:p>
            <a:pPr lvl="1"/>
            <a:r>
              <a:rPr lang="en-US" sz="2000" dirty="0"/>
              <a:t>In other words, you’re adding a single node from a known location, as </a:t>
            </a:r>
            <a:r>
              <a:rPr lang="en-US" sz="2000" dirty="0">
                <a:hlinkClick r:id="rId3" action="ppaction://hlinksldjump"/>
              </a:rPr>
              <a:t>demonstrated previously</a:t>
            </a:r>
            <a:endParaRPr lang="en-US" sz="2000" dirty="0"/>
          </a:p>
          <a:p>
            <a:endParaRPr lang="en-US" sz="2400" dirty="0"/>
          </a:p>
          <a:p>
            <a:r>
              <a:rPr lang="en-US" sz="2400" dirty="0"/>
              <a:t>The running time for </a:t>
            </a:r>
            <a:r>
              <a:rPr lang="en-US" sz="2400" dirty="0" err="1">
                <a:hlinkClick r:id="rId4"/>
              </a:rPr>
              <a:t>AddBefore</a:t>
            </a:r>
            <a:r>
              <a:rPr lang="en-US" sz="2400" dirty="0">
                <a:hlinkClick r:id="rId4"/>
              </a:rPr>
              <a:t>(</a:t>
            </a:r>
            <a:r>
              <a:rPr lang="en-US" sz="2400" dirty="0" err="1">
                <a:hlinkClick r:id="rId4"/>
              </a:rPr>
              <a:t>LinkedListNode</a:t>
            </a:r>
            <a:r>
              <a:rPr lang="en-US" sz="2400" dirty="0">
                <a:hlinkClick r:id="rId4"/>
              </a:rPr>
              <a:t>&lt;&gt;, </a:t>
            </a:r>
            <a:r>
              <a:rPr lang="en-US" sz="2400" dirty="0" err="1">
                <a:hlinkClick r:id="rId4"/>
              </a:rPr>
              <a:t>valueToAdd</a:t>
            </a:r>
            <a:r>
              <a:rPr lang="en-US" sz="2400" dirty="0">
                <a:hlinkClick r:id="rId4"/>
              </a:rPr>
              <a:t>)</a:t>
            </a:r>
            <a:r>
              <a:rPr lang="en-US" sz="2400" dirty="0"/>
              <a:t>:</a:t>
            </a:r>
          </a:p>
          <a:p>
            <a:pPr lvl="1"/>
            <a:r>
              <a:rPr lang="en-US" sz="2000" dirty="0"/>
              <a:t>“This method is an O(1) operation.”</a:t>
            </a:r>
          </a:p>
          <a:p>
            <a:pPr lvl="1"/>
            <a:r>
              <a:rPr lang="en-US" sz="2000" dirty="0"/>
              <a:t>Similar to </a:t>
            </a:r>
            <a:r>
              <a:rPr lang="en-US" sz="2000" dirty="0" err="1"/>
              <a:t>AddFirst</a:t>
            </a:r>
            <a:r>
              <a:rPr lang="en-US" sz="2000" dirty="0"/>
              <a:t>, you’re adding the new node to the end of the list, and the list tracks the last node (as you’ve seen in previous pictures)</a:t>
            </a:r>
          </a:p>
          <a:p>
            <a:pPr lvl="1"/>
            <a:r>
              <a:rPr lang="en-US" sz="2000" dirty="0"/>
              <a:t>In other words, you’re adding a single node from a known location, as </a:t>
            </a:r>
            <a:r>
              <a:rPr lang="en-US" sz="2000" dirty="0">
                <a:hlinkClick r:id="rId3" action="ppaction://hlinksldjump"/>
              </a:rPr>
              <a:t>demonstrated previously</a:t>
            </a:r>
            <a:endParaRPr lang="en-US" sz="2000" dirty="0"/>
          </a:p>
        </p:txBody>
      </p:sp>
    </p:spTree>
    <p:extLst>
      <p:ext uri="{BB962C8B-B14F-4D97-AF65-F5344CB8AC3E}">
        <p14:creationId xmlns:p14="http://schemas.microsoft.com/office/powerpoint/2010/main" val="2943111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4A25-EEC9-4E8C-BCAB-B6DC8AE440E4}"/>
              </a:ext>
            </a:extLst>
          </p:cNvPr>
          <p:cNvSpPr>
            <a:spLocks noGrp="1"/>
          </p:cNvSpPr>
          <p:nvPr>
            <p:ph type="title"/>
          </p:nvPr>
        </p:nvSpPr>
        <p:spPr>
          <a:xfrm>
            <a:off x="2592925" y="184246"/>
            <a:ext cx="8911687" cy="1280890"/>
          </a:xfrm>
        </p:spPr>
        <p:txBody>
          <a:bodyPr/>
          <a:lstStyle/>
          <a:p>
            <a:pPr algn="r"/>
            <a:r>
              <a:rPr lang="en-US" dirty="0"/>
              <a:t>Running times for Removes:</a:t>
            </a:r>
          </a:p>
        </p:txBody>
      </p:sp>
      <p:sp>
        <p:nvSpPr>
          <p:cNvPr id="3" name="Content Placeholder 2">
            <a:extLst>
              <a:ext uri="{FF2B5EF4-FFF2-40B4-BE49-F238E27FC236}">
                <a16:creationId xmlns:a16="http://schemas.microsoft.com/office/drawing/2014/main" id="{42817D8C-BE0A-43B9-8C29-67138E17732F}"/>
              </a:ext>
            </a:extLst>
          </p:cNvPr>
          <p:cNvSpPr>
            <a:spLocks noGrp="1"/>
          </p:cNvSpPr>
          <p:nvPr>
            <p:ph idx="1"/>
          </p:nvPr>
        </p:nvSpPr>
        <p:spPr>
          <a:xfrm>
            <a:off x="1965278" y="1201003"/>
            <a:ext cx="9539334" cy="5472751"/>
          </a:xfrm>
        </p:spPr>
        <p:txBody>
          <a:bodyPr>
            <a:normAutofit/>
          </a:bodyPr>
          <a:lstStyle/>
          <a:p>
            <a:r>
              <a:rPr lang="en-US" sz="1600" dirty="0"/>
              <a:t>The running time for </a:t>
            </a:r>
            <a:r>
              <a:rPr lang="en-US" sz="1600" dirty="0" err="1">
                <a:hlinkClick r:id="rId2"/>
              </a:rPr>
              <a:t>RemoveFirst</a:t>
            </a:r>
            <a:r>
              <a:rPr lang="en-US" sz="1600" dirty="0">
                <a:hlinkClick r:id="rId2"/>
              </a:rPr>
              <a:t>()</a:t>
            </a:r>
            <a:r>
              <a:rPr lang="en-US" sz="1600" dirty="0"/>
              <a:t> and for </a:t>
            </a:r>
            <a:r>
              <a:rPr lang="en-US" sz="1600" dirty="0" err="1">
                <a:hlinkClick r:id="rId3"/>
              </a:rPr>
              <a:t>RemoveLast</a:t>
            </a:r>
            <a:r>
              <a:rPr lang="en-US" sz="1600" dirty="0">
                <a:hlinkClick r:id="rId3"/>
              </a:rPr>
              <a:t>()</a:t>
            </a:r>
            <a:r>
              <a:rPr lang="en-US" sz="1600" dirty="0"/>
              <a:t> is </a:t>
            </a:r>
            <a:r>
              <a:rPr lang="en-US" sz="1600" b="1" dirty="0"/>
              <a:t>O(1)</a:t>
            </a:r>
          </a:p>
          <a:p>
            <a:pPr lvl="1"/>
            <a:r>
              <a:rPr lang="en-US" dirty="0"/>
              <a:t>For both, the ONLY remark is: </a:t>
            </a:r>
            <a:r>
              <a:rPr lang="en-US" b="1" dirty="0"/>
              <a:t>“This method is an O(1) operation.”</a:t>
            </a:r>
            <a:r>
              <a:rPr lang="en-US" dirty="0"/>
              <a:t> </a:t>
            </a:r>
            <a:r>
              <a:rPr lang="en-US" sz="2600" dirty="0"/>
              <a:t>☺</a:t>
            </a:r>
            <a:endParaRPr lang="en-US" b="1" dirty="0"/>
          </a:p>
          <a:p>
            <a:pPr lvl="1"/>
            <a:r>
              <a:rPr lang="en-US" dirty="0"/>
              <a:t>You’re removing a single node from a known location, as </a:t>
            </a:r>
            <a:r>
              <a:rPr lang="en-US" dirty="0">
                <a:hlinkClick r:id="rId4" action="ppaction://hlinksldjump"/>
              </a:rPr>
              <a:t>demonstrated previously</a:t>
            </a:r>
            <a:endParaRPr lang="en-US" dirty="0"/>
          </a:p>
          <a:p>
            <a:pPr lvl="1"/>
            <a:endParaRPr lang="en-US" dirty="0"/>
          </a:p>
          <a:p>
            <a:r>
              <a:rPr lang="en-US" sz="1600" dirty="0">
                <a:hlinkClick r:id="rId5"/>
              </a:rPr>
              <a:t>Remove(T)</a:t>
            </a:r>
            <a:r>
              <a:rPr lang="en-US" sz="1600" dirty="0"/>
              <a:t> is O(N), because it has to walk through the list to find the thing to remove</a:t>
            </a:r>
          </a:p>
          <a:p>
            <a:pPr lvl="1"/>
            <a:r>
              <a:rPr lang="en-US" dirty="0"/>
              <a:t>Example: “</a:t>
            </a:r>
            <a:r>
              <a:rPr lang="en-US" dirty="0" err="1">
                <a:solidFill>
                  <a:srgbClr val="000000"/>
                </a:solidFill>
                <a:latin typeface="Consolas" panose="020B0609020204030204" pitchFamily="49" charset="0"/>
              </a:rPr>
              <a:t>numList.Remove</a:t>
            </a:r>
            <a:r>
              <a:rPr lang="en-US" dirty="0">
                <a:solidFill>
                  <a:srgbClr val="000000"/>
                </a:solidFill>
                <a:latin typeface="Consolas" panose="020B0609020204030204" pitchFamily="49" charset="0"/>
              </a:rPr>
              <a:t>(3);</a:t>
            </a:r>
            <a:r>
              <a:rPr lang="en-US" dirty="0"/>
              <a:t>”</a:t>
            </a:r>
          </a:p>
          <a:p>
            <a:pPr lvl="1"/>
            <a:r>
              <a:rPr lang="en-US" dirty="0"/>
              <a:t>“This method performs a linear search; therefore, this method is an O(</a:t>
            </a:r>
            <a:r>
              <a:rPr lang="en-US" i="1" dirty="0"/>
              <a:t>n</a:t>
            </a:r>
            <a:r>
              <a:rPr lang="en-US" dirty="0"/>
              <a:t>) operation, where </a:t>
            </a:r>
            <a:r>
              <a:rPr lang="en-US" i="1" dirty="0"/>
              <a:t>n</a:t>
            </a:r>
            <a:r>
              <a:rPr lang="en-US" dirty="0"/>
              <a:t> is </a:t>
            </a:r>
            <a:r>
              <a:rPr lang="en-US" dirty="0">
                <a:hlinkClick r:id="rId6"/>
              </a:rPr>
              <a:t>Count</a:t>
            </a:r>
            <a:r>
              <a:rPr lang="en-US" dirty="0"/>
              <a:t>.”</a:t>
            </a:r>
          </a:p>
          <a:p>
            <a:pPr lvl="1"/>
            <a:r>
              <a:rPr lang="en-US" dirty="0"/>
              <a:t>You need to search through the list to find the thing to remove, as </a:t>
            </a:r>
            <a:r>
              <a:rPr lang="en-US" dirty="0">
                <a:hlinkClick r:id="rId4" action="ppaction://hlinksldjump"/>
              </a:rPr>
              <a:t>demonstrated previously</a:t>
            </a:r>
            <a:endParaRPr lang="en-US" dirty="0"/>
          </a:p>
          <a:p>
            <a:endParaRPr lang="en-US" sz="1600" dirty="0">
              <a:hlinkClick r:id="rId7"/>
            </a:endParaRPr>
          </a:p>
          <a:p>
            <a:r>
              <a:rPr lang="en-US" sz="1600" dirty="0">
                <a:hlinkClick r:id="rId7"/>
              </a:rPr>
              <a:t>Remove(</a:t>
            </a:r>
            <a:r>
              <a:rPr lang="en-US" sz="1600" dirty="0" err="1">
                <a:hlinkClick r:id="rId7"/>
              </a:rPr>
              <a:t>LinkedListNode</a:t>
            </a:r>
            <a:r>
              <a:rPr lang="en-US" sz="1600" dirty="0">
                <a:hlinkClick r:id="rId7"/>
              </a:rPr>
              <a:t>&lt;T&gt;)</a:t>
            </a:r>
            <a:r>
              <a:rPr lang="en-US" sz="1600" dirty="0"/>
              <a:t> is O(1)</a:t>
            </a:r>
          </a:p>
          <a:p>
            <a:pPr lvl="1"/>
            <a:r>
              <a:rPr lang="en-US" dirty="0"/>
              <a:t>Example: “</a:t>
            </a:r>
            <a:r>
              <a:rPr lang="en-US" dirty="0" err="1">
                <a:solidFill>
                  <a:srgbClr val="000000"/>
                </a:solidFill>
                <a:latin typeface="Consolas" panose="020B0609020204030204" pitchFamily="49" charset="0"/>
              </a:rPr>
              <a:t>numList.Remove</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refToNode</a:t>
            </a:r>
            <a:r>
              <a:rPr lang="en-US" dirty="0">
                <a:solidFill>
                  <a:srgbClr val="000000"/>
                </a:solidFill>
                <a:latin typeface="Consolas" panose="020B0609020204030204" pitchFamily="49" charset="0"/>
              </a:rPr>
              <a:t>);</a:t>
            </a:r>
            <a:r>
              <a:rPr lang="en-US" dirty="0"/>
              <a:t>”</a:t>
            </a:r>
          </a:p>
          <a:p>
            <a:pPr lvl="1"/>
            <a:r>
              <a:rPr lang="en-US" dirty="0"/>
              <a:t>“This method is an O(1) operation.”</a:t>
            </a:r>
          </a:p>
          <a:p>
            <a:pPr lvl="1"/>
            <a:r>
              <a:rPr lang="en-US" dirty="0"/>
              <a:t>You’re removing a single node from a known location, as </a:t>
            </a:r>
            <a:r>
              <a:rPr lang="en-US" dirty="0">
                <a:hlinkClick r:id="rId8" action="ppaction://hlinksldjump"/>
              </a:rPr>
              <a:t>demonstrated previously</a:t>
            </a:r>
            <a:endParaRPr lang="en-US" dirty="0"/>
          </a:p>
        </p:txBody>
      </p:sp>
    </p:spTree>
    <p:extLst>
      <p:ext uri="{BB962C8B-B14F-4D97-AF65-F5344CB8AC3E}">
        <p14:creationId xmlns:p14="http://schemas.microsoft.com/office/powerpoint/2010/main" val="19333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500"/>
                                        <p:tgtEl>
                                          <p:spTgt spid="3">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500"/>
                                        <p:tgtEl>
                                          <p:spTgt spid="3">
                                            <p:txEl>
                                              <p:pRg st="11" end="1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fade">
                                      <p:cBhvr>
                                        <p:cTn id="3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4A25-EEC9-4E8C-BCAB-B6DC8AE440E4}"/>
              </a:ext>
            </a:extLst>
          </p:cNvPr>
          <p:cNvSpPr>
            <a:spLocks noGrp="1"/>
          </p:cNvSpPr>
          <p:nvPr>
            <p:ph type="title"/>
          </p:nvPr>
        </p:nvSpPr>
        <p:spPr/>
        <p:txBody>
          <a:bodyPr/>
          <a:lstStyle/>
          <a:p>
            <a:r>
              <a:rPr lang="en-US" dirty="0"/>
              <a:t>Running times:</a:t>
            </a:r>
            <a:br>
              <a:rPr lang="en-US" dirty="0"/>
            </a:br>
            <a:r>
              <a:rPr lang="en-US" dirty="0"/>
              <a:t>What the docs say</a:t>
            </a:r>
          </a:p>
        </p:txBody>
      </p:sp>
      <p:sp>
        <p:nvSpPr>
          <p:cNvPr id="3" name="Content Placeholder 2">
            <a:extLst>
              <a:ext uri="{FF2B5EF4-FFF2-40B4-BE49-F238E27FC236}">
                <a16:creationId xmlns:a16="http://schemas.microsoft.com/office/drawing/2014/main" id="{42817D8C-BE0A-43B9-8C29-67138E17732F}"/>
              </a:ext>
            </a:extLst>
          </p:cNvPr>
          <p:cNvSpPr>
            <a:spLocks noGrp="1"/>
          </p:cNvSpPr>
          <p:nvPr>
            <p:ph idx="1"/>
          </p:nvPr>
        </p:nvSpPr>
        <p:spPr/>
        <p:txBody>
          <a:bodyPr>
            <a:normAutofit/>
          </a:bodyPr>
          <a:lstStyle/>
          <a:p>
            <a:r>
              <a:rPr lang="en-US" sz="1600" dirty="0">
                <a:hlinkClick r:id="rId2"/>
              </a:rPr>
              <a:t>Find(T)</a:t>
            </a:r>
            <a:r>
              <a:rPr lang="en-US" sz="1600" dirty="0"/>
              <a:t> is O(N), because it has to walk through the list to find the thing to return</a:t>
            </a:r>
          </a:p>
          <a:p>
            <a:pPr lvl="1"/>
            <a:r>
              <a:rPr lang="en-US" dirty="0"/>
              <a:t>“This method performs a linear search; therefore, this method is an O(</a:t>
            </a:r>
            <a:r>
              <a:rPr lang="en-US" i="1" dirty="0"/>
              <a:t>n</a:t>
            </a:r>
            <a:r>
              <a:rPr lang="en-US" dirty="0"/>
              <a:t>) operation, where </a:t>
            </a:r>
            <a:r>
              <a:rPr lang="en-US" i="1" dirty="0"/>
              <a:t>n</a:t>
            </a:r>
            <a:r>
              <a:rPr lang="en-US" dirty="0"/>
              <a:t> is </a:t>
            </a:r>
            <a:r>
              <a:rPr lang="en-US" dirty="0">
                <a:hlinkClick r:id="rId3"/>
              </a:rPr>
              <a:t>Count</a:t>
            </a:r>
            <a:r>
              <a:rPr lang="en-US" dirty="0"/>
              <a:t>.”</a:t>
            </a:r>
          </a:p>
          <a:p>
            <a:pPr lvl="1"/>
            <a:r>
              <a:rPr lang="en-US" dirty="0"/>
              <a:t>You need to search through the list to find the thing to remove, as </a:t>
            </a:r>
            <a:r>
              <a:rPr lang="en-US" dirty="0">
                <a:hlinkClick r:id="rId4" action="ppaction://hlinksldjump"/>
              </a:rPr>
              <a:t>demonstrated previously</a:t>
            </a:r>
            <a:endParaRPr lang="en-US" dirty="0"/>
          </a:p>
          <a:p>
            <a:endParaRPr lang="en-US" dirty="0">
              <a:hlinkClick r:id="rId2"/>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16601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668D-C335-4DA7-A4C0-F7094A568788}"/>
              </a:ext>
            </a:extLst>
          </p:cNvPr>
          <p:cNvSpPr>
            <a:spLocks noGrp="1"/>
          </p:cNvSpPr>
          <p:nvPr>
            <p:ph type="title"/>
          </p:nvPr>
        </p:nvSpPr>
        <p:spPr>
          <a:xfrm>
            <a:off x="2589212" y="1181100"/>
            <a:ext cx="8915399" cy="2346450"/>
          </a:xfrm>
        </p:spPr>
        <p:txBody>
          <a:bodyPr/>
          <a:lstStyle/>
          <a:p>
            <a:r>
              <a:rPr lang="en-US" dirty="0"/>
              <a:t>When to use</a:t>
            </a:r>
            <a:br>
              <a:rPr lang="en-US" dirty="0"/>
            </a:br>
            <a:r>
              <a:rPr lang="en-US" dirty="0" err="1"/>
              <a:t>LinkedList</a:t>
            </a:r>
            <a:r>
              <a:rPr lang="en-US" dirty="0"/>
              <a:t>&lt;&gt;</a:t>
            </a:r>
          </a:p>
        </p:txBody>
      </p:sp>
      <p:sp>
        <p:nvSpPr>
          <p:cNvPr id="3" name="Text Placeholder 2">
            <a:extLst>
              <a:ext uri="{FF2B5EF4-FFF2-40B4-BE49-F238E27FC236}">
                <a16:creationId xmlns:a16="http://schemas.microsoft.com/office/drawing/2014/main" id="{CEC0EAF4-2A33-464F-9196-1E24E160541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67189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76BA6-1C69-4ACB-B46A-251683626628}"/>
              </a:ext>
            </a:extLst>
          </p:cNvPr>
          <p:cNvSpPr>
            <a:spLocks noGrp="1"/>
          </p:cNvSpPr>
          <p:nvPr>
            <p:ph type="title"/>
          </p:nvPr>
        </p:nvSpPr>
        <p:spPr>
          <a:xfrm>
            <a:off x="2589212" y="0"/>
            <a:ext cx="8911687" cy="756356"/>
          </a:xfrm>
        </p:spPr>
        <p:txBody>
          <a:bodyPr/>
          <a:lstStyle/>
          <a:p>
            <a:r>
              <a:rPr lang="en-US" dirty="0"/>
              <a:t>Why /why not use a </a:t>
            </a:r>
            <a:r>
              <a:rPr lang="en-US" dirty="0" err="1"/>
              <a:t>LinkedList</a:t>
            </a:r>
            <a:r>
              <a:rPr lang="en-US" dirty="0"/>
              <a:t>&lt;&gt;?</a:t>
            </a:r>
          </a:p>
        </p:txBody>
      </p:sp>
      <p:sp>
        <p:nvSpPr>
          <p:cNvPr id="3" name="Content Placeholder 2">
            <a:extLst>
              <a:ext uri="{FF2B5EF4-FFF2-40B4-BE49-F238E27FC236}">
                <a16:creationId xmlns:a16="http://schemas.microsoft.com/office/drawing/2014/main" id="{281BF8AC-C316-490E-B404-2489FB44A3A7}"/>
              </a:ext>
            </a:extLst>
          </p:cNvPr>
          <p:cNvSpPr>
            <a:spLocks noGrp="1"/>
          </p:cNvSpPr>
          <p:nvPr>
            <p:ph idx="1"/>
          </p:nvPr>
        </p:nvSpPr>
        <p:spPr>
          <a:xfrm>
            <a:off x="1514901" y="477672"/>
            <a:ext cx="9989711" cy="6250506"/>
          </a:xfrm>
        </p:spPr>
        <p:txBody>
          <a:bodyPr>
            <a:noAutofit/>
          </a:bodyPr>
          <a:lstStyle/>
          <a:p>
            <a:r>
              <a:rPr lang="en-US" sz="2000" b="1" dirty="0">
                <a:solidFill>
                  <a:srgbClr val="7030A0"/>
                </a:solidFill>
              </a:rPr>
              <a:t>It’s good when you want to access the values sequentially (i.e., walk through the values in order) and you want to add new items into the middle as you walk through the list</a:t>
            </a:r>
          </a:p>
          <a:p>
            <a:endParaRPr lang="en-US" sz="2000" dirty="0"/>
          </a:p>
          <a:p>
            <a:r>
              <a:rPr lang="en-US" sz="2000" dirty="0"/>
              <a:t>Fast (constant-time) insertion or removal</a:t>
            </a:r>
          </a:p>
          <a:p>
            <a:pPr lvl="1"/>
            <a:r>
              <a:rPr lang="en-US" sz="1800" dirty="0"/>
              <a:t>But only at the start/end of the list, or near a node that you previously found</a:t>
            </a:r>
          </a:p>
          <a:p>
            <a:pPr lvl="1"/>
            <a:r>
              <a:rPr lang="en-US" sz="1800" dirty="0"/>
              <a:t>In contrast, the array-based List&lt;&gt; can only add things to the end </a:t>
            </a:r>
          </a:p>
          <a:p>
            <a:pPr lvl="2"/>
            <a:r>
              <a:rPr lang="en-US" sz="1600" dirty="0"/>
              <a:t>O(1) for adding to the end</a:t>
            </a:r>
          </a:p>
          <a:p>
            <a:pPr lvl="2"/>
            <a:r>
              <a:rPr lang="en-US" sz="1600" dirty="0"/>
              <a:t>O(N) to shuffle everything down when adding to the middle)</a:t>
            </a:r>
          </a:p>
          <a:p>
            <a:endParaRPr lang="en-US" sz="2000" dirty="0"/>
          </a:p>
          <a:p>
            <a:r>
              <a:rPr lang="en-US" sz="2000" dirty="0"/>
              <a:t>Slower (linear-time) access to the elements</a:t>
            </a:r>
          </a:p>
          <a:p>
            <a:pPr lvl="1"/>
            <a:r>
              <a:rPr lang="en-US" sz="1800" dirty="0"/>
              <a:t>The best you can do for finding an element is O(N) / linear time</a:t>
            </a:r>
          </a:p>
          <a:p>
            <a:pPr lvl="1"/>
            <a:endParaRPr lang="en-US" sz="1800" dirty="0"/>
          </a:p>
          <a:p>
            <a:r>
              <a:rPr lang="en-US" sz="2000" dirty="0"/>
              <a:t>Each &lt;thing&gt; we store requires a node, so it’s bad for storing a lot of small things</a:t>
            </a:r>
          </a:p>
          <a:p>
            <a:pPr lvl="1"/>
            <a:r>
              <a:rPr lang="en-US" sz="1800" dirty="0"/>
              <a:t>For example, storing a lot of individual characters would be very inefficient</a:t>
            </a:r>
          </a:p>
          <a:p>
            <a:pPr marL="0" indent="0">
              <a:buNone/>
            </a:pPr>
            <a:endParaRPr lang="en-US" sz="2000" dirty="0"/>
          </a:p>
        </p:txBody>
      </p:sp>
    </p:spTree>
    <p:extLst>
      <p:ext uri="{BB962C8B-B14F-4D97-AF65-F5344CB8AC3E}">
        <p14:creationId xmlns:p14="http://schemas.microsoft.com/office/powerpoint/2010/main" val="422381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4201-19E7-48CE-A2A9-A309CFEC47EE}"/>
              </a:ext>
            </a:extLst>
          </p:cNvPr>
          <p:cNvSpPr>
            <a:spLocks noGrp="1"/>
          </p:cNvSpPr>
          <p:nvPr>
            <p:ph type="title"/>
          </p:nvPr>
        </p:nvSpPr>
        <p:spPr>
          <a:xfrm>
            <a:off x="2589212" y="2058750"/>
            <a:ext cx="9309277" cy="1468800"/>
          </a:xfrm>
        </p:spPr>
        <p:txBody>
          <a:bodyPr/>
          <a:lstStyle/>
          <a:p>
            <a:r>
              <a:rPr lang="en-US" dirty="0"/>
              <a:t>Generic </a:t>
            </a:r>
            <a:br>
              <a:rPr lang="en-US" dirty="0"/>
            </a:br>
            <a:r>
              <a:rPr lang="en-US" dirty="0" err="1"/>
              <a:t>LinkedList</a:t>
            </a:r>
            <a:r>
              <a:rPr lang="en-US" dirty="0"/>
              <a:t>&lt;&gt; Overview</a:t>
            </a:r>
          </a:p>
        </p:txBody>
      </p:sp>
      <p:sp>
        <p:nvSpPr>
          <p:cNvPr id="3" name="Text Placeholder 2">
            <a:extLst>
              <a:ext uri="{FF2B5EF4-FFF2-40B4-BE49-F238E27FC236}">
                <a16:creationId xmlns:a16="http://schemas.microsoft.com/office/drawing/2014/main" id="{5FEBCD48-690D-4792-A071-4E77DB1D8C4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013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0A20CB9-2B18-4070-83D6-165D6BFDA411}"/>
              </a:ext>
            </a:extLst>
          </p:cNvPr>
          <p:cNvGrpSpPr/>
          <p:nvPr/>
        </p:nvGrpSpPr>
        <p:grpSpPr>
          <a:xfrm>
            <a:off x="9969860" y="599701"/>
            <a:ext cx="1991956" cy="2517423"/>
            <a:chOff x="5375635" y="1275644"/>
            <a:chExt cx="1991956" cy="2517423"/>
          </a:xfrm>
        </p:grpSpPr>
        <p:sp>
          <p:nvSpPr>
            <p:cNvPr id="28" name="Rectangle 27">
              <a:extLst>
                <a:ext uri="{FF2B5EF4-FFF2-40B4-BE49-F238E27FC236}">
                  <a16:creationId xmlns:a16="http://schemas.microsoft.com/office/drawing/2014/main" id="{48E96E5E-C8DF-4CB8-88B9-8ECFD4A3A492}"/>
                </a:ext>
              </a:extLst>
            </p:cNvPr>
            <p:cNvSpPr/>
            <p:nvPr/>
          </p:nvSpPr>
          <p:spPr>
            <a:xfrm>
              <a:off x="5375635" y="1275644"/>
              <a:ext cx="1984720" cy="251742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CEE5906-731A-4279-BBFC-237D99A6E3D7}"/>
                </a:ext>
              </a:extLst>
            </p:cNvPr>
            <p:cNvSpPr/>
            <p:nvPr/>
          </p:nvSpPr>
          <p:spPr>
            <a:xfrm>
              <a:off x="5375635" y="1275644"/>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Stack</a:t>
              </a:r>
            </a:p>
          </p:txBody>
        </p:sp>
        <p:sp>
          <p:nvSpPr>
            <p:cNvPr id="32" name="Rectangle 31">
              <a:extLst>
                <a:ext uri="{FF2B5EF4-FFF2-40B4-BE49-F238E27FC236}">
                  <a16:creationId xmlns:a16="http://schemas.microsoft.com/office/drawing/2014/main" id="{565875B2-0D33-4DEC-854E-DBAC3496FBEB}"/>
                </a:ext>
              </a:extLst>
            </p:cNvPr>
            <p:cNvSpPr/>
            <p:nvPr/>
          </p:nvSpPr>
          <p:spPr>
            <a:xfrm>
              <a:off x="5375635" y="1919111"/>
              <a:ext cx="197502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p>
          </p:txBody>
        </p:sp>
        <p:sp>
          <p:nvSpPr>
            <p:cNvPr id="33" name="Rectangle 32">
              <a:extLst>
                <a:ext uri="{FF2B5EF4-FFF2-40B4-BE49-F238E27FC236}">
                  <a16:creationId xmlns:a16="http://schemas.microsoft.com/office/drawing/2014/main" id="{0A6C5371-AC43-4CE6-A653-7FCC1377E834}"/>
                </a:ext>
              </a:extLst>
            </p:cNvPr>
            <p:cNvSpPr/>
            <p:nvPr/>
          </p:nvSpPr>
          <p:spPr>
            <a:xfrm>
              <a:off x="5382871" y="2579506"/>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numList</a:t>
              </a:r>
              <a:endParaRPr lang="en-US" dirty="0"/>
            </a:p>
          </p:txBody>
        </p:sp>
      </p:grpSp>
      <p:cxnSp>
        <p:nvCxnSpPr>
          <p:cNvPr id="34" name="Connector: Elbow 33">
            <a:extLst>
              <a:ext uri="{FF2B5EF4-FFF2-40B4-BE49-F238E27FC236}">
                <a16:creationId xmlns:a16="http://schemas.microsoft.com/office/drawing/2014/main" id="{6FC47EFD-7850-4955-854B-AD9CC1DE325F}"/>
              </a:ext>
            </a:extLst>
          </p:cNvPr>
          <p:cNvCxnSpPr>
            <a:cxnSpLocks/>
            <a:stCxn id="33" idx="1"/>
            <a:endCxn id="54" idx="0"/>
          </p:cNvCxnSpPr>
          <p:nvPr/>
        </p:nvCxnSpPr>
        <p:spPr>
          <a:xfrm rot="10800000" flipV="1">
            <a:off x="8158696" y="2208362"/>
            <a:ext cx="1818400" cy="918659"/>
          </a:xfrm>
          <a:prstGeom prst="bentConnector2">
            <a:avLst/>
          </a:prstGeom>
          <a:ln w="76200">
            <a:tailEnd type="triangle"/>
          </a:ln>
        </p:spPr>
        <p:style>
          <a:lnRef idx="1">
            <a:schemeClr val="accent3"/>
          </a:lnRef>
          <a:fillRef idx="0">
            <a:schemeClr val="accent3"/>
          </a:fillRef>
          <a:effectRef idx="0">
            <a:schemeClr val="accent3"/>
          </a:effectRef>
          <a:fontRef idx="minor">
            <a:schemeClr val="tx1"/>
          </a:fontRef>
        </p:style>
      </p:cxnSp>
      <p:sp>
        <p:nvSpPr>
          <p:cNvPr id="27" name="Content Placeholder 2">
            <a:extLst>
              <a:ext uri="{FF2B5EF4-FFF2-40B4-BE49-F238E27FC236}">
                <a16:creationId xmlns:a16="http://schemas.microsoft.com/office/drawing/2014/main" id="{F9AAE34F-E58E-46E7-BE44-775D7C8490EE}"/>
              </a:ext>
            </a:extLst>
          </p:cNvPr>
          <p:cNvSpPr>
            <a:spLocks noGrp="1"/>
          </p:cNvSpPr>
          <p:nvPr>
            <p:ph idx="1"/>
          </p:nvPr>
        </p:nvSpPr>
        <p:spPr>
          <a:xfrm>
            <a:off x="1348843" y="1094493"/>
            <a:ext cx="4446787" cy="4669014"/>
          </a:xfrm>
        </p:spPr>
        <p:txBody>
          <a:bodyPr>
            <a:normAutofit/>
          </a:bodyPr>
          <a:lstStyle/>
          <a:p>
            <a:pPr marL="0" indent="0">
              <a:buNone/>
            </a:pPr>
            <a:r>
              <a:rPr lang="en-US" dirty="0">
                <a:solidFill>
                  <a:srgbClr val="0000FF"/>
                </a:solidFill>
                <a:latin typeface="Consolas" panose="020B0609020204030204" pitchFamily="49" charset="0"/>
              </a:rPr>
              <a:t>static</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Main(</a:t>
            </a:r>
            <a:r>
              <a:rPr lang="en-US" dirty="0">
                <a:solidFill>
                  <a:srgbClr val="0000FF"/>
                </a:solidFill>
                <a:latin typeface="Consolas" panose="020B0609020204030204" pitchFamily="49" charset="0"/>
              </a:rPr>
              <a:t>string</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args</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a:t>
            </a:r>
          </a:p>
          <a:p>
            <a:pPr marL="0" indent="0">
              <a:buNone/>
            </a:pPr>
            <a:r>
              <a:rPr lang="en-US" dirty="0" err="1">
                <a:solidFill>
                  <a:srgbClr val="2B91AF"/>
                </a:solidFill>
                <a:latin typeface="Consolas" panose="020B0609020204030204" pitchFamily="49" charset="0"/>
              </a:rPr>
              <a:t>LinkedList</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 </a:t>
            </a:r>
            <a:r>
              <a:rPr lang="en-US" dirty="0" err="1">
                <a:solidFill>
                  <a:srgbClr val="000000"/>
                </a:solidFill>
                <a:latin typeface="Consolas" panose="020B0609020204030204" pitchFamily="49" charset="0"/>
              </a:rPr>
              <a:t>numList</a:t>
            </a:r>
            <a:r>
              <a:rPr lang="en-US" dirty="0">
                <a:solidFill>
                  <a:srgbClr val="000000"/>
                </a:solidFill>
                <a:latin typeface="Consolas" panose="020B0609020204030204" pitchFamily="49" charset="0"/>
              </a:rPr>
              <a:t> =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new</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LinkedList</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a:t>
            </a:r>
          </a:p>
          <a:p>
            <a:pPr marL="0" indent="0">
              <a:buNone/>
            </a:pPr>
            <a:r>
              <a:rPr lang="en-US" dirty="0" err="1">
                <a:solidFill>
                  <a:srgbClr val="000000"/>
                </a:solidFill>
                <a:latin typeface="Consolas" panose="020B0609020204030204" pitchFamily="49" charset="0"/>
              </a:rPr>
              <a:t>numList.AddFirst</a:t>
            </a:r>
            <a:r>
              <a:rPr lang="en-US" dirty="0">
                <a:solidFill>
                  <a:srgbClr val="000000"/>
                </a:solidFill>
                <a:latin typeface="Consolas" panose="020B0609020204030204" pitchFamily="49" charset="0"/>
              </a:rPr>
              <a:t>(10);</a:t>
            </a:r>
          </a:p>
          <a:p>
            <a:pPr marL="0" indent="0">
              <a:buNone/>
            </a:pPr>
            <a:r>
              <a:rPr lang="en-US" dirty="0" err="1">
                <a:solidFill>
                  <a:srgbClr val="000000"/>
                </a:solidFill>
                <a:latin typeface="Consolas" panose="020B0609020204030204" pitchFamily="49" charset="0"/>
              </a:rPr>
              <a:t>numList.AddLast</a:t>
            </a:r>
            <a:r>
              <a:rPr lang="en-US" dirty="0">
                <a:solidFill>
                  <a:srgbClr val="000000"/>
                </a:solidFill>
                <a:latin typeface="Consolas" panose="020B0609020204030204" pitchFamily="49" charset="0"/>
              </a:rPr>
              <a:t>(20);</a:t>
            </a:r>
          </a:p>
          <a:p>
            <a:pPr marL="0" indent="0">
              <a:buNone/>
            </a:pPr>
            <a:r>
              <a:rPr lang="en-US" dirty="0" err="1">
                <a:solidFill>
                  <a:srgbClr val="000000"/>
                </a:solidFill>
                <a:latin typeface="Consolas" panose="020B0609020204030204" pitchFamily="49" charset="0"/>
              </a:rPr>
              <a:t>numList.AddLast</a:t>
            </a:r>
            <a:r>
              <a:rPr lang="en-US" dirty="0">
                <a:solidFill>
                  <a:srgbClr val="000000"/>
                </a:solidFill>
                <a:latin typeface="Consolas" panose="020B0609020204030204" pitchFamily="49" charset="0"/>
              </a:rPr>
              <a:t>(30);</a:t>
            </a:r>
          </a:p>
          <a:p>
            <a:pPr marL="0" indent="0">
              <a:buNone/>
            </a:pPr>
            <a:endParaRPr lang="en-US" dirty="0">
              <a:solidFill>
                <a:srgbClr val="000000"/>
              </a:solidFill>
              <a:latin typeface="Consolas" panose="020B0609020204030204" pitchFamily="49" charset="0"/>
            </a:endParaRPr>
          </a:p>
          <a:p>
            <a:pPr marL="0" indent="0">
              <a:buNone/>
            </a:pPr>
            <a:r>
              <a:rPr lang="en-US" dirty="0" err="1">
                <a:solidFill>
                  <a:srgbClr val="0000FF"/>
                </a:solidFill>
                <a:latin typeface="Consolas" panose="020B0609020204030204" pitchFamily="49" charset="0"/>
              </a:rPr>
              <a:t>foreach</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num</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numList</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a:t>
            </a:r>
          </a:p>
          <a:p>
            <a:pPr marL="0" indent="0">
              <a:buNone/>
            </a:pPr>
            <a:r>
              <a:rPr lang="en-US" dirty="0">
                <a:solidFill>
                  <a:srgbClr val="2B91AF"/>
                </a:solidFill>
                <a:latin typeface="Consolas" panose="020B0609020204030204" pitchFamily="49" charset="0"/>
              </a:rPr>
              <a:t>	</a:t>
            </a:r>
            <a:r>
              <a:rPr lang="en-US" dirty="0" err="1">
                <a:solidFill>
                  <a:srgbClr val="2B91AF"/>
                </a:solidFill>
                <a:latin typeface="Consolas" panose="020B0609020204030204" pitchFamily="49" charset="0"/>
              </a:rPr>
              <a:t>Console</a:t>
            </a:r>
            <a:r>
              <a:rPr lang="en-US" dirty="0" err="1">
                <a:solidFill>
                  <a:srgbClr val="000000"/>
                </a:solidFill>
                <a:latin typeface="Consolas" panose="020B0609020204030204" pitchFamily="49" charset="0"/>
              </a:rPr>
              <a:t>.WriteLine</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num</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a:t>
            </a:r>
          </a:p>
        </p:txBody>
      </p:sp>
      <p:sp>
        <p:nvSpPr>
          <p:cNvPr id="2" name="Title 1">
            <a:extLst>
              <a:ext uri="{FF2B5EF4-FFF2-40B4-BE49-F238E27FC236}">
                <a16:creationId xmlns:a16="http://schemas.microsoft.com/office/drawing/2014/main" id="{D2A97AEF-BBFE-40B1-BACA-358C9D748B61}"/>
              </a:ext>
            </a:extLst>
          </p:cNvPr>
          <p:cNvSpPr>
            <a:spLocks noGrp="1"/>
          </p:cNvSpPr>
          <p:nvPr>
            <p:ph type="title"/>
          </p:nvPr>
        </p:nvSpPr>
        <p:spPr>
          <a:xfrm>
            <a:off x="1641483" y="-51833"/>
            <a:ext cx="9574212" cy="651534"/>
          </a:xfrm>
        </p:spPr>
        <p:txBody>
          <a:bodyPr>
            <a:normAutofit fontScale="90000"/>
          </a:bodyPr>
          <a:lstStyle/>
          <a:p>
            <a:r>
              <a:rPr lang="en-US" dirty="0" err="1"/>
              <a:t>LinkedList</a:t>
            </a:r>
            <a:r>
              <a:rPr lang="en-US" dirty="0"/>
              <a:t>&lt;&gt;  stores data in a ‘chain’ of nodes</a:t>
            </a:r>
          </a:p>
        </p:txBody>
      </p:sp>
      <p:grpSp>
        <p:nvGrpSpPr>
          <p:cNvPr id="30" name="Group 29">
            <a:extLst>
              <a:ext uri="{FF2B5EF4-FFF2-40B4-BE49-F238E27FC236}">
                <a16:creationId xmlns:a16="http://schemas.microsoft.com/office/drawing/2014/main" id="{2B578D07-3017-46A8-8C93-F9FC663D0728}"/>
              </a:ext>
            </a:extLst>
          </p:cNvPr>
          <p:cNvGrpSpPr/>
          <p:nvPr/>
        </p:nvGrpSpPr>
        <p:grpSpPr>
          <a:xfrm>
            <a:off x="6282981" y="4797777"/>
            <a:ext cx="5003618" cy="2003939"/>
            <a:chOff x="3473458" y="4401732"/>
            <a:chExt cx="5003618" cy="2003939"/>
          </a:xfrm>
        </p:grpSpPr>
        <p:grpSp>
          <p:nvGrpSpPr>
            <p:cNvPr id="31" name="Group 30">
              <a:extLst>
                <a:ext uri="{FF2B5EF4-FFF2-40B4-BE49-F238E27FC236}">
                  <a16:creationId xmlns:a16="http://schemas.microsoft.com/office/drawing/2014/main" id="{A43F4B6A-7AF8-4233-ACA8-C2D500F24A45}"/>
                </a:ext>
              </a:extLst>
            </p:cNvPr>
            <p:cNvGrpSpPr/>
            <p:nvPr/>
          </p:nvGrpSpPr>
          <p:grpSpPr>
            <a:xfrm>
              <a:off x="3757439" y="4413021"/>
              <a:ext cx="1977316" cy="1992650"/>
              <a:chOff x="1431928" y="2978934"/>
              <a:chExt cx="1977316" cy="1992650"/>
            </a:xfrm>
          </p:grpSpPr>
          <p:sp>
            <p:nvSpPr>
              <p:cNvPr id="51" name="Arrow: Curved Down 50">
                <a:extLst>
                  <a:ext uri="{FF2B5EF4-FFF2-40B4-BE49-F238E27FC236}">
                    <a16:creationId xmlns:a16="http://schemas.microsoft.com/office/drawing/2014/main" id="{A07A25EF-CF2E-40FD-B4A5-71426AC450AA}"/>
                  </a:ext>
                </a:extLst>
              </p:cNvPr>
              <p:cNvSpPr/>
              <p:nvPr/>
            </p:nvSpPr>
            <p:spPr>
              <a:xfrm flipH="1" flipV="1">
                <a:off x="1431928" y="4330859"/>
                <a:ext cx="1390293" cy="6407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52" name="Rectangle 51">
                <a:extLst>
                  <a:ext uri="{FF2B5EF4-FFF2-40B4-BE49-F238E27FC236}">
                    <a16:creationId xmlns:a16="http://schemas.microsoft.com/office/drawing/2014/main" id="{55D9644C-2C36-4A9D-8510-3D18A440B4F4}"/>
                  </a:ext>
                </a:extLst>
              </p:cNvPr>
              <p:cNvSpPr/>
              <p:nvPr/>
            </p:nvSpPr>
            <p:spPr>
              <a:xfrm>
                <a:off x="2638080" y="3619659"/>
                <a:ext cx="771164"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20</a:t>
                </a:r>
              </a:p>
            </p:txBody>
          </p:sp>
          <p:sp>
            <p:nvSpPr>
              <p:cNvPr id="53" name="Arrow: Curved Down 52">
                <a:extLst>
                  <a:ext uri="{FF2B5EF4-FFF2-40B4-BE49-F238E27FC236}">
                    <a16:creationId xmlns:a16="http://schemas.microsoft.com/office/drawing/2014/main" id="{DF0430C1-4B98-425C-B44C-D6F84E97EB12}"/>
                  </a:ext>
                </a:extLst>
              </p:cNvPr>
              <p:cNvSpPr/>
              <p:nvPr/>
            </p:nvSpPr>
            <p:spPr>
              <a:xfrm>
                <a:off x="1533529" y="2978934"/>
                <a:ext cx="1390293" cy="6407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pSp>
        <p:sp>
          <p:nvSpPr>
            <p:cNvPr id="35" name="Rectangle 34">
              <a:extLst>
                <a:ext uri="{FF2B5EF4-FFF2-40B4-BE49-F238E27FC236}">
                  <a16:creationId xmlns:a16="http://schemas.microsoft.com/office/drawing/2014/main" id="{3108CD8B-D167-4E42-A323-30888607DF67}"/>
                </a:ext>
              </a:extLst>
            </p:cNvPr>
            <p:cNvSpPr/>
            <p:nvPr/>
          </p:nvSpPr>
          <p:spPr>
            <a:xfrm>
              <a:off x="3473458" y="5053746"/>
              <a:ext cx="771164"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10</a:t>
              </a:r>
            </a:p>
          </p:txBody>
        </p:sp>
        <p:grpSp>
          <p:nvGrpSpPr>
            <p:cNvPr id="36" name="Group 35">
              <a:extLst>
                <a:ext uri="{FF2B5EF4-FFF2-40B4-BE49-F238E27FC236}">
                  <a16:creationId xmlns:a16="http://schemas.microsoft.com/office/drawing/2014/main" id="{E89B5023-5590-4CD1-A31B-FC08E878DFA6}"/>
                </a:ext>
              </a:extLst>
            </p:cNvPr>
            <p:cNvGrpSpPr/>
            <p:nvPr/>
          </p:nvGrpSpPr>
          <p:grpSpPr>
            <a:xfrm>
              <a:off x="5397846" y="4401732"/>
              <a:ext cx="1977316" cy="1992650"/>
              <a:chOff x="1431928" y="2978934"/>
              <a:chExt cx="1977316" cy="1992650"/>
            </a:xfrm>
          </p:grpSpPr>
          <p:sp>
            <p:nvSpPr>
              <p:cNvPr id="48" name="Arrow: Curved Down 47">
                <a:extLst>
                  <a:ext uri="{FF2B5EF4-FFF2-40B4-BE49-F238E27FC236}">
                    <a16:creationId xmlns:a16="http://schemas.microsoft.com/office/drawing/2014/main" id="{C2C81FEB-E894-4DB3-8086-EB94D1E9A48C}"/>
                  </a:ext>
                </a:extLst>
              </p:cNvPr>
              <p:cNvSpPr/>
              <p:nvPr/>
            </p:nvSpPr>
            <p:spPr>
              <a:xfrm flipH="1" flipV="1">
                <a:off x="1431928" y="4330859"/>
                <a:ext cx="1390293" cy="6407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A70F4729-D682-40C0-B7D0-92366FA66682}"/>
                  </a:ext>
                </a:extLst>
              </p:cNvPr>
              <p:cNvSpPr/>
              <p:nvPr/>
            </p:nvSpPr>
            <p:spPr>
              <a:xfrm>
                <a:off x="2638080" y="3619659"/>
                <a:ext cx="771164"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30</a:t>
                </a:r>
              </a:p>
            </p:txBody>
          </p:sp>
          <p:sp>
            <p:nvSpPr>
              <p:cNvPr id="50" name="Arrow: Curved Down 49">
                <a:extLst>
                  <a:ext uri="{FF2B5EF4-FFF2-40B4-BE49-F238E27FC236}">
                    <a16:creationId xmlns:a16="http://schemas.microsoft.com/office/drawing/2014/main" id="{560EF655-6FF8-4E66-AB62-4FB922549352}"/>
                  </a:ext>
                </a:extLst>
              </p:cNvPr>
              <p:cNvSpPr/>
              <p:nvPr/>
            </p:nvSpPr>
            <p:spPr>
              <a:xfrm>
                <a:off x="1533529" y="2978934"/>
                <a:ext cx="1390293" cy="6407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pSp>
        <p:sp>
          <p:nvSpPr>
            <p:cNvPr id="47" name="Arrow: Curved Down 46">
              <a:extLst>
                <a:ext uri="{FF2B5EF4-FFF2-40B4-BE49-F238E27FC236}">
                  <a16:creationId xmlns:a16="http://schemas.microsoft.com/office/drawing/2014/main" id="{17B594B5-015D-4D76-A9F3-0083EC3A55C1}"/>
                </a:ext>
              </a:extLst>
            </p:cNvPr>
            <p:cNvSpPr/>
            <p:nvPr/>
          </p:nvSpPr>
          <p:spPr>
            <a:xfrm>
              <a:off x="7086783" y="4413021"/>
              <a:ext cx="1390293" cy="6407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ln w="12700" cmpd="sng">
                    <a:noFill/>
                    <a:prstDash val="solid"/>
                  </a:ln>
                  <a:solidFill>
                    <a:srgbClr val="002060"/>
                  </a:solidFill>
                </a:rPr>
                <a:t>null</a:t>
              </a:r>
            </a:p>
          </p:txBody>
        </p:sp>
      </p:grpSp>
      <p:grpSp>
        <p:nvGrpSpPr>
          <p:cNvPr id="3" name="Group 2">
            <a:extLst>
              <a:ext uri="{FF2B5EF4-FFF2-40B4-BE49-F238E27FC236}">
                <a16:creationId xmlns:a16="http://schemas.microsoft.com/office/drawing/2014/main" id="{1BB0EE59-F44E-4B86-AFB8-C84699FD483F}"/>
              </a:ext>
            </a:extLst>
          </p:cNvPr>
          <p:cNvGrpSpPr/>
          <p:nvPr/>
        </p:nvGrpSpPr>
        <p:grpSpPr>
          <a:xfrm>
            <a:off x="6648457" y="3127022"/>
            <a:ext cx="3020477" cy="1117600"/>
            <a:chOff x="8765122" y="1408209"/>
            <a:chExt cx="3020477" cy="1117600"/>
          </a:xfrm>
        </p:grpSpPr>
        <p:sp>
          <p:nvSpPr>
            <p:cNvPr id="54" name="Rectangle 53">
              <a:extLst>
                <a:ext uri="{FF2B5EF4-FFF2-40B4-BE49-F238E27FC236}">
                  <a16:creationId xmlns:a16="http://schemas.microsoft.com/office/drawing/2014/main" id="{FD64925C-4B9E-4B1E-84F6-5754774326A3}"/>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 object</a:t>
              </a:r>
            </a:p>
          </p:txBody>
        </p:sp>
        <p:sp>
          <p:nvSpPr>
            <p:cNvPr id="55" name="Rectangle 54">
              <a:extLst>
                <a:ext uri="{FF2B5EF4-FFF2-40B4-BE49-F238E27FC236}">
                  <a16:creationId xmlns:a16="http://schemas.microsoft.com/office/drawing/2014/main" id="{F0A8B88D-D13A-4160-957E-100D5FD08DA4}"/>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Internal reference to first and last nodes in the list</a:t>
              </a:r>
            </a:p>
          </p:txBody>
        </p:sp>
      </p:grpSp>
      <p:cxnSp>
        <p:nvCxnSpPr>
          <p:cNvPr id="56" name="Connector: Elbow 55">
            <a:extLst>
              <a:ext uri="{FF2B5EF4-FFF2-40B4-BE49-F238E27FC236}">
                <a16:creationId xmlns:a16="http://schemas.microsoft.com/office/drawing/2014/main" id="{BA42E651-936A-4D87-B5AD-2F8990C973D5}"/>
              </a:ext>
            </a:extLst>
          </p:cNvPr>
          <p:cNvCxnSpPr>
            <a:cxnSpLocks/>
            <a:stCxn id="55" idx="1"/>
            <a:endCxn id="35" idx="1"/>
          </p:cNvCxnSpPr>
          <p:nvPr/>
        </p:nvCxnSpPr>
        <p:spPr>
          <a:xfrm rot="10800000" flipV="1">
            <a:off x="6282982" y="3889022"/>
            <a:ext cx="365477" cy="1916370"/>
          </a:xfrm>
          <a:prstGeom prst="bentConnector3">
            <a:avLst>
              <a:gd name="adj1" fmla="val 212066"/>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5" name="Group 4">
            <a:extLst>
              <a:ext uri="{FF2B5EF4-FFF2-40B4-BE49-F238E27FC236}">
                <a16:creationId xmlns:a16="http://schemas.microsoft.com/office/drawing/2014/main" id="{708102E9-6B6F-4142-ACD5-56B11278504F}"/>
              </a:ext>
            </a:extLst>
          </p:cNvPr>
          <p:cNvGrpSpPr/>
          <p:nvPr/>
        </p:nvGrpSpPr>
        <p:grpSpPr>
          <a:xfrm>
            <a:off x="5152846" y="6155384"/>
            <a:ext cx="1390293" cy="646331"/>
            <a:chOff x="3844746" y="6155384"/>
            <a:chExt cx="1390293" cy="646331"/>
          </a:xfrm>
        </p:grpSpPr>
        <p:sp>
          <p:nvSpPr>
            <p:cNvPr id="37" name="Arrow: Curved Down 36">
              <a:extLst>
                <a:ext uri="{FF2B5EF4-FFF2-40B4-BE49-F238E27FC236}">
                  <a16:creationId xmlns:a16="http://schemas.microsoft.com/office/drawing/2014/main" id="{890513FE-BFCE-47B7-9E07-FD278C069F57}"/>
                </a:ext>
              </a:extLst>
            </p:cNvPr>
            <p:cNvSpPr/>
            <p:nvPr/>
          </p:nvSpPr>
          <p:spPr>
            <a:xfrm flipH="1" flipV="1">
              <a:off x="3844746" y="6160990"/>
              <a:ext cx="1390293" cy="6407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sp>
          <p:nvSpPr>
            <p:cNvPr id="4" name="TextBox 3">
              <a:extLst>
                <a:ext uri="{FF2B5EF4-FFF2-40B4-BE49-F238E27FC236}">
                  <a16:creationId xmlns:a16="http://schemas.microsoft.com/office/drawing/2014/main" id="{575FC140-48BE-4A69-8BAD-BC27FBECA211}"/>
                </a:ext>
              </a:extLst>
            </p:cNvPr>
            <p:cNvSpPr txBox="1"/>
            <p:nvPr/>
          </p:nvSpPr>
          <p:spPr>
            <a:xfrm>
              <a:off x="4305318" y="6155384"/>
              <a:ext cx="819149" cy="646331"/>
            </a:xfrm>
            <a:prstGeom prst="rect">
              <a:avLst/>
            </a:prstGeom>
            <a:noFill/>
          </p:spPr>
          <p:txBody>
            <a:bodyPr wrap="square" rtlCol="0">
              <a:spAutoFit/>
            </a:bodyPr>
            <a:lstStyle/>
            <a:p>
              <a:r>
                <a:rPr lang="en-US" b="1" dirty="0">
                  <a:ln w="12700" cmpd="sng">
                    <a:noFill/>
                    <a:prstDash val="solid"/>
                  </a:ln>
                  <a:solidFill>
                    <a:srgbClr val="002060"/>
                  </a:solidFill>
                </a:rPr>
                <a:t>null</a:t>
              </a:r>
            </a:p>
            <a:p>
              <a:endParaRPr lang="en-US" dirty="0"/>
            </a:p>
          </p:txBody>
        </p:sp>
      </p:grpSp>
      <p:cxnSp>
        <p:nvCxnSpPr>
          <p:cNvPr id="57" name="Connector: Elbow 56">
            <a:extLst>
              <a:ext uri="{FF2B5EF4-FFF2-40B4-BE49-F238E27FC236}">
                <a16:creationId xmlns:a16="http://schemas.microsoft.com/office/drawing/2014/main" id="{65360EF5-EC8A-40D2-9E23-1871118158E1}"/>
              </a:ext>
            </a:extLst>
          </p:cNvPr>
          <p:cNvCxnSpPr>
            <a:cxnSpLocks/>
            <a:stCxn id="55" idx="3"/>
            <a:endCxn id="49" idx="3"/>
          </p:cNvCxnSpPr>
          <p:nvPr/>
        </p:nvCxnSpPr>
        <p:spPr>
          <a:xfrm>
            <a:off x="9668934" y="3889022"/>
            <a:ext cx="515751" cy="1905081"/>
          </a:xfrm>
          <a:prstGeom prst="bentConnector3">
            <a:avLst>
              <a:gd name="adj1" fmla="val 330853"/>
            </a:avLst>
          </a:prstGeom>
          <a:ln w="76200">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22552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Connector: Elbow 51">
            <a:extLst>
              <a:ext uri="{FF2B5EF4-FFF2-40B4-BE49-F238E27FC236}">
                <a16:creationId xmlns:a16="http://schemas.microsoft.com/office/drawing/2014/main" id="{053BA797-E1CA-4D6D-B4EA-2095B7D436C5}"/>
              </a:ext>
            </a:extLst>
          </p:cNvPr>
          <p:cNvCxnSpPr>
            <a:cxnSpLocks/>
            <a:stCxn id="43" idx="3"/>
            <a:endCxn id="50" idx="3"/>
          </p:cNvCxnSpPr>
          <p:nvPr/>
        </p:nvCxnSpPr>
        <p:spPr>
          <a:xfrm>
            <a:off x="3884155" y="3856458"/>
            <a:ext cx="15794" cy="2012303"/>
          </a:xfrm>
          <a:prstGeom prst="bentConnector3">
            <a:avLst>
              <a:gd name="adj1" fmla="val 6061846"/>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2" name="Title 1">
            <a:extLst>
              <a:ext uri="{FF2B5EF4-FFF2-40B4-BE49-F238E27FC236}">
                <a16:creationId xmlns:a16="http://schemas.microsoft.com/office/drawing/2014/main" id="{566820D4-C617-41CC-9263-1BD7DD7BCE12}"/>
              </a:ext>
            </a:extLst>
          </p:cNvPr>
          <p:cNvSpPr>
            <a:spLocks noGrp="1"/>
          </p:cNvSpPr>
          <p:nvPr>
            <p:ph type="title"/>
          </p:nvPr>
        </p:nvSpPr>
        <p:spPr>
          <a:xfrm>
            <a:off x="3276600" y="0"/>
            <a:ext cx="8911687" cy="770709"/>
          </a:xfrm>
        </p:spPr>
        <p:txBody>
          <a:bodyPr/>
          <a:lstStyle/>
          <a:p>
            <a:pPr algn="r"/>
            <a:r>
              <a:rPr lang="en-US" dirty="0"/>
              <a:t>Overview</a:t>
            </a:r>
          </a:p>
        </p:txBody>
      </p:sp>
      <p:sp>
        <p:nvSpPr>
          <p:cNvPr id="3" name="Content Placeholder 2">
            <a:extLst>
              <a:ext uri="{FF2B5EF4-FFF2-40B4-BE49-F238E27FC236}">
                <a16:creationId xmlns:a16="http://schemas.microsoft.com/office/drawing/2014/main" id="{30878F41-80D6-4A79-A9FD-3F0B8AD44D9C}"/>
              </a:ext>
            </a:extLst>
          </p:cNvPr>
          <p:cNvSpPr>
            <a:spLocks noGrp="1"/>
          </p:cNvSpPr>
          <p:nvPr>
            <p:ph idx="1"/>
          </p:nvPr>
        </p:nvSpPr>
        <p:spPr>
          <a:xfrm>
            <a:off x="5002838" y="637538"/>
            <a:ext cx="7067242" cy="4476206"/>
          </a:xfrm>
        </p:spPr>
        <p:txBody>
          <a:bodyPr>
            <a:normAutofit/>
          </a:bodyPr>
          <a:lstStyle/>
          <a:p>
            <a:r>
              <a:rPr lang="en-US" dirty="0" err="1"/>
              <a:t>LinkedList</a:t>
            </a:r>
            <a:r>
              <a:rPr lang="en-US" dirty="0"/>
              <a:t>&lt;&gt; class allows you to create, add, remove, and move nodes within the list</a:t>
            </a:r>
          </a:p>
          <a:p>
            <a:pPr lvl="1"/>
            <a:r>
              <a:rPr lang="en-US" dirty="0"/>
              <a:t>This saves you time by not having to implement (write) it yourself</a:t>
            </a:r>
          </a:p>
          <a:p>
            <a:r>
              <a:rPr lang="en-US" dirty="0"/>
              <a:t>You can use this to access items one at a time (as you walk along the chain).</a:t>
            </a:r>
          </a:p>
          <a:p>
            <a:pPr lvl="1"/>
            <a:r>
              <a:rPr lang="en-US" dirty="0"/>
              <a:t>You can get the individual nodes themselves</a:t>
            </a:r>
          </a:p>
          <a:p>
            <a:r>
              <a:rPr lang="en-US" dirty="0"/>
              <a:t>You can quickly add / remove individual items (as they spliced into / out of the chain)</a:t>
            </a:r>
          </a:p>
          <a:p>
            <a:r>
              <a:rPr lang="en-US" b="1" dirty="0"/>
              <a:t>You CANNOT jump to a location quickly </a:t>
            </a:r>
            <a:br>
              <a:rPr lang="en-US" b="1" dirty="0"/>
            </a:br>
            <a:r>
              <a:rPr lang="en-US" b="1" dirty="0"/>
              <a:t>(in contrast to arrays and the basic List)</a:t>
            </a:r>
          </a:p>
          <a:p>
            <a:endParaRPr lang="en-US" dirty="0"/>
          </a:p>
          <a:p>
            <a:pPr lvl="1"/>
            <a:endParaRPr lang="en-US" dirty="0"/>
          </a:p>
        </p:txBody>
      </p:sp>
      <p:grpSp>
        <p:nvGrpSpPr>
          <p:cNvPr id="32" name="Group 31">
            <a:extLst>
              <a:ext uri="{FF2B5EF4-FFF2-40B4-BE49-F238E27FC236}">
                <a16:creationId xmlns:a16="http://schemas.microsoft.com/office/drawing/2014/main" id="{36FE6B3A-2C1F-4191-B7E7-DE971D991CF5}"/>
              </a:ext>
            </a:extLst>
          </p:cNvPr>
          <p:cNvGrpSpPr/>
          <p:nvPr/>
        </p:nvGrpSpPr>
        <p:grpSpPr>
          <a:xfrm>
            <a:off x="689725" y="629049"/>
            <a:ext cx="1489396" cy="1986824"/>
            <a:chOff x="5375635" y="1275644"/>
            <a:chExt cx="1991956" cy="2517423"/>
          </a:xfrm>
        </p:grpSpPr>
        <p:sp>
          <p:nvSpPr>
            <p:cNvPr id="33" name="Rectangle 32">
              <a:extLst>
                <a:ext uri="{FF2B5EF4-FFF2-40B4-BE49-F238E27FC236}">
                  <a16:creationId xmlns:a16="http://schemas.microsoft.com/office/drawing/2014/main" id="{D93C24F2-BE7B-46B6-AA68-E1E2454C33A7}"/>
                </a:ext>
              </a:extLst>
            </p:cNvPr>
            <p:cNvSpPr/>
            <p:nvPr/>
          </p:nvSpPr>
          <p:spPr>
            <a:xfrm>
              <a:off x="5375635" y="1275644"/>
              <a:ext cx="1984720" cy="251742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85DB335-D4EC-4550-BB6F-B03E20FE757C}"/>
                </a:ext>
              </a:extLst>
            </p:cNvPr>
            <p:cNvSpPr/>
            <p:nvPr/>
          </p:nvSpPr>
          <p:spPr>
            <a:xfrm>
              <a:off x="5375635" y="1275644"/>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Stack</a:t>
              </a:r>
            </a:p>
          </p:txBody>
        </p:sp>
        <p:sp>
          <p:nvSpPr>
            <p:cNvPr id="35" name="Rectangle 34">
              <a:extLst>
                <a:ext uri="{FF2B5EF4-FFF2-40B4-BE49-F238E27FC236}">
                  <a16:creationId xmlns:a16="http://schemas.microsoft.com/office/drawing/2014/main" id="{B8E6AEE0-BF40-4ABD-B71D-EC46B3530F40}"/>
                </a:ext>
              </a:extLst>
            </p:cNvPr>
            <p:cNvSpPr/>
            <p:nvPr/>
          </p:nvSpPr>
          <p:spPr>
            <a:xfrm>
              <a:off x="5375635" y="1919111"/>
              <a:ext cx="197502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p>
          </p:txBody>
        </p:sp>
        <p:sp>
          <p:nvSpPr>
            <p:cNvPr id="36" name="Rectangle 35">
              <a:extLst>
                <a:ext uri="{FF2B5EF4-FFF2-40B4-BE49-F238E27FC236}">
                  <a16:creationId xmlns:a16="http://schemas.microsoft.com/office/drawing/2014/main" id="{3C17BC4D-0F14-44E8-9901-35858EDEF1F5}"/>
                </a:ext>
              </a:extLst>
            </p:cNvPr>
            <p:cNvSpPr/>
            <p:nvPr/>
          </p:nvSpPr>
          <p:spPr>
            <a:xfrm>
              <a:off x="5382871" y="2579506"/>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numList</a:t>
              </a:r>
              <a:endParaRPr lang="en-US" dirty="0"/>
            </a:p>
          </p:txBody>
        </p:sp>
      </p:grpSp>
      <p:cxnSp>
        <p:nvCxnSpPr>
          <p:cNvPr id="37" name="Connector: Elbow 36">
            <a:extLst>
              <a:ext uri="{FF2B5EF4-FFF2-40B4-BE49-F238E27FC236}">
                <a16:creationId xmlns:a16="http://schemas.microsoft.com/office/drawing/2014/main" id="{4B0408EB-42FF-4904-99AA-DA4C01920B23}"/>
              </a:ext>
            </a:extLst>
          </p:cNvPr>
          <p:cNvCxnSpPr>
            <a:cxnSpLocks/>
            <a:stCxn id="36" idx="3"/>
            <a:endCxn id="44" idx="0"/>
          </p:cNvCxnSpPr>
          <p:nvPr/>
        </p:nvCxnSpPr>
        <p:spPr>
          <a:xfrm>
            <a:off x="2179121" y="1898652"/>
            <a:ext cx="575821" cy="1356413"/>
          </a:xfrm>
          <a:prstGeom prst="bentConnector2">
            <a:avLst/>
          </a:prstGeom>
          <a:ln w="76200">
            <a:tailEnd type="triangle"/>
          </a:ln>
        </p:spPr>
        <p:style>
          <a:lnRef idx="1">
            <a:schemeClr val="accent3"/>
          </a:lnRef>
          <a:fillRef idx="0">
            <a:schemeClr val="accent3"/>
          </a:fillRef>
          <a:effectRef idx="0">
            <a:schemeClr val="accent3"/>
          </a:effectRef>
          <a:fontRef idx="minor">
            <a:schemeClr val="tx1"/>
          </a:fontRef>
        </p:style>
      </p:cxnSp>
      <p:grpSp>
        <p:nvGrpSpPr>
          <p:cNvPr id="38" name="Group 37">
            <a:extLst>
              <a:ext uri="{FF2B5EF4-FFF2-40B4-BE49-F238E27FC236}">
                <a16:creationId xmlns:a16="http://schemas.microsoft.com/office/drawing/2014/main" id="{D08CDE0F-852A-49AE-B968-601C09A6A076}"/>
              </a:ext>
            </a:extLst>
          </p:cNvPr>
          <p:cNvGrpSpPr/>
          <p:nvPr/>
        </p:nvGrpSpPr>
        <p:grpSpPr>
          <a:xfrm>
            <a:off x="1256402" y="5064612"/>
            <a:ext cx="2342039" cy="1581567"/>
            <a:chOff x="1928668" y="5128230"/>
            <a:chExt cx="2342039" cy="1581567"/>
          </a:xfrm>
        </p:grpSpPr>
        <p:sp>
          <p:nvSpPr>
            <p:cNvPr id="39" name="Arrow: Curved Down 38">
              <a:extLst>
                <a:ext uri="{FF2B5EF4-FFF2-40B4-BE49-F238E27FC236}">
                  <a16:creationId xmlns:a16="http://schemas.microsoft.com/office/drawing/2014/main" id="{7DBDAC91-A5E3-4BB0-9954-BA530E6B7D35}"/>
                </a:ext>
              </a:extLst>
            </p:cNvPr>
            <p:cNvSpPr/>
            <p:nvPr/>
          </p:nvSpPr>
          <p:spPr>
            <a:xfrm flipH="1" flipV="1">
              <a:off x="1928668" y="6204118"/>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0" name="Rectangle 39">
              <a:extLst>
                <a:ext uri="{FF2B5EF4-FFF2-40B4-BE49-F238E27FC236}">
                  <a16:creationId xmlns:a16="http://schemas.microsoft.com/office/drawing/2014/main" id="{C2D74CB8-9A02-407D-A39E-8D8FBC9CF08A}"/>
                </a:ext>
              </a:extLst>
            </p:cNvPr>
            <p:cNvSpPr/>
            <p:nvPr/>
          </p:nvSpPr>
          <p:spPr>
            <a:xfrm>
              <a:off x="2830514" y="5642819"/>
              <a:ext cx="576604" cy="5613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2</a:t>
              </a:r>
            </a:p>
          </p:txBody>
        </p:sp>
        <p:sp>
          <p:nvSpPr>
            <p:cNvPr id="41" name="Arrow: Curved Down 40">
              <a:extLst>
                <a:ext uri="{FF2B5EF4-FFF2-40B4-BE49-F238E27FC236}">
                  <a16:creationId xmlns:a16="http://schemas.microsoft.com/office/drawing/2014/main" id="{4BA0E82A-0932-45CF-8C43-28976D254B95}"/>
                </a:ext>
              </a:extLst>
            </p:cNvPr>
            <p:cNvSpPr/>
            <p:nvPr/>
          </p:nvSpPr>
          <p:spPr>
            <a:xfrm>
              <a:off x="3231177" y="512823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pSp>
      <p:grpSp>
        <p:nvGrpSpPr>
          <p:cNvPr id="42" name="Group 41">
            <a:extLst>
              <a:ext uri="{FF2B5EF4-FFF2-40B4-BE49-F238E27FC236}">
                <a16:creationId xmlns:a16="http://schemas.microsoft.com/office/drawing/2014/main" id="{C6F6B587-6849-4511-A18A-338441E2D399}"/>
              </a:ext>
            </a:extLst>
          </p:cNvPr>
          <p:cNvGrpSpPr/>
          <p:nvPr/>
        </p:nvGrpSpPr>
        <p:grpSpPr>
          <a:xfrm>
            <a:off x="1625728" y="3255065"/>
            <a:ext cx="2258427" cy="882043"/>
            <a:chOff x="8765122" y="1408209"/>
            <a:chExt cx="3020477" cy="1117600"/>
          </a:xfrm>
        </p:grpSpPr>
        <p:sp>
          <p:nvSpPr>
            <p:cNvPr id="43" name="Rectangle 42">
              <a:extLst>
                <a:ext uri="{FF2B5EF4-FFF2-40B4-BE49-F238E27FC236}">
                  <a16:creationId xmlns:a16="http://schemas.microsoft.com/office/drawing/2014/main" id="{0F807E2A-FE78-4FDB-A3D7-5AF5445E2932}"/>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44" name="Rectangle 43">
              <a:extLst>
                <a:ext uri="{FF2B5EF4-FFF2-40B4-BE49-F238E27FC236}">
                  <a16:creationId xmlns:a16="http://schemas.microsoft.com/office/drawing/2014/main" id="{B40E520C-E020-4545-94E0-4A07F242DE2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grpSp>
        <p:nvGrpSpPr>
          <p:cNvPr id="48" name="Group 47">
            <a:extLst>
              <a:ext uri="{FF2B5EF4-FFF2-40B4-BE49-F238E27FC236}">
                <a16:creationId xmlns:a16="http://schemas.microsoft.com/office/drawing/2014/main" id="{329C2488-8C28-494F-A82E-AEC52D083B33}"/>
              </a:ext>
            </a:extLst>
          </p:cNvPr>
          <p:cNvGrpSpPr/>
          <p:nvPr/>
        </p:nvGrpSpPr>
        <p:grpSpPr>
          <a:xfrm>
            <a:off x="2458574" y="5082432"/>
            <a:ext cx="2192604" cy="1563747"/>
            <a:chOff x="851562" y="5137140"/>
            <a:chExt cx="2192604" cy="1563747"/>
          </a:xfrm>
        </p:grpSpPr>
        <p:sp>
          <p:nvSpPr>
            <p:cNvPr id="49" name="Arrow: Curved Down 48">
              <a:extLst>
                <a:ext uri="{FF2B5EF4-FFF2-40B4-BE49-F238E27FC236}">
                  <a16:creationId xmlns:a16="http://schemas.microsoft.com/office/drawing/2014/main" id="{F91CCC95-4378-4ECF-B80C-4E13911544BB}"/>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50" name="Rectangle 49">
              <a:extLst>
                <a:ext uri="{FF2B5EF4-FFF2-40B4-BE49-F238E27FC236}">
                  <a16:creationId xmlns:a16="http://schemas.microsoft.com/office/drawing/2014/main" id="{84D7B151-C07E-4CB4-BEBD-FC96523A2BBF}"/>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51" name="Arrow: Curved Down 50">
              <a:extLst>
                <a:ext uri="{FF2B5EF4-FFF2-40B4-BE49-F238E27FC236}">
                  <a16:creationId xmlns:a16="http://schemas.microsoft.com/office/drawing/2014/main" id="{EA7C936E-0AB9-4D93-9E85-E6F68064E5E7}"/>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54" name="Connector: Elbow 53">
            <a:extLst>
              <a:ext uri="{FF2B5EF4-FFF2-40B4-BE49-F238E27FC236}">
                <a16:creationId xmlns:a16="http://schemas.microsoft.com/office/drawing/2014/main" id="{0A044669-8020-45A6-968D-35656D22A9D6}"/>
              </a:ext>
            </a:extLst>
          </p:cNvPr>
          <p:cNvCxnSpPr>
            <a:cxnSpLocks/>
            <a:stCxn id="43" idx="1"/>
            <a:endCxn id="40" idx="1"/>
          </p:cNvCxnSpPr>
          <p:nvPr/>
        </p:nvCxnSpPr>
        <p:spPr>
          <a:xfrm rot="10800000" flipH="1" flipV="1">
            <a:off x="1625728" y="3856457"/>
            <a:ext cx="532519" cy="2003393"/>
          </a:xfrm>
          <a:prstGeom prst="bentConnector3">
            <a:avLst>
              <a:gd name="adj1" fmla="val -42928"/>
            </a:avLst>
          </a:prstGeom>
          <a:ln w="76200">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01604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4201-19E7-48CE-A2A9-A309CFEC47EE}"/>
              </a:ext>
            </a:extLst>
          </p:cNvPr>
          <p:cNvSpPr>
            <a:spLocks noGrp="1"/>
          </p:cNvSpPr>
          <p:nvPr>
            <p:ph type="title"/>
          </p:nvPr>
        </p:nvSpPr>
        <p:spPr/>
        <p:txBody>
          <a:bodyPr/>
          <a:lstStyle/>
          <a:p>
            <a:r>
              <a:rPr lang="en-US" dirty="0"/>
              <a:t>Warm Up Code</a:t>
            </a:r>
          </a:p>
        </p:txBody>
      </p:sp>
      <p:sp>
        <p:nvSpPr>
          <p:cNvPr id="3" name="Text Placeholder 2">
            <a:extLst>
              <a:ext uri="{FF2B5EF4-FFF2-40B4-BE49-F238E27FC236}">
                <a16:creationId xmlns:a16="http://schemas.microsoft.com/office/drawing/2014/main" id="{5FEBCD48-690D-4792-A071-4E77DB1D8C4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927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0003-AAB8-4A21-9F81-612D11F04A22}"/>
              </a:ext>
            </a:extLst>
          </p:cNvPr>
          <p:cNvSpPr>
            <a:spLocks noGrp="1"/>
          </p:cNvSpPr>
          <p:nvPr>
            <p:ph type="title"/>
          </p:nvPr>
        </p:nvSpPr>
        <p:spPr/>
        <p:txBody>
          <a:bodyPr>
            <a:normAutofit fontScale="90000"/>
          </a:bodyPr>
          <a:lstStyle/>
          <a:p>
            <a:r>
              <a:rPr lang="en-US" dirty="0"/>
              <a:t>Let’s start by looking at code that doesn’t interact with the nodes themselves</a:t>
            </a:r>
            <a:br>
              <a:rPr lang="en-US" dirty="0"/>
            </a:br>
            <a:endParaRPr lang="en-US" dirty="0"/>
          </a:p>
        </p:txBody>
      </p:sp>
      <p:sp>
        <p:nvSpPr>
          <p:cNvPr id="3" name="Content Placeholder 2">
            <a:extLst>
              <a:ext uri="{FF2B5EF4-FFF2-40B4-BE49-F238E27FC236}">
                <a16:creationId xmlns:a16="http://schemas.microsoft.com/office/drawing/2014/main" id="{D35CDA0A-EFC7-44DA-A9BC-221F863F060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85260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3416320"/>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4"/>
                </a:solidFill>
              </a:rPr>
              <a:t>Create a </a:t>
            </a:r>
            <a:r>
              <a:rPr lang="en-US" b="1" dirty="0" err="1">
                <a:solidFill>
                  <a:schemeClr val="accent4"/>
                </a:solidFill>
              </a:rPr>
              <a:t>LinkedList</a:t>
            </a:r>
            <a:r>
              <a:rPr lang="en-US" b="1" dirty="0">
                <a:solidFill>
                  <a:schemeClr val="accent4"/>
                </a:solidFill>
              </a:rPr>
              <a:t> of </a:t>
            </a:r>
            <a:r>
              <a:rPr lang="en-US" b="1" dirty="0" err="1">
                <a:solidFill>
                  <a:schemeClr val="accent4"/>
                </a:solidFill>
              </a:rPr>
              <a:t>int’s</a:t>
            </a:r>
            <a:endParaRPr lang="en-US" b="1" dirty="0">
              <a:solidFill>
                <a:schemeClr val="accent4"/>
              </a:solidFill>
            </a:endParaRPr>
          </a:p>
          <a:p>
            <a:pPr marL="285750" indent="-285750">
              <a:buFont typeface="Arial" panose="020B0604020202020204" pitchFamily="34" charset="0"/>
              <a:buChar char="•"/>
            </a:pPr>
            <a:r>
              <a:rPr lang="en-US" b="1" dirty="0">
                <a:solidFill>
                  <a:schemeClr val="accent4"/>
                </a:solidFill>
              </a:rPr>
              <a:t>Then add a couple </a:t>
            </a:r>
            <a:r>
              <a:rPr lang="en-US" b="1" dirty="0" err="1">
                <a:solidFill>
                  <a:schemeClr val="accent4"/>
                </a:solidFill>
              </a:rPr>
              <a:t>ints</a:t>
            </a: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r>
              <a:rPr lang="en-US" b="1" dirty="0" err="1">
                <a:solidFill>
                  <a:schemeClr val="accent4"/>
                </a:solidFill>
              </a:rPr>
              <a:t>Foreach</a:t>
            </a:r>
            <a:r>
              <a:rPr lang="en-US" b="1" dirty="0">
                <a:solidFill>
                  <a:schemeClr val="accent4"/>
                </a:solidFill>
              </a:rPr>
              <a:t> </a:t>
            </a:r>
            <a:r>
              <a:rPr lang="en-US" dirty="0">
                <a:solidFill>
                  <a:schemeClr val="accent4"/>
                </a:solidFill>
              </a:rPr>
              <a:t>can be used to access every element in the list</a:t>
            </a:r>
          </a:p>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grpSp>
        <p:nvGrpSpPr>
          <p:cNvPr id="52" name="Group 51">
            <a:extLst>
              <a:ext uri="{FF2B5EF4-FFF2-40B4-BE49-F238E27FC236}">
                <a16:creationId xmlns:a16="http://schemas.microsoft.com/office/drawing/2014/main" id="{A18DE9B7-A9EB-468E-8A2F-D4A96E2ACD87}"/>
              </a:ext>
            </a:extLst>
          </p:cNvPr>
          <p:cNvGrpSpPr/>
          <p:nvPr/>
        </p:nvGrpSpPr>
        <p:grpSpPr>
          <a:xfrm>
            <a:off x="3884155" y="3856458"/>
            <a:ext cx="749504" cy="1051457"/>
            <a:chOff x="3884155" y="3856458"/>
            <a:chExt cx="749504" cy="1051457"/>
          </a:xfrm>
        </p:grpSpPr>
        <p:cxnSp>
          <p:nvCxnSpPr>
            <p:cNvPr id="35" name="Connector: Elbow 34">
              <a:extLst>
                <a:ext uri="{FF2B5EF4-FFF2-40B4-BE49-F238E27FC236}">
                  <a16:creationId xmlns:a16="http://schemas.microsoft.com/office/drawing/2014/main" id="{EF40B7FA-4102-4E14-A097-EC91EA3D4678}"/>
                </a:ext>
              </a:extLst>
            </p:cNvPr>
            <p:cNvCxnSpPr>
              <a:cxnSpLocks/>
              <a:stCxn id="27" idx="3"/>
              <a:endCxn id="36" idx="0"/>
            </p:cNvCxnSpPr>
            <p:nvPr/>
          </p:nvCxnSpPr>
          <p:spPr>
            <a:xfrm>
              <a:off x="3884155" y="3856458"/>
              <a:ext cx="443263" cy="405126"/>
            </a:xfrm>
            <a:prstGeom prst="bentConnector2">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36" name="TextBox 35">
              <a:extLst>
                <a:ext uri="{FF2B5EF4-FFF2-40B4-BE49-F238E27FC236}">
                  <a16:creationId xmlns:a16="http://schemas.microsoft.com/office/drawing/2014/main" id="{CE20136B-C771-4062-934E-7B6E6413E132}"/>
                </a:ext>
              </a:extLst>
            </p:cNvPr>
            <p:cNvSpPr txBox="1"/>
            <p:nvPr/>
          </p:nvSpPr>
          <p:spPr>
            <a:xfrm flipH="1">
              <a:off x="4021177" y="4261584"/>
              <a:ext cx="612482" cy="646331"/>
            </a:xfrm>
            <a:prstGeom prst="rect">
              <a:avLst/>
            </a:prstGeom>
            <a:noFill/>
          </p:spPr>
          <p:txBody>
            <a:bodyPr wrap="square" rtlCol="0">
              <a:spAutoFit/>
            </a:bodyPr>
            <a:lstStyle/>
            <a:p>
              <a:r>
                <a:rPr lang="en-US" b="1" dirty="0">
                  <a:ln w="12700" cmpd="sng">
                    <a:noFill/>
                    <a:prstDash val="solid"/>
                  </a:ln>
                  <a:solidFill>
                    <a:srgbClr val="002060"/>
                  </a:solidFill>
                </a:rPr>
                <a:t>null</a:t>
              </a:r>
            </a:p>
            <a:p>
              <a:endParaRPr lang="en-US" dirty="0"/>
            </a:p>
          </p:txBody>
        </p:sp>
      </p:gr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7683500" y="1016000"/>
            <a:ext cx="4595586" cy="5841999"/>
          </a:xfrm>
        </p:spPr>
        <p:txBody>
          <a:bodyPr>
            <a:normAutofit/>
          </a:bodyPr>
          <a:lstStyle/>
          <a:p>
            <a:pPr marL="0" indent="0">
              <a:buNone/>
            </a:pPr>
            <a:r>
              <a:rPr lang="en-US" sz="2000" dirty="0">
                <a:solidFill>
                  <a:srgbClr val="008000"/>
                </a:solidFill>
                <a:latin typeface="Consolas" panose="020B0609020204030204" pitchFamily="49" charset="0"/>
              </a:rPr>
              <a:t>// Part 1</a:t>
            </a:r>
            <a:endParaRPr lang="de-DE" sz="2000" dirty="0">
              <a:solidFill>
                <a:srgbClr val="2B91AF"/>
              </a:solidFill>
              <a:latin typeface="Consolas" panose="020B0609020204030204" pitchFamily="49" charset="0"/>
            </a:endParaRPr>
          </a:p>
          <a:p>
            <a:pPr marL="0" indent="0">
              <a:buNone/>
            </a:pPr>
            <a:r>
              <a:rPr lang="de-DE" sz="2000" dirty="0">
                <a:solidFill>
                  <a:srgbClr val="2B91AF"/>
                </a:solidFill>
                <a:latin typeface="Consolas" panose="020B0609020204030204" pitchFamily="49" charset="0"/>
              </a:rPr>
              <a:t>LinkedList</a:t>
            </a:r>
            <a:r>
              <a:rPr lang="de-DE" sz="2000" dirty="0">
                <a:solidFill>
                  <a:srgbClr val="000000"/>
                </a:solidFill>
                <a:latin typeface="Consolas" panose="020B0609020204030204" pitchFamily="49" charset="0"/>
              </a:rPr>
              <a:t>&lt;</a:t>
            </a:r>
            <a:r>
              <a:rPr lang="de-DE" sz="2000" dirty="0">
                <a:solidFill>
                  <a:srgbClr val="0000FF"/>
                </a:solidFill>
                <a:latin typeface="Consolas" panose="020B0609020204030204" pitchFamily="49" charset="0"/>
              </a:rPr>
              <a:t>int</a:t>
            </a:r>
            <a:r>
              <a:rPr lang="de-DE" sz="2000" dirty="0">
                <a:solidFill>
                  <a:srgbClr val="000000"/>
                </a:solidFill>
                <a:latin typeface="Consolas" panose="020B0609020204030204" pitchFamily="49" charset="0"/>
              </a:rPr>
              <a:t>&gt; numList =</a:t>
            </a:r>
            <a:br>
              <a:rPr lang="de-DE" sz="2000" dirty="0">
                <a:solidFill>
                  <a:srgbClr val="000000"/>
                </a:solidFill>
                <a:latin typeface="Consolas" panose="020B0609020204030204" pitchFamily="49" charset="0"/>
              </a:rPr>
            </a:br>
            <a:r>
              <a:rPr lang="de-DE" sz="2000" dirty="0">
                <a:solidFill>
                  <a:srgbClr val="000000"/>
                </a:solidFill>
                <a:latin typeface="Consolas" panose="020B0609020204030204" pitchFamily="49" charset="0"/>
              </a:rPr>
              <a:t>		 </a:t>
            </a:r>
            <a:r>
              <a:rPr lang="de-DE" sz="2000" dirty="0">
                <a:solidFill>
                  <a:srgbClr val="0000FF"/>
                </a:solidFill>
                <a:latin typeface="Consolas" panose="020B0609020204030204" pitchFamily="49" charset="0"/>
              </a:rPr>
              <a:t>new</a:t>
            </a:r>
            <a:r>
              <a:rPr lang="de-DE" sz="2000" dirty="0">
                <a:solidFill>
                  <a:srgbClr val="000000"/>
                </a:solidFill>
                <a:latin typeface="Consolas" panose="020B0609020204030204" pitchFamily="49" charset="0"/>
              </a:rPr>
              <a:t> </a:t>
            </a:r>
            <a:r>
              <a:rPr lang="de-DE" sz="2000" dirty="0">
                <a:solidFill>
                  <a:srgbClr val="2B91AF"/>
                </a:solidFill>
                <a:latin typeface="Consolas" panose="020B0609020204030204" pitchFamily="49" charset="0"/>
              </a:rPr>
              <a:t>LinkedList</a:t>
            </a:r>
            <a:r>
              <a:rPr lang="de-DE" sz="2000" dirty="0">
                <a:solidFill>
                  <a:srgbClr val="000000"/>
                </a:solidFill>
                <a:latin typeface="Consolas" panose="020B0609020204030204" pitchFamily="49" charset="0"/>
              </a:rPr>
              <a:t>&lt;</a:t>
            </a:r>
            <a:r>
              <a:rPr lang="de-DE" sz="2000" dirty="0">
                <a:solidFill>
                  <a:srgbClr val="0000FF"/>
                </a:solidFill>
                <a:latin typeface="Consolas" panose="020B0609020204030204" pitchFamily="49" charset="0"/>
              </a:rPr>
              <a:t>int</a:t>
            </a:r>
            <a:r>
              <a:rPr lang="de-DE" sz="2000" dirty="0">
                <a:solidFill>
                  <a:srgbClr val="000000"/>
                </a:solidFill>
                <a:latin typeface="Consolas" panose="020B0609020204030204" pitchFamily="49" charset="0"/>
              </a:rPr>
              <a:t>&gt;();</a:t>
            </a:r>
          </a:p>
          <a:p>
            <a:pPr marL="0" indent="0">
              <a:buNone/>
            </a:pPr>
            <a:r>
              <a:rPr lang="en-US" sz="2000" dirty="0" err="1">
                <a:solidFill>
                  <a:srgbClr val="000000"/>
                </a:solidFill>
                <a:latin typeface="Consolas" panose="020B0609020204030204" pitchFamily="49" charset="0"/>
              </a:rPr>
              <a:t>numList.AddFirst</a:t>
            </a:r>
            <a:r>
              <a:rPr lang="en-US" sz="2000" dirty="0">
                <a:solidFill>
                  <a:srgbClr val="000000"/>
                </a:solidFill>
                <a:latin typeface="Consolas" panose="020B0609020204030204" pitchFamily="49" charset="0"/>
              </a:rPr>
              <a:t>(1);</a:t>
            </a:r>
          </a:p>
          <a:p>
            <a:pPr marL="0" indent="0">
              <a:buNone/>
            </a:pPr>
            <a:r>
              <a:rPr lang="en-US" sz="2000" dirty="0" err="1">
                <a:solidFill>
                  <a:srgbClr val="000000"/>
                </a:solidFill>
                <a:latin typeface="Consolas" panose="020B0609020204030204" pitchFamily="49" charset="0"/>
              </a:rPr>
              <a:t>numList.AddFirst</a:t>
            </a:r>
            <a:r>
              <a:rPr lang="en-US" sz="2000" dirty="0">
                <a:solidFill>
                  <a:srgbClr val="000000"/>
                </a:solidFill>
                <a:latin typeface="Consolas" panose="020B0609020204030204" pitchFamily="49" charset="0"/>
              </a:rPr>
              <a:t>(2); </a:t>
            </a:r>
          </a:p>
          <a:p>
            <a:pPr marL="0" indent="0">
              <a:buNone/>
            </a:pPr>
            <a:r>
              <a:rPr lang="en-US" sz="2000" dirty="0" err="1">
                <a:solidFill>
                  <a:srgbClr val="0000FF"/>
                </a:solidFill>
                <a:latin typeface="Consolas" panose="020B0609020204030204" pitchFamily="49" charset="0"/>
              </a:rPr>
              <a:t>foreach</a:t>
            </a:r>
            <a:r>
              <a:rPr lang="en-US" sz="2000" dirty="0">
                <a:solidFill>
                  <a:srgbClr val="000000"/>
                </a:solidFill>
                <a:latin typeface="Consolas" panose="020B0609020204030204" pitchFamily="49" charset="0"/>
              </a:rPr>
              <a:t> (</a:t>
            </a:r>
            <a:r>
              <a:rPr lang="en-US" sz="2000" dirty="0" err="1">
                <a:solidFill>
                  <a:srgbClr val="0000FF"/>
                </a:solidFill>
                <a:latin typeface="Consolas" panose="020B0609020204030204" pitchFamily="49" charset="0"/>
              </a:rPr>
              <a:t>int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num</a:t>
            </a: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in</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numList</a:t>
            </a:r>
            <a:r>
              <a:rPr lang="en-US" sz="2000" dirty="0">
                <a:solidFill>
                  <a:srgbClr val="000000"/>
                </a:solidFill>
                <a:latin typeface="Consolas" panose="020B0609020204030204" pitchFamily="49" charset="0"/>
              </a:rPr>
              <a:t>)</a:t>
            </a:r>
          </a:p>
          <a:p>
            <a:pPr marL="0" indent="0">
              <a:buNone/>
            </a:pPr>
            <a:r>
              <a:rPr lang="en-US" sz="2000" dirty="0">
                <a:solidFill>
                  <a:srgbClr val="000000"/>
                </a:solidFill>
                <a:latin typeface="Consolas" panose="020B0609020204030204" pitchFamily="49" charset="0"/>
              </a:rPr>
              <a:t>{</a:t>
            </a:r>
          </a:p>
          <a:p>
            <a:pPr marL="0" indent="0">
              <a:buNone/>
            </a:pPr>
            <a:r>
              <a:rPr lang="en-US" sz="2000" dirty="0">
                <a:solidFill>
                  <a:srgbClr val="2B91AF"/>
                </a:solidFill>
                <a:latin typeface="Consolas" panose="020B0609020204030204" pitchFamily="49" charset="0"/>
              </a:rPr>
              <a:t>	</a:t>
            </a:r>
            <a:r>
              <a:rPr lang="en-US" sz="2000" dirty="0" err="1">
                <a:solidFill>
                  <a:srgbClr val="2B91AF"/>
                </a:solidFill>
                <a:latin typeface="Consolas" panose="020B0609020204030204" pitchFamily="49" charset="0"/>
              </a:rPr>
              <a:t>Console</a:t>
            </a:r>
            <a:r>
              <a:rPr lang="en-US" sz="2000" dirty="0" err="1">
                <a:solidFill>
                  <a:srgbClr val="000000"/>
                </a:solidFill>
                <a:latin typeface="Consolas" panose="020B0609020204030204" pitchFamily="49" charset="0"/>
              </a:rPr>
              <a:t>.WriteLine</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num</a:t>
            </a:r>
            <a:r>
              <a:rPr lang="en-US" sz="2000" dirty="0">
                <a:solidFill>
                  <a:srgbClr val="000000"/>
                </a:solidFill>
                <a:latin typeface="Consolas" panose="020B0609020204030204" pitchFamily="49" charset="0"/>
              </a:rPr>
              <a:t>);</a:t>
            </a:r>
          </a:p>
          <a:p>
            <a:pPr marL="0" indent="0">
              <a:buNone/>
            </a:pPr>
            <a:r>
              <a:rPr lang="en-US" sz="2000" dirty="0">
                <a:solidFill>
                  <a:srgbClr val="000000"/>
                </a:solidFill>
                <a:latin typeface="Consolas" panose="020B0609020204030204" pitchFamily="49" charset="0"/>
              </a:rPr>
              <a:t>}</a:t>
            </a:r>
          </a:p>
          <a:p>
            <a:pPr marL="0" indent="0">
              <a:buNone/>
            </a:pPr>
            <a:endParaRPr lang="en-US" sz="2000" dirty="0">
              <a:solidFill>
                <a:srgbClr val="000000"/>
              </a:solidFill>
              <a:latin typeface="Consolas" panose="020B0609020204030204" pitchFamily="49" charset="0"/>
            </a:endParaRPr>
          </a:p>
        </p:txBody>
      </p:sp>
      <p:sp>
        <p:nvSpPr>
          <p:cNvPr id="9" name="Rectangle 8">
            <a:extLst>
              <a:ext uri="{FF2B5EF4-FFF2-40B4-BE49-F238E27FC236}">
                <a16:creationId xmlns:a16="http://schemas.microsoft.com/office/drawing/2014/main" id="{B6C1EB58-26BB-4BAA-9CE5-4F33195B7AA2}"/>
              </a:ext>
            </a:extLst>
          </p:cNvPr>
          <p:cNvSpPr/>
          <p:nvPr/>
        </p:nvSpPr>
        <p:spPr>
          <a:xfrm>
            <a:off x="5208089" y="4047836"/>
            <a:ext cx="2352915" cy="1354217"/>
          </a:xfrm>
          <a:prstGeom prst="rect">
            <a:avLst/>
          </a:prstGeom>
          <a:ln w="38100">
            <a:solidFill>
              <a:srgbClr val="00B0F0"/>
            </a:solidFill>
          </a:ln>
        </p:spPr>
        <p:txBody>
          <a:bodyPr wrap="square">
            <a:spAutoFit/>
          </a:bodyPr>
          <a:lstStyle/>
          <a:p>
            <a:pPr marL="285750" indent="-285750">
              <a:buFont typeface="Arial" panose="020B0604020202020204" pitchFamily="34" charset="0"/>
              <a:buChar char="•"/>
            </a:pPr>
            <a:r>
              <a:rPr lang="en-US" b="1" dirty="0"/>
              <a:t>OUTPUT:</a:t>
            </a:r>
            <a:endParaRPr lang="en-US" dirty="0"/>
          </a:p>
          <a:p>
            <a:r>
              <a:rPr lang="en-US" sz="3200" dirty="0">
                <a:latin typeface="Courier New" panose="02070309020205020404" pitchFamily="49" charset="0"/>
                <a:cs typeface="Courier New" panose="02070309020205020404" pitchFamily="49" charset="0"/>
              </a:rPr>
              <a:t>2</a:t>
            </a:r>
          </a:p>
          <a:p>
            <a:r>
              <a:rPr lang="en-US" sz="3200" dirty="0">
                <a:latin typeface="Courier New" panose="02070309020205020404" pitchFamily="49" charset="0"/>
                <a:cs typeface="Courier New" panose="02070309020205020404" pitchFamily="49" charset="0"/>
              </a:rPr>
              <a:t>1</a:t>
            </a:r>
          </a:p>
        </p:txBody>
      </p:sp>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342900"/>
            <a:ext cx="8911687" cy="921655"/>
          </a:xfrm>
        </p:spPr>
        <p:txBody>
          <a:bodyPr>
            <a:normAutofit/>
          </a:bodyPr>
          <a:lstStyle/>
          <a:p>
            <a:pPr algn="r"/>
            <a:r>
              <a:rPr lang="en-US" dirty="0" err="1"/>
              <a:t>AddFirst</a:t>
            </a:r>
            <a:r>
              <a:rPr lang="en-US" dirty="0"/>
              <a:t>() method, </a:t>
            </a:r>
            <a:r>
              <a:rPr lang="en-US" dirty="0" err="1"/>
              <a:t>foreach</a:t>
            </a:r>
            <a:r>
              <a:rPr lang="en-US" dirty="0"/>
              <a:t> loop</a:t>
            </a:r>
          </a:p>
        </p:txBody>
      </p:sp>
      <p:grpSp>
        <p:nvGrpSpPr>
          <p:cNvPr id="6" name="Group 5">
            <a:extLst>
              <a:ext uri="{FF2B5EF4-FFF2-40B4-BE49-F238E27FC236}">
                <a16:creationId xmlns:a16="http://schemas.microsoft.com/office/drawing/2014/main" id="{97958941-3E72-49B4-9C30-389ACECE6A48}"/>
              </a:ext>
            </a:extLst>
          </p:cNvPr>
          <p:cNvGrpSpPr/>
          <p:nvPr/>
        </p:nvGrpSpPr>
        <p:grpSpPr>
          <a:xfrm>
            <a:off x="689725" y="629049"/>
            <a:ext cx="1489396" cy="1986824"/>
            <a:chOff x="5375635" y="1275644"/>
            <a:chExt cx="1991956" cy="2517423"/>
          </a:xfrm>
        </p:grpSpPr>
        <p:sp>
          <p:nvSpPr>
            <p:cNvPr id="7" name="Rectangle 6">
              <a:extLst>
                <a:ext uri="{FF2B5EF4-FFF2-40B4-BE49-F238E27FC236}">
                  <a16:creationId xmlns:a16="http://schemas.microsoft.com/office/drawing/2014/main" id="{D9CAA998-2D81-4AC0-AB96-ECBA1570C088}"/>
                </a:ext>
              </a:extLst>
            </p:cNvPr>
            <p:cNvSpPr/>
            <p:nvPr/>
          </p:nvSpPr>
          <p:spPr>
            <a:xfrm>
              <a:off x="5375635" y="1275644"/>
              <a:ext cx="1984720" cy="251742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0FDEE34-AF24-4268-96B9-744198ABAC10}"/>
                </a:ext>
              </a:extLst>
            </p:cNvPr>
            <p:cNvSpPr/>
            <p:nvPr/>
          </p:nvSpPr>
          <p:spPr>
            <a:xfrm>
              <a:off x="5375635" y="1275644"/>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Stack</a:t>
              </a:r>
            </a:p>
          </p:txBody>
        </p:sp>
        <p:sp>
          <p:nvSpPr>
            <p:cNvPr id="11" name="Rectangle 10">
              <a:extLst>
                <a:ext uri="{FF2B5EF4-FFF2-40B4-BE49-F238E27FC236}">
                  <a16:creationId xmlns:a16="http://schemas.microsoft.com/office/drawing/2014/main" id="{6878057F-513C-4347-9B68-170F2091C842}"/>
                </a:ext>
              </a:extLst>
            </p:cNvPr>
            <p:cNvSpPr/>
            <p:nvPr/>
          </p:nvSpPr>
          <p:spPr>
            <a:xfrm>
              <a:off x="5375635" y="1919111"/>
              <a:ext cx="197502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p>
          </p:txBody>
        </p:sp>
        <p:sp>
          <p:nvSpPr>
            <p:cNvPr id="12" name="Rectangle 11">
              <a:extLst>
                <a:ext uri="{FF2B5EF4-FFF2-40B4-BE49-F238E27FC236}">
                  <a16:creationId xmlns:a16="http://schemas.microsoft.com/office/drawing/2014/main" id="{B9C4ED39-247B-48E4-98A4-FE691692CAEA}"/>
                </a:ext>
              </a:extLst>
            </p:cNvPr>
            <p:cNvSpPr/>
            <p:nvPr/>
          </p:nvSpPr>
          <p:spPr>
            <a:xfrm>
              <a:off x="5382871" y="2579506"/>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numList</a:t>
              </a:r>
              <a:endParaRPr lang="en-US" dirty="0"/>
            </a:p>
          </p:txBody>
        </p:sp>
      </p:grpSp>
      <p:cxnSp>
        <p:nvCxnSpPr>
          <p:cNvPr id="13" name="Connector: Elbow 12">
            <a:extLst>
              <a:ext uri="{FF2B5EF4-FFF2-40B4-BE49-F238E27FC236}">
                <a16:creationId xmlns:a16="http://schemas.microsoft.com/office/drawing/2014/main" id="{84BA2DBC-348E-4C38-AD75-403EE99D96E6}"/>
              </a:ext>
            </a:extLst>
          </p:cNvPr>
          <p:cNvCxnSpPr>
            <a:cxnSpLocks/>
            <a:stCxn id="12" idx="3"/>
            <a:endCxn id="26" idx="0"/>
          </p:cNvCxnSpPr>
          <p:nvPr/>
        </p:nvCxnSpPr>
        <p:spPr>
          <a:xfrm>
            <a:off x="2179121" y="1898652"/>
            <a:ext cx="575821" cy="1356413"/>
          </a:xfrm>
          <a:prstGeom prst="bentConnector2">
            <a:avLst/>
          </a:prstGeom>
          <a:ln w="76200">
            <a:tailEnd type="triangle"/>
          </a:ln>
        </p:spPr>
        <p:style>
          <a:lnRef idx="1">
            <a:schemeClr val="accent3"/>
          </a:lnRef>
          <a:fillRef idx="0">
            <a:schemeClr val="accent3"/>
          </a:fillRef>
          <a:effectRef idx="0">
            <a:schemeClr val="accent3"/>
          </a:effectRef>
          <a:fontRef idx="minor">
            <a:schemeClr val="tx1"/>
          </a:fontRef>
        </p:style>
      </p:cxnSp>
      <p:grpSp>
        <p:nvGrpSpPr>
          <p:cNvPr id="46" name="Group 45">
            <a:extLst>
              <a:ext uri="{FF2B5EF4-FFF2-40B4-BE49-F238E27FC236}">
                <a16:creationId xmlns:a16="http://schemas.microsoft.com/office/drawing/2014/main" id="{6F278013-3F45-4FB5-9096-5C495DFFF6C7}"/>
              </a:ext>
            </a:extLst>
          </p:cNvPr>
          <p:cNvGrpSpPr/>
          <p:nvPr/>
        </p:nvGrpSpPr>
        <p:grpSpPr>
          <a:xfrm>
            <a:off x="1256402" y="5064612"/>
            <a:ext cx="2342039" cy="1581567"/>
            <a:chOff x="1928668" y="5128230"/>
            <a:chExt cx="2342039" cy="1581567"/>
          </a:xfrm>
        </p:grpSpPr>
        <p:sp>
          <p:nvSpPr>
            <p:cNvPr id="22" name="Arrow: Curved Down 21">
              <a:extLst>
                <a:ext uri="{FF2B5EF4-FFF2-40B4-BE49-F238E27FC236}">
                  <a16:creationId xmlns:a16="http://schemas.microsoft.com/office/drawing/2014/main" id="{ED9ABBAD-8426-4BC2-9C61-F9BEAFDFD03F}"/>
                </a:ext>
              </a:extLst>
            </p:cNvPr>
            <p:cNvSpPr/>
            <p:nvPr/>
          </p:nvSpPr>
          <p:spPr>
            <a:xfrm flipH="1" flipV="1">
              <a:off x="1928668" y="6204118"/>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23" name="Rectangle 22">
              <a:extLst>
                <a:ext uri="{FF2B5EF4-FFF2-40B4-BE49-F238E27FC236}">
                  <a16:creationId xmlns:a16="http://schemas.microsoft.com/office/drawing/2014/main" id="{74542988-6F09-474C-AD03-BC58AB73C722}"/>
                </a:ext>
              </a:extLst>
            </p:cNvPr>
            <p:cNvSpPr/>
            <p:nvPr/>
          </p:nvSpPr>
          <p:spPr>
            <a:xfrm>
              <a:off x="2830514" y="5642819"/>
              <a:ext cx="576604" cy="5613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2</a:t>
              </a:r>
            </a:p>
          </p:txBody>
        </p:sp>
        <p:sp>
          <p:nvSpPr>
            <p:cNvPr id="21" name="Arrow: Curved Down 20">
              <a:extLst>
                <a:ext uri="{FF2B5EF4-FFF2-40B4-BE49-F238E27FC236}">
                  <a16:creationId xmlns:a16="http://schemas.microsoft.com/office/drawing/2014/main" id="{81388ACA-2DFC-4B7A-9731-6140F4F4E547}"/>
                </a:ext>
              </a:extLst>
            </p:cNvPr>
            <p:cNvSpPr/>
            <p:nvPr/>
          </p:nvSpPr>
          <p:spPr>
            <a:xfrm>
              <a:off x="3231177" y="512823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pSp>
      <p:grpSp>
        <p:nvGrpSpPr>
          <p:cNvPr id="25" name="Group 24">
            <a:extLst>
              <a:ext uri="{FF2B5EF4-FFF2-40B4-BE49-F238E27FC236}">
                <a16:creationId xmlns:a16="http://schemas.microsoft.com/office/drawing/2014/main" id="{C8D4076B-305E-4432-A02F-E21C320C2B88}"/>
              </a:ext>
            </a:extLst>
          </p:cNvPr>
          <p:cNvGrpSpPr/>
          <p:nvPr/>
        </p:nvGrpSpPr>
        <p:grpSpPr>
          <a:xfrm>
            <a:off x="1625728" y="3255065"/>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grpSp>
        <p:nvGrpSpPr>
          <p:cNvPr id="53" name="Group 52">
            <a:extLst>
              <a:ext uri="{FF2B5EF4-FFF2-40B4-BE49-F238E27FC236}">
                <a16:creationId xmlns:a16="http://schemas.microsoft.com/office/drawing/2014/main" id="{B0B5D940-0902-4697-AA49-AD6B735BAFD6}"/>
              </a:ext>
            </a:extLst>
          </p:cNvPr>
          <p:cNvGrpSpPr/>
          <p:nvPr/>
        </p:nvGrpSpPr>
        <p:grpSpPr>
          <a:xfrm>
            <a:off x="643920" y="3856457"/>
            <a:ext cx="981809" cy="1144555"/>
            <a:chOff x="643920" y="3856457"/>
            <a:chExt cx="981809" cy="1144555"/>
          </a:xfrm>
        </p:grpSpPr>
        <p:cxnSp>
          <p:nvCxnSpPr>
            <p:cNvPr id="28" name="Connector: Elbow 27">
              <a:extLst>
                <a:ext uri="{FF2B5EF4-FFF2-40B4-BE49-F238E27FC236}">
                  <a16:creationId xmlns:a16="http://schemas.microsoft.com/office/drawing/2014/main" id="{98B9A254-5D2D-4CD5-8955-256ACD5D2789}"/>
                </a:ext>
              </a:extLst>
            </p:cNvPr>
            <p:cNvCxnSpPr>
              <a:cxnSpLocks/>
              <a:stCxn id="27" idx="1"/>
              <a:endCxn id="31" idx="0"/>
            </p:cNvCxnSpPr>
            <p:nvPr/>
          </p:nvCxnSpPr>
          <p:spPr>
            <a:xfrm rot="10800000" flipV="1">
              <a:off x="950161" y="3856457"/>
              <a:ext cx="675568" cy="634451"/>
            </a:xfrm>
            <a:prstGeom prst="bentConnector2">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31" name="TextBox 30">
              <a:extLst>
                <a:ext uri="{FF2B5EF4-FFF2-40B4-BE49-F238E27FC236}">
                  <a16:creationId xmlns:a16="http://schemas.microsoft.com/office/drawing/2014/main" id="{C6CF6B39-8580-4445-860C-73B2F9D2D569}"/>
                </a:ext>
              </a:extLst>
            </p:cNvPr>
            <p:cNvSpPr txBox="1"/>
            <p:nvPr/>
          </p:nvSpPr>
          <p:spPr>
            <a:xfrm>
              <a:off x="643920" y="4490909"/>
              <a:ext cx="612482" cy="510103"/>
            </a:xfrm>
            <a:prstGeom prst="rect">
              <a:avLst/>
            </a:prstGeom>
            <a:noFill/>
          </p:spPr>
          <p:txBody>
            <a:bodyPr wrap="square" rtlCol="0">
              <a:spAutoFit/>
            </a:bodyPr>
            <a:lstStyle/>
            <a:p>
              <a:r>
                <a:rPr lang="en-US" b="1" dirty="0">
                  <a:ln w="12700" cmpd="sng">
                    <a:noFill/>
                    <a:prstDash val="solid"/>
                  </a:ln>
                  <a:solidFill>
                    <a:srgbClr val="002060"/>
                  </a:solidFill>
                </a:rPr>
                <a:t>null</a:t>
              </a:r>
            </a:p>
            <a:p>
              <a:endParaRPr lang="en-US" dirty="0"/>
            </a:p>
          </p:txBody>
        </p:sp>
      </p:grpSp>
      <p:grpSp>
        <p:nvGrpSpPr>
          <p:cNvPr id="45" name="Group 44">
            <a:extLst>
              <a:ext uri="{FF2B5EF4-FFF2-40B4-BE49-F238E27FC236}">
                <a16:creationId xmlns:a16="http://schemas.microsoft.com/office/drawing/2014/main" id="{4D4BA751-7265-410C-A1CE-D47099BA8A35}"/>
              </a:ext>
            </a:extLst>
          </p:cNvPr>
          <p:cNvGrpSpPr/>
          <p:nvPr/>
        </p:nvGrpSpPr>
        <p:grpSpPr>
          <a:xfrm>
            <a:off x="2458574" y="5082432"/>
            <a:ext cx="2192604" cy="1563747"/>
            <a:chOff x="851562" y="5137140"/>
            <a:chExt cx="2192604" cy="1563747"/>
          </a:xfrm>
        </p:grpSpPr>
        <p:sp>
          <p:nvSpPr>
            <p:cNvPr id="24" name="Arrow: Curved Down 23">
              <a:extLst>
                <a:ext uri="{FF2B5EF4-FFF2-40B4-BE49-F238E27FC236}">
                  <a16:creationId xmlns:a16="http://schemas.microsoft.com/office/drawing/2014/main" id="{4607537E-325E-49E8-8A9B-C696D9A71F55}"/>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Rectangle 15">
              <a:extLst>
                <a:ext uri="{FF2B5EF4-FFF2-40B4-BE49-F238E27FC236}">
                  <a16:creationId xmlns:a16="http://schemas.microsoft.com/office/drawing/2014/main" id="{B58CD316-0104-4C20-ABEC-59B9BE0D01C7}"/>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30" name="Arrow: Curved Down 29">
              <a:extLst>
                <a:ext uri="{FF2B5EF4-FFF2-40B4-BE49-F238E27FC236}">
                  <a16:creationId xmlns:a16="http://schemas.microsoft.com/office/drawing/2014/main" id="{C88C5668-7329-4C44-BDA0-E77DF31AE97D}"/>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sp>
        <p:nvSpPr>
          <p:cNvPr id="48" name="Arrow: Right 47">
            <a:extLst>
              <a:ext uri="{FF2B5EF4-FFF2-40B4-BE49-F238E27FC236}">
                <a16:creationId xmlns:a16="http://schemas.microsoft.com/office/drawing/2014/main" id="{03D3568D-F106-42FA-B314-5A06ED9D20B3}"/>
              </a:ext>
            </a:extLst>
          </p:cNvPr>
          <p:cNvSpPr/>
          <p:nvPr/>
        </p:nvSpPr>
        <p:spPr>
          <a:xfrm>
            <a:off x="6870700" y="2118617"/>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Connector: Elbow 58">
            <a:extLst>
              <a:ext uri="{FF2B5EF4-FFF2-40B4-BE49-F238E27FC236}">
                <a16:creationId xmlns:a16="http://schemas.microsoft.com/office/drawing/2014/main" id="{2A1615D5-E467-474E-89BE-E9748AA84496}"/>
              </a:ext>
            </a:extLst>
          </p:cNvPr>
          <p:cNvCxnSpPr>
            <a:cxnSpLocks/>
            <a:stCxn id="27" idx="3"/>
            <a:endCxn id="16" idx="3"/>
          </p:cNvCxnSpPr>
          <p:nvPr/>
        </p:nvCxnSpPr>
        <p:spPr>
          <a:xfrm>
            <a:off x="3884155" y="3856458"/>
            <a:ext cx="15794" cy="2012303"/>
          </a:xfrm>
          <a:prstGeom prst="bentConnector3">
            <a:avLst>
              <a:gd name="adj1" fmla="val 2753539"/>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64" name="Connector: Elbow 63">
            <a:extLst>
              <a:ext uri="{FF2B5EF4-FFF2-40B4-BE49-F238E27FC236}">
                <a16:creationId xmlns:a16="http://schemas.microsoft.com/office/drawing/2014/main" id="{69310D05-2B23-4F01-9B0B-937670749F1D}"/>
              </a:ext>
            </a:extLst>
          </p:cNvPr>
          <p:cNvCxnSpPr>
            <a:cxnSpLocks/>
            <a:stCxn id="27" idx="1"/>
            <a:endCxn id="16" idx="1"/>
          </p:cNvCxnSpPr>
          <p:nvPr/>
        </p:nvCxnSpPr>
        <p:spPr>
          <a:xfrm rot="10800000" flipH="1" flipV="1">
            <a:off x="1625728" y="3856457"/>
            <a:ext cx="1697617" cy="2012303"/>
          </a:xfrm>
          <a:prstGeom prst="bentConnector3">
            <a:avLst>
              <a:gd name="adj1" fmla="val -13466"/>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70" name="Connector: Elbow 69">
            <a:extLst>
              <a:ext uri="{FF2B5EF4-FFF2-40B4-BE49-F238E27FC236}">
                <a16:creationId xmlns:a16="http://schemas.microsoft.com/office/drawing/2014/main" id="{7C19430A-0D91-4626-866F-981646D63640}"/>
              </a:ext>
            </a:extLst>
          </p:cNvPr>
          <p:cNvCxnSpPr>
            <a:cxnSpLocks/>
            <a:stCxn id="27" idx="1"/>
            <a:endCxn id="23" idx="1"/>
          </p:cNvCxnSpPr>
          <p:nvPr/>
        </p:nvCxnSpPr>
        <p:spPr>
          <a:xfrm rot="10800000" flipH="1" flipV="1">
            <a:off x="1625728" y="3856457"/>
            <a:ext cx="532519" cy="2003393"/>
          </a:xfrm>
          <a:prstGeom prst="bentConnector3">
            <a:avLst>
              <a:gd name="adj1" fmla="val -42928"/>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73" name="Arrow: Down 72">
            <a:extLst>
              <a:ext uri="{FF2B5EF4-FFF2-40B4-BE49-F238E27FC236}">
                <a16:creationId xmlns:a16="http://schemas.microsoft.com/office/drawing/2014/main" id="{D2BB620A-97E8-45A0-A5F2-1BD48C3DC3F9}"/>
              </a:ext>
            </a:extLst>
          </p:cNvPr>
          <p:cNvSpPr/>
          <p:nvPr/>
        </p:nvSpPr>
        <p:spPr>
          <a:xfrm>
            <a:off x="1980664" y="4591492"/>
            <a:ext cx="955819" cy="983991"/>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48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1000"/>
                                        <p:tgtEl>
                                          <p:spTgt spid="45"/>
                                        </p:tgtEl>
                                      </p:cBhvr>
                                    </p:animEffect>
                                    <p:anim calcmode="lin" valueType="num">
                                      <p:cBhvr>
                                        <p:cTn id="13" dur="1000" fill="hold"/>
                                        <p:tgtEl>
                                          <p:spTgt spid="45"/>
                                        </p:tgtEl>
                                        <p:attrNameLst>
                                          <p:attrName>ppt_x</p:attrName>
                                        </p:attrNameLst>
                                      </p:cBhvr>
                                      <p:tavLst>
                                        <p:tav tm="0">
                                          <p:val>
                                            <p:strVal val="#ppt_x"/>
                                          </p:val>
                                        </p:tav>
                                        <p:tav tm="100000">
                                          <p:val>
                                            <p:strVal val="#ppt_x"/>
                                          </p:val>
                                        </p:tav>
                                      </p:tavLst>
                                    </p:anim>
                                    <p:anim calcmode="lin" valueType="num">
                                      <p:cBhvr>
                                        <p:cTn id="14"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xit" presetSubtype="4" fill="hold" nodeType="clickEffect">
                                  <p:stCondLst>
                                    <p:cond delay="0"/>
                                  </p:stCondLst>
                                  <p:childTnLst>
                                    <p:animEffect transition="out" filter="wipe(down)">
                                      <p:cBhvr>
                                        <p:cTn id="18" dur="500"/>
                                        <p:tgtEl>
                                          <p:spTgt spid="52"/>
                                        </p:tgtEl>
                                      </p:cBhvr>
                                    </p:animEffect>
                                    <p:set>
                                      <p:cBhvr>
                                        <p:cTn id="19" dur="1" fill="hold">
                                          <p:stCondLst>
                                            <p:cond delay="499"/>
                                          </p:stCondLst>
                                        </p:cTn>
                                        <p:tgtEl>
                                          <p:spTgt spid="52"/>
                                        </p:tgtEl>
                                        <p:attrNameLst>
                                          <p:attrName>style.visibility</p:attrName>
                                        </p:attrNameLst>
                                      </p:cBhvr>
                                      <p:to>
                                        <p:strVal val="hidden"/>
                                      </p:to>
                                    </p:set>
                                  </p:childTnLst>
                                </p:cTn>
                              </p:par>
                              <p:par>
                                <p:cTn id="20" presetID="22" presetClass="exit" presetSubtype="4" fill="hold" nodeType="withEffect">
                                  <p:stCondLst>
                                    <p:cond delay="0"/>
                                  </p:stCondLst>
                                  <p:childTnLst>
                                    <p:animEffect transition="out" filter="wipe(down)">
                                      <p:cBhvr>
                                        <p:cTn id="21" dur="500"/>
                                        <p:tgtEl>
                                          <p:spTgt spid="53"/>
                                        </p:tgtEl>
                                      </p:cBhvr>
                                    </p:animEffect>
                                    <p:set>
                                      <p:cBhvr>
                                        <p:cTn id="22" dur="1" fill="hold">
                                          <p:stCondLst>
                                            <p:cond delay="499"/>
                                          </p:stCondLst>
                                        </p:cTn>
                                        <p:tgtEl>
                                          <p:spTgt spid="5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up)">
                                      <p:cBhvr>
                                        <p:cTn id="27" dur="500"/>
                                        <p:tgtEl>
                                          <p:spTgt spid="59"/>
                                        </p:tgtEl>
                                      </p:cBhvr>
                                    </p:animEffect>
                                  </p:childTnLst>
                                </p:cTn>
                              </p:par>
                              <p:par>
                                <p:cTn id="28" presetID="22" presetClass="entr" presetSubtype="1" fill="hold" nodeType="with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wipe(up)">
                                      <p:cBhvr>
                                        <p:cTn id="30" dur="500"/>
                                        <p:tgtEl>
                                          <p:spTgt spid="64"/>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2" nodeType="clickEffect">
                                  <p:stCondLst>
                                    <p:cond delay="0"/>
                                  </p:stCondLst>
                                  <p:childTnLst>
                                    <p:animMotion origin="layout" path="M 5E-6 -3.7037E-7 L 5E-6 0.06644 " pathEditMode="relative" rAng="0" ptsTypes="AA">
                                      <p:cBhvr>
                                        <p:cTn id="34" dur="2000" fill="hold"/>
                                        <p:tgtEl>
                                          <p:spTgt spid="48"/>
                                        </p:tgtEl>
                                        <p:attrNameLst>
                                          <p:attrName>ppt_x</p:attrName>
                                          <p:attrName>ppt_y</p:attrName>
                                        </p:attrNameLst>
                                      </p:cBhvr>
                                      <p:rCtr x="0" y="3310"/>
                                    </p:animMotion>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1000"/>
                                        <p:tgtEl>
                                          <p:spTgt spid="46"/>
                                        </p:tgtEl>
                                      </p:cBhvr>
                                    </p:animEffect>
                                    <p:anim calcmode="lin" valueType="num">
                                      <p:cBhvr>
                                        <p:cTn id="40" dur="1000" fill="hold"/>
                                        <p:tgtEl>
                                          <p:spTgt spid="46"/>
                                        </p:tgtEl>
                                        <p:attrNameLst>
                                          <p:attrName>ppt_x</p:attrName>
                                        </p:attrNameLst>
                                      </p:cBhvr>
                                      <p:tavLst>
                                        <p:tav tm="0">
                                          <p:val>
                                            <p:strVal val="#ppt_x"/>
                                          </p:val>
                                        </p:tav>
                                        <p:tav tm="100000">
                                          <p:val>
                                            <p:strVal val="#ppt_x"/>
                                          </p:val>
                                        </p:tav>
                                      </p:tavLst>
                                    </p:anim>
                                    <p:anim calcmode="lin" valueType="num">
                                      <p:cBhvr>
                                        <p:cTn id="41" dur="1000" fill="hold"/>
                                        <p:tgtEl>
                                          <p:spTgt spid="46"/>
                                        </p:tgtEl>
                                        <p:attrNameLst>
                                          <p:attrName>ppt_y</p:attrName>
                                        </p:attrNameLst>
                                      </p:cBhvr>
                                      <p:tavLst>
                                        <p:tav tm="0">
                                          <p:val>
                                            <p:strVal val="#ppt_y+.1"/>
                                          </p:val>
                                        </p:tav>
                                        <p:tav tm="100000">
                                          <p:val>
                                            <p:strVal val="#ppt_y"/>
                                          </p:val>
                                        </p:tav>
                                      </p:tavLst>
                                    </p:anim>
                                  </p:childTnLst>
                                </p:cTn>
                              </p:par>
                              <p:par>
                                <p:cTn id="42" presetID="22" presetClass="exit" presetSubtype="4" fill="hold" nodeType="withEffect">
                                  <p:stCondLst>
                                    <p:cond delay="0"/>
                                  </p:stCondLst>
                                  <p:childTnLst>
                                    <p:animEffect transition="out" filter="wipe(down)">
                                      <p:cBhvr>
                                        <p:cTn id="43" dur="500"/>
                                        <p:tgtEl>
                                          <p:spTgt spid="64"/>
                                        </p:tgtEl>
                                      </p:cBhvr>
                                    </p:animEffect>
                                    <p:set>
                                      <p:cBhvr>
                                        <p:cTn id="44" dur="1" fill="hold">
                                          <p:stCondLst>
                                            <p:cond delay="499"/>
                                          </p:stCondLst>
                                        </p:cTn>
                                        <p:tgtEl>
                                          <p:spTgt spid="6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wipe(up)">
                                      <p:cBhvr>
                                        <p:cTn id="49" dur="500"/>
                                        <p:tgtEl>
                                          <p:spTgt spid="70"/>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1" nodeType="clickEffect">
                                  <p:stCondLst>
                                    <p:cond delay="0"/>
                                  </p:stCondLst>
                                  <p:childTnLst>
                                    <p:animMotion origin="layout" path="M 5E-6 0.06644 L 0.01667 0.12014 " pathEditMode="relative" rAng="0" ptsTypes="AA">
                                      <p:cBhvr>
                                        <p:cTn id="53" dur="2000" fill="hold"/>
                                        <p:tgtEl>
                                          <p:spTgt spid="48"/>
                                        </p:tgtEl>
                                        <p:attrNameLst>
                                          <p:attrName>ppt_x</p:attrName>
                                          <p:attrName>ppt_y</p:attrName>
                                        </p:attrNameLst>
                                      </p:cBhvr>
                                      <p:rCtr x="833" y="2685"/>
                                    </p:animMotion>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73"/>
                                        </p:tgtEl>
                                        <p:attrNameLst>
                                          <p:attrName>style.visibility</p:attrName>
                                        </p:attrNameLst>
                                      </p:cBhvr>
                                      <p:to>
                                        <p:strVal val="visible"/>
                                      </p:to>
                                    </p:set>
                                    <p:anim calcmode="lin" valueType="num">
                                      <p:cBhvr additive="base">
                                        <p:cTn id="58" dur="500" fill="hold"/>
                                        <p:tgtEl>
                                          <p:spTgt spid="73"/>
                                        </p:tgtEl>
                                        <p:attrNameLst>
                                          <p:attrName>ppt_x</p:attrName>
                                        </p:attrNameLst>
                                      </p:cBhvr>
                                      <p:tavLst>
                                        <p:tav tm="0">
                                          <p:val>
                                            <p:strVal val="#ppt_x"/>
                                          </p:val>
                                        </p:tav>
                                        <p:tav tm="100000">
                                          <p:val>
                                            <p:strVal val="#ppt_x"/>
                                          </p:val>
                                        </p:tav>
                                      </p:tavLst>
                                    </p:anim>
                                    <p:anim calcmode="lin" valueType="num">
                                      <p:cBhvr additive="base">
                                        <p:cTn id="59"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path" presetSubtype="0" accel="50000" decel="50000" fill="hold" grpId="3" nodeType="clickEffect">
                                  <p:stCondLst>
                                    <p:cond delay="0"/>
                                  </p:stCondLst>
                                  <p:childTnLst>
                                    <p:animMotion origin="layout" path="M 0.01667 0.12014 L 0.04766 0.22431 " pathEditMode="relative" rAng="0" ptsTypes="AA">
                                      <p:cBhvr>
                                        <p:cTn id="63" dur="2000" fill="hold"/>
                                        <p:tgtEl>
                                          <p:spTgt spid="48"/>
                                        </p:tgtEl>
                                        <p:attrNameLst>
                                          <p:attrName>ppt_x</p:attrName>
                                          <p:attrName>ppt_y</p:attrName>
                                        </p:attrNameLst>
                                      </p:cBhvr>
                                      <p:rCtr x="1549" y="5208"/>
                                    </p:animMotion>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9">
                                            <p:txEl>
                                              <p:pRg st="1" end="1"/>
                                            </p:txEl>
                                          </p:spTgt>
                                        </p:tgtEl>
                                        <p:attrNameLst>
                                          <p:attrName>style.visibility</p:attrName>
                                        </p:attrNameLst>
                                      </p:cBhvr>
                                      <p:to>
                                        <p:strVal val="visible"/>
                                      </p:to>
                                    </p:set>
                                    <p:animEffect transition="in" filter="wipe(down)">
                                      <p:cBhvr>
                                        <p:cTn id="68" dur="500"/>
                                        <p:tgtEl>
                                          <p:spTgt spid="9">
                                            <p:txEl>
                                              <p:pRg st="1" end="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grpId="4" nodeType="clickEffect">
                                  <p:stCondLst>
                                    <p:cond delay="0"/>
                                  </p:stCondLst>
                                  <p:childTnLst>
                                    <p:animMotion origin="layout" path="M 0.04766 0.22431 L 0.08099 0.11875 " pathEditMode="relative" rAng="0" ptsTypes="AA">
                                      <p:cBhvr>
                                        <p:cTn id="72" dur="2000" fill="hold"/>
                                        <p:tgtEl>
                                          <p:spTgt spid="48"/>
                                        </p:tgtEl>
                                        <p:attrNameLst>
                                          <p:attrName>ppt_x</p:attrName>
                                          <p:attrName>ppt_y</p:attrName>
                                        </p:attrNameLst>
                                      </p:cBhvr>
                                      <p:rCtr x="1667" y="-5278"/>
                                    </p:animMotion>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50000" decel="50000" fill="hold" grpId="1" nodeType="clickEffect">
                                  <p:stCondLst>
                                    <p:cond delay="0"/>
                                  </p:stCondLst>
                                  <p:childTnLst>
                                    <p:animMotion origin="layout" path="M -2.70833E-6 -3.7037E-6 L 0.1 -3.7037E-6 " pathEditMode="relative" rAng="0" ptsTypes="AA">
                                      <p:cBhvr>
                                        <p:cTn id="76" dur="2000" fill="hold"/>
                                        <p:tgtEl>
                                          <p:spTgt spid="73"/>
                                        </p:tgtEl>
                                        <p:attrNameLst>
                                          <p:attrName>ppt_x</p:attrName>
                                          <p:attrName>ppt_y</p:attrName>
                                        </p:attrNameLst>
                                      </p:cBhvr>
                                      <p:rCtr x="5000" y="0"/>
                                    </p:animMotion>
                                  </p:childTnLst>
                                </p:cTn>
                              </p:par>
                            </p:childTnLst>
                          </p:cTn>
                        </p:par>
                      </p:childTnLst>
                    </p:cTn>
                  </p:par>
                  <p:par>
                    <p:cTn id="77" fill="hold">
                      <p:stCondLst>
                        <p:cond delay="indefinite"/>
                      </p:stCondLst>
                      <p:childTnLst>
                        <p:par>
                          <p:cTn id="78" fill="hold">
                            <p:stCondLst>
                              <p:cond delay="0"/>
                            </p:stCondLst>
                            <p:childTnLst>
                              <p:par>
                                <p:cTn id="79" presetID="42" presetClass="path" presetSubtype="0" accel="50000" decel="50000" fill="hold" grpId="5" nodeType="clickEffect">
                                  <p:stCondLst>
                                    <p:cond delay="0"/>
                                  </p:stCondLst>
                                  <p:childTnLst>
                                    <p:animMotion origin="layout" path="M 0.08099 0.11875 L 0.04766 0.22431 " pathEditMode="relative" rAng="0" ptsTypes="AA">
                                      <p:cBhvr>
                                        <p:cTn id="80" dur="2000" fill="hold"/>
                                        <p:tgtEl>
                                          <p:spTgt spid="48"/>
                                        </p:tgtEl>
                                        <p:attrNameLst>
                                          <p:attrName>ppt_x</p:attrName>
                                          <p:attrName>ppt_y</p:attrName>
                                        </p:attrNameLst>
                                      </p:cBhvr>
                                      <p:rCtr x="-1667" y="5278"/>
                                    </p:animMotion>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9">
                                            <p:txEl>
                                              <p:pRg st="2" end="2"/>
                                            </p:txEl>
                                          </p:spTgt>
                                        </p:tgtEl>
                                        <p:attrNameLst>
                                          <p:attrName>style.visibility</p:attrName>
                                        </p:attrNameLst>
                                      </p:cBhvr>
                                      <p:to>
                                        <p:strVal val="visible"/>
                                      </p:to>
                                    </p:set>
                                    <p:animEffect transition="in" filter="wipe(down)">
                                      <p:cBhvr>
                                        <p:cTn id="85"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8" grpId="3" animBg="1"/>
      <p:bldP spid="48" grpId="4" animBg="1"/>
      <p:bldP spid="48" grpId="5" animBg="1"/>
      <p:bldP spid="73" grpId="0" animBg="1"/>
      <p:bldP spid="7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9CB385F-8905-4F50-A5CA-6DE99FD356E9}"/>
              </a:ext>
            </a:extLst>
          </p:cNvPr>
          <p:cNvSpPr/>
          <p:nvPr/>
        </p:nvSpPr>
        <p:spPr>
          <a:xfrm>
            <a:off x="4036786" y="1385462"/>
            <a:ext cx="3775756" cy="923330"/>
          </a:xfrm>
          <a:prstGeom prst="rect">
            <a:avLst/>
          </a:prstGeom>
        </p:spPr>
        <p:txBody>
          <a:bodyPr wrap="square">
            <a:spAutoFit/>
          </a:bodyPr>
          <a:lstStyle/>
          <a:p>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a:p>
            <a:pPr marL="285750" indent="-285750">
              <a:buFont typeface="Arial" panose="020B0604020202020204" pitchFamily="34" charset="0"/>
              <a:buChar char="•"/>
            </a:pPr>
            <a:endParaRPr lang="en-US" b="1" dirty="0">
              <a:solidFill>
                <a:schemeClr val="accent4"/>
              </a:solidFill>
            </a:endParaRPr>
          </a:p>
        </p:txBody>
      </p:sp>
      <p:sp>
        <p:nvSpPr>
          <p:cNvPr id="3" name="Content Placeholder 2">
            <a:extLst>
              <a:ext uri="{FF2B5EF4-FFF2-40B4-BE49-F238E27FC236}">
                <a16:creationId xmlns:a16="http://schemas.microsoft.com/office/drawing/2014/main" id="{051FF409-20D3-4264-BB2F-2CF0C1401B9C}"/>
              </a:ext>
            </a:extLst>
          </p:cNvPr>
          <p:cNvSpPr>
            <a:spLocks noGrp="1"/>
          </p:cNvSpPr>
          <p:nvPr>
            <p:ph idx="1"/>
          </p:nvPr>
        </p:nvSpPr>
        <p:spPr>
          <a:xfrm>
            <a:off x="7683500" y="1016000"/>
            <a:ext cx="4595586" cy="5841999"/>
          </a:xfrm>
        </p:spPr>
        <p:txBody>
          <a:bodyPr>
            <a:normAutofit/>
          </a:bodyPr>
          <a:lstStyle/>
          <a:p>
            <a:pPr marL="0" indent="0">
              <a:buNone/>
            </a:pPr>
            <a:r>
              <a:rPr lang="en-US" sz="2000" dirty="0">
                <a:solidFill>
                  <a:srgbClr val="008000"/>
                </a:solidFill>
                <a:latin typeface="Consolas" panose="020B0609020204030204" pitchFamily="49" charset="0"/>
              </a:rPr>
              <a:t>// Part 2</a:t>
            </a:r>
            <a:endParaRPr lang="de-DE" sz="2000" dirty="0">
              <a:solidFill>
                <a:srgbClr val="2B91AF"/>
              </a:solidFill>
              <a:latin typeface="Consolas" panose="020B0609020204030204" pitchFamily="49" charset="0"/>
            </a:endParaRPr>
          </a:p>
          <a:p>
            <a:pPr marL="0" indent="0">
              <a:buNone/>
            </a:pPr>
            <a:r>
              <a:rPr lang="en-US" sz="2000" dirty="0" err="1">
                <a:solidFill>
                  <a:srgbClr val="000000"/>
                </a:solidFill>
                <a:latin typeface="Consolas" panose="020B0609020204030204" pitchFamily="49" charset="0"/>
              </a:rPr>
              <a:t>numList.AddLast</a:t>
            </a:r>
            <a:r>
              <a:rPr lang="en-US" sz="2000" dirty="0">
                <a:solidFill>
                  <a:srgbClr val="000000"/>
                </a:solidFill>
                <a:latin typeface="Consolas" panose="020B0609020204030204" pitchFamily="49" charset="0"/>
              </a:rPr>
              <a:t>(3);</a:t>
            </a:r>
          </a:p>
          <a:p>
            <a:pPr marL="0" indent="0">
              <a:buNone/>
            </a:pPr>
            <a:r>
              <a:rPr lang="en-US" sz="2000" dirty="0" err="1">
                <a:solidFill>
                  <a:srgbClr val="000000"/>
                </a:solidFill>
                <a:latin typeface="Consolas" panose="020B0609020204030204" pitchFamily="49" charset="0"/>
              </a:rPr>
              <a:t>numList.AddLast</a:t>
            </a:r>
            <a:r>
              <a:rPr lang="en-US" sz="2000" dirty="0">
                <a:solidFill>
                  <a:srgbClr val="000000"/>
                </a:solidFill>
                <a:latin typeface="Consolas" panose="020B0609020204030204" pitchFamily="49" charset="0"/>
              </a:rPr>
              <a:t>(4);</a:t>
            </a:r>
          </a:p>
          <a:p>
            <a:pPr marL="0" indent="0">
              <a:buNone/>
            </a:pPr>
            <a:r>
              <a:rPr lang="en-US" sz="2000" dirty="0" err="1">
                <a:solidFill>
                  <a:srgbClr val="000000"/>
                </a:solidFill>
                <a:latin typeface="Consolas" panose="020B0609020204030204" pitchFamily="49" charset="0"/>
              </a:rPr>
              <a:t>numList.AddLast</a:t>
            </a:r>
            <a:r>
              <a:rPr lang="en-US" sz="2000" dirty="0">
                <a:solidFill>
                  <a:srgbClr val="000000"/>
                </a:solidFill>
                <a:latin typeface="Consolas" panose="020B0609020204030204" pitchFamily="49" charset="0"/>
              </a:rPr>
              <a:t>(5);</a:t>
            </a:r>
          </a:p>
          <a:p>
            <a:pPr marL="0" indent="0">
              <a:buNone/>
            </a:pPr>
            <a:r>
              <a:rPr lang="en-US" sz="2000" dirty="0" err="1">
                <a:solidFill>
                  <a:srgbClr val="000000"/>
                </a:solidFill>
                <a:latin typeface="Consolas" panose="020B0609020204030204" pitchFamily="49" charset="0"/>
              </a:rPr>
              <a:t>PrintList</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numList</a:t>
            </a:r>
            <a:r>
              <a:rPr lang="en-US" sz="2000" dirty="0">
                <a:solidFill>
                  <a:srgbClr val="000000"/>
                </a:solidFill>
                <a:latin typeface="Consolas" panose="020B0609020204030204" pitchFamily="49" charset="0"/>
              </a:rPr>
              <a:t>);</a:t>
            </a:r>
          </a:p>
          <a:p>
            <a:pPr marL="0" indent="0">
              <a:buNone/>
            </a:pPr>
            <a:endParaRPr lang="en-US" sz="2000" dirty="0">
              <a:solidFill>
                <a:srgbClr val="000000"/>
              </a:solidFill>
              <a:latin typeface="Consolas" panose="020B0609020204030204" pitchFamily="49" charset="0"/>
            </a:endParaRPr>
          </a:p>
        </p:txBody>
      </p:sp>
      <p:sp>
        <p:nvSpPr>
          <p:cNvPr id="2" name="Title 1">
            <a:extLst>
              <a:ext uri="{FF2B5EF4-FFF2-40B4-BE49-F238E27FC236}">
                <a16:creationId xmlns:a16="http://schemas.microsoft.com/office/drawing/2014/main" id="{2708267A-24F7-4F1E-A354-0E2FFC1FFF75}"/>
              </a:ext>
            </a:extLst>
          </p:cNvPr>
          <p:cNvSpPr>
            <a:spLocks noGrp="1"/>
          </p:cNvSpPr>
          <p:nvPr>
            <p:ph type="title"/>
          </p:nvPr>
        </p:nvSpPr>
        <p:spPr>
          <a:xfrm>
            <a:off x="2580225" y="70676"/>
            <a:ext cx="8911687" cy="833527"/>
          </a:xfrm>
        </p:spPr>
        <p:txBody>
          <a:bodyPr>
            <a:normAutofit/>
          </a:bodyPr>
          <a:lstStyle/>
          <a:p>
            <a:pPr algn="r"/>
            <a:r>
              <a:rPr lang="en-US" dirty="0" err="1"/>
              <a:t>AddLast</a:t>
            </a:r>
            <a:r>
              <a:rPr lang="en-US" dirty="0"/>
              <a:t>() method</a:t>
            </a:r>
          </a:p>
        </p:txBody>
      </p:sp>
      <p:grpSp>
        <p:nvGrpSpPr>
          <p:cNvPr id="6" name="Group 5">
            <a:extLst>
              <a:ext uri="{FF2B5EF4-FFF2-40B4-BE49-F238E27FC236}">
                <a16:creationId xmlns:a16="http://schemas.microsoft.com/office/drawing/2014/main" id="{97958941-3E72-49B4-9C30-389ACECE6A48}"/>
              </a:ext>
            </a:extLst>
          </p:cNvPr>
          <p:cNvGrpSpPr/>
          <p:nvPr/>
        </p:nvGrpSpPr>
        <p:grpSpPr>
          <a:xfrm>
            <a:off x="689725" y="629049"/>
            <a:ext cx="1489396" cy="1986824"/>
            <a:chOff x="5375635" y="1275644"/>
            <a:chExt cx="1991956" cy="2517423"/>
          </a:xfrm>
        </p:grpSpPr>
        <p:sp>
          <p:nvSpPr>
            <p:cNvPr id="7" name="Rectangle 6">
              <a:extLst>
                <a:ext uri="{FF2B5EF4-FFF2-40B4-BE49-F238E27FC236}">
                  <a16:creationId xmlns:a16="http://schemas.microsoft.com/office/drawing/2014/main" id="{D9CAA998-2D81-4AC0-AB96-ECBA1570C088}"/>
                </a:ext>
              </a:extLst>
            </p:cNvPr>
            <p:cNvSpPr/>
            <p:nvPr/>
          </p:nvSpPr>
          <p:spPr>
            <a:xfrm>
              <a:off x="5375635" y="1275644"/>
              <a:ext cx="1984720" cy="251742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0FDEE34-AF24-4268-96B9-744198ABAC10}"/>
                </a:ext>
              </a:extLst>
            </p:cNvPr>
            <p:cNvSpPr/>
            <p:nvPr/>
          </p:nvSpPr>
          <p:spPr>
            <a:xfrm>
              <a:off x="5375635" y="1275644"/>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Stack</a:t>
              </a:r>
            </a:p>
          </p:txBody>
        </p:sp>
        <p:sp>
          <p:nvSpPr>
            <p:cNvPr id="11" name="Rectangle 10">
              <a:extLst>
                <a:ext uri="{FF2B5EF4-FFF2-40B4-BE49-F238E27FC236}">
                  <a16:creationId xmlns:a16="http://schemas.microsoft.com/office/drawing/2014/main" id="{6878057F-513C-4347-9B68-170F2091C842}"/>
                </a:ext>
              </a:extLst>
            </p:cNvPr>
            <p:cNvSpPr/>
            <p:nvPr/>
          </p:nvSpPr>
          <p:spPr>
            <a:xfrm>
              <a:off x="5375635" y="1919111"/>
              <a:ext cx="197502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p>
          </p:txBody>
        </p:sp>
        <p:sp>
          <p:nvSpPr>
            <p:cNvPr id="12" name="Rectangle 11">
              <a:extLst>
                <a:ext uri="{FF2B5EF4-FFF2-40B4-BE49-F238E27FC236}">
                  <a16:creationId xmlns:a16="http://schemas.microsoft.com/office/drawing/2014/main" id="{B9C4ED39-247B-48E4-98A4-FE691692CAEA}"/>
                </a:ext>
              </a:extLst>
            </p:cNvPr>
            <p:cNvSpPr/>
            <p:nvPr/>
          </p:nvSpPr>
          <p:spPr>
            <a:xfrm>
              <a:off x="5382871" y="2579506"/>
              <a:ext cx="198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numList</a:t>
              </a:r>
              <a:endParaRPr lang="en-US" dirty="0"/>
            </a:p>
          </p:txBody>
        </p:sp>
      </p:grpSp>
      <p:cxnSp>
        <p:nvCxnSpPr>
          <p:cNvPr id="13" name="Connector: Elbow 12">
            <a:extLst>
              <a:ext uri="{FF2B5EF4-FFF2-40B4-BE49-F238E27FC236}">
                <a16:creationId xmlns:a16="http://schemas.microsoft.com/office/drawing/2014/main" id="{84BA2DBC-348E-4C38-AD75-403EE99D96E6}"/>
              </a:ext>
            </a:extLst>
          </p:cNvPr>
          <p:cNvCxnSpPr>
            <a:cxnSpLocks/>
            <a:stCxn id="12" idx="3"/>
            <a:endCxn id="26" idx="0"/>
          </p:cNvCxnSpPr>
          <p:nvPr/>
        </p:nvCxnSpPr>
        <p:spPr>
          <a:xfrm>
            <a:off x="2179121" y="1898652"/>
            <a:ext cx="575821" cy="1356413"/>
          </a:xfrm>
          <a:prstGeom prst="bentConnector2">
            <a:avLst/>
          </a:prstGeom>
          <a:ln w="76200">
            <a:tailEnd type="triangle"/>
          </a:ln>
        </p:spPr>
        <p:style>
          <a:lnRef idx="1">
            <a:schemeClr val="accent3"/>
          </a:lnRef>
          <a:fillRef idx="0">
            <a:schemeClr val="accent3"/>
          </a:fillRef>
          <a:effectRef idx="0">
            <a:schemeClr val="accent3"/>
          </a:effectRef>
          <a:fontRef idx="minor">
            <a:schemeClr val="tx1"/>
          </a:fontRef>
        </p:style>
      </p:cxnSp>
      <p:grpSp>
        <p:nvGrpSpPr>
          <p:cNvPr id="46" name="Group 45">
            <a:extLst>
              <a:ext uri="{FF2B5EF4-FFF2-40B4-BE49-F238E27FC236}">
                <a16:creationId xmlns:a16="http://schemas.microsoft.com/office/drawing/2014/main" id="{6F278013-3F45-4FB5-9096-5C495DFFF6C7}"/>
              </a:ext>
            </a:extLst>
          </p:cNvPr>
          <p:cNvGrpSpPr/>
          <p:nvPr/>
        </p:nvGrpSpPr>
        <p:grpSpPr>
          <a:xfrm>
            <a:off x="1256402" y="5064612"/>
            <a:ext cx="2342039" cy="1581567"/>
            <a:chOff x="1928668" y="5128230"/>
            <a:chExt cx="2342039" cy="1581567"/>
          </a:xfrm>
        </p:grpSpPr>
        <p:sp>
          <p:nvSpPr>
            <p:cNvPr id="22" name="Arrow: Curved Down 21">
              <a:extLst>
                <a:ext uri="{FF2B5EF4-FFF2-40B4-BE49-F238E27FC236}">
                  <a16:creationId xmlns:a16="http://schemas.microsoft.com/office/drawing/2014/main" id="{ED9ABBAD-8426-4BC2-9C61-F9BEAFDFD03F}"/>
                </a:ext>
              </a:extLst>
            </p:cNvPr>
            <p:cNvSpPr/>
            <p:nvPr/>
          </p:nvSpPr>
          <p:spPr>
            <a:xfrm flipH="1" flipV="1">
              <a:off x="1928668" y="6204118"/>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23" name="Rectangle 22">
              <a:extLst>
                <a:ext uri="{FF2B5EF4-FFF2-40B4-BE49-F238E27FC236}">
                  <a16:creationId xmlns:a16="http://schemas.microsoft.com/office/drawing/2014/main" id="{74542988-6F09-474C-AD03-BC58AB73C722}"/>
                </a:ext>
              </a:extLst>
            </p:cNvPr>
            <p:cNvSpPr/>
            <p:nvPr/>
          </p:nvSpPr>
          <p:spPr>
            <a:xfrm>
              <a:off x="2830514" y="5642819"/>
              <a:ext cx="576604" cy="5613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2</a:t>
              </a:r>
            </a:p>
          </p:txBody>
        </p:sp>
        <p:sp>
          <p:nvSpPr>
            <p:cNvPr id="21" name="Arrow: Curved Down 20">
              <a:extLst>
                <a:ext uri="{FF2B5EF4-FFF2-40B4-BE49-F238E27FC236}">
                  <a16:creationId xmlns:a16="http://schemas.microsoft.com/office/drawing/2014/main" id="{81388ACA-2DFC-4B7A-9731-6140F4F4E547}"/>
                </a:ext>
              </a:extLst>
            </p:cNvPr>
            <p:cNvSpPr/>
            <p:nvPr/>
          </p:nvSpPr>
          <p:spPr>
            <a:xfrm>
              <a:off x="3231177" y="512823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pSp>
      <p:grpSp>
        <p:nvGrpSpPr>
          <p:cNvPr id="25" name="Group 24">
            <a:extLst>
              <a:ext uri="{FF2B5EF4-FFF2-40B4-BE49-F238E27FC236}">
                <a16:creationId xmlns:a16="http://schemas.microsoft.com/office/drawing/2014/main" id="{C8D4076B-305E-4432-A02F-E21C320C2B88}"/>
              </a:ext>
            </a:extLst>
          </p:cNvPr>
          <p:cNvGrpSpPr/>
          <p:nvPr/>
        </p:nvGrpSpPr>
        <p:grpSpPr>
          <a:xfrm>
            <a:off x="1625728" y="3255065"/>
            <a:ext cx="2258427" cy="882043"/>
            <a:chOff x="8765122" y="1408209"/>
            <a:chExt cx="3020477" cy="1117600"/>
          </a:xfrm>
        </p:grpSpPr>
        <p:sp>
          <p:nvSpPr>
            <p:cNvPr id="27" name="Rectangle 26">
              <a:extLst>
                <a:ext uri="{FF2B5EF4-FFF2-40B4-BE49-F238E27FC236}">
                  <a16:creationId xmlns:a16="http://schemas.microsoft.com/office/drawing/2014/main" id="{4EB7D1F9-78C0-46EF-9B73-E8A1BC2CC1F5}"/>
                </a:ext>
              </a:extLst>
            </p:cNvPr>
            <p:cNvSpPr/>
            <p:nvPr/>
          </p:nvSpPr>
          <p:spPr>
            <a:xfrm>
              <a:off x="8765123" y="1814608"/>
              <a:ext cx="3020476" cy="7112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First                 Last</a:t>
              </a:r>
            </a:p>
          </p:txBody>
        </p:sp>
        <p:sp>
          <p:nvSpPr>
            <p:cNvPr id="26" name="Rectangle 25">
              <a:extLst>
                <a:ext uri="{FF2B5EF4-FFF2-40B4-BE49-F238E27FC236}">
                  <a16:creationId xmlns:a16="http://schemas.microsoft.com/office/drawing/2014/main" id="{76749314-3065-44D0-B5E7-79AF2B4104A0}"/>
                </a:ext>
              </a:extLst>
            </p:cNvPr>
            <p:cNvSpPr/>
            <p:nvPr/>
          </p:nvSpPr>
          <p:spPr>
            <a:xfrm>
              <a:off x="8765122" y="1408209"/>
              <a:ext cx="3020477"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LinkedList</a:t>
              </a:r>
              <a:r>
                <a:rPr lang="en-US" dirty="0">
                  <a:solidFill>
                    <a:schemeClr val="bg1"/>
                  </a:solidFill>
                </a:rPr>
                <a:t>&lt;</a:t>
              </a:r>
              <a:r>
                <a:rPr lang="en-US" dirty="0" err="1">
                  <a:solidFill>
                    <a:schemeClr val="bg1"/>
                  </a:solidFill>
                </a:rPr>
                <a:t>int</a:t>
              </a:r>
              <a:r>
                <a:rPr lang="en-US" dirty="0">
                  <a:solidFill>
                    <a:schemeClr val="bg1"/>
                  </a:solidFill>
                </a:rPr>
                <a:t>&gt;</a:t>
              </a:r>
            </a:p>
          </p:txBody>
        </p:sp>
      </p:grpSp>
      <p:grpSp>
        <p:nvGrpSpPr>
          <p:cNvPr id="45" name="Group 44">
            <a:extLst>
              <a:ext uri="{FF2B5EF4-FFF2-40B4-BE49-F238E27FC236}">
                <a16:creationId xmlns:a16="http://schemas.microsoft.com/office/drawing/2014/main" id="{4D4BA751-7265-410C-A1CE-D47099BA8A35}"/>
              </a:ext>
            </a:extLst>
          </p:cNvPr>
          <p:cNvGrpSpPr/>
          <p:nvPr/>
        </p:nvGrpSpPr>
        <p:grpSpPr>
          <a:xfrm>
            <a:off x="2458574" y="5082432"/>
            <a:ext cx="2192604" cy="1563747"/>
            <a:chOff x="851562" y="5137140"/>
            <a:chExt cx="2192604" cy="1563747"/>
          </a:xfrm>
        </p:grpSpPr>
        <p:sp>
          <p:nvSpPr>
            <p:cNvPr id="24" name="Arrow: Curved Down 23">
              <a:extLst>
                <a:ext uri="{FF2B5EF4-FFF2-40B4-BE49-F238E27FC236}">
                  <a16:creationId xmlns:a16="http://schemas.microsoft.com/office/drawing/2014/main" id="{4607537E-325E-49E8-8A9B-C696D9A71F55}"/>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Rectangle 15">
              <a:extLst>
                <a:ext uri="{FF2B5EF4-FFF2-40B4-BE49-F238E27FC236}">
                  <a16:creationId xmlns:a16="http://schemas.microsoft.com/office/drawing/2014/main" id="{B58CD316-0104-4C20-ABEC-59B9BE0D01C7}"/>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30" name="Arrow: Curved Down 29">
              <a:extLst>
                <a:ext uri="{FF2B5EF4-FFF2-40B4-BE49-F238E27FC236}">
                  <a16:creationId xmlns:a16="http://schemas.microsoft.com/office/drawing/2014/main" id="{C88C5668-7329-4C44-BDA0-E77DF31AE97D}"/>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sp>
        <p:nvSpPr>
          <p:cNvPr id="48" name="Arrow: Right 47">
            <a:extLst>
              <a:ext uri="{FF2B5EF4-FFF2-40B4-BE49-F238E27FC236}">
                <a16:creationId xmlns:a16="http://schemas.microsoft.com/office/drawing/2014/main" id="{03D3568D-F106-42FA-B314-5A06ED9D20B3}"/>
              </a:ext>
            </a:extLst>
          </p:cNvPr>
          <p:cNvSpPr/>
          <p:nvPr/>
        </p:nvSpPr>
        <p:spPr>
          <a:xfrm>
            <a:off x="6923542" y="1360051"/>
            <a:ext cx="812800" cy="586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Connector: Elbow 69">
            <a:extLst>
              <a:ext uri="{FF2B5EF4-FFF2-40B4-BE49-F238E27FC236}">
                <a16:creationId xmlns:a16="http://schemas.microsoft.com/office/drawing/2014/main" id="{7C19430A-0D91-4626-866F-981646D63640}"/>
              </a:ext>
            </a:extLst>
          </p:cNvPr>
          <p:cNvCxnSpPr>
            <a:cxnSpLocks/>
            <a:stCxn id="27" idx="1"/>
            <a:endCxn id="23" idx="1"/>
          </p:cNvCxnSpPr>
          <p:nvPr/>
        </p:nvCxnSpPr>
        <p:spPr>
          <a:xfrm rot="10800000" flipH="1" flipV="1">
            <a:off x="1625728" y="3856457"/>
            <a:ext cx="532519" cy="2003393"/>
          </a:xfrm>
          <a:prstGeom prst="bentConnector3">
            <a:avLst>
              <a:gd name="adj1" fmla="val -42928"/>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34" name="Connector: Elbow 33">
            <a:extLst>
              <a:ext uri="{FF2B5EF4-FFF2-40B4-BE49-F238E27FC236}">
                <a16:creationId xmlns:a16="http://schemas.microsoft.com/office/drawing/2014/main" id="{B6981820-4321-4E6C-B8E0-E5B4FB7CC0B8}"/>
              </a:ext>
            </a:extLst>
          </p:cNvPr>
          <p:cNvCxnSpPr>
            <a:cxnSpLocks/>
          </p:cNvCxnSpPr>
          <p:nvPr/>
        </p:nvCxnSpPr>
        <p:spPr>
          <a:xfrm>
            <a:off x="3884155" y="3856458"/>
            <a:ext cx="15794" cy="2012303"/>
          </a:xfrm>
          <a:prstGeom prst="bentConnector3">
            <a:avLst>
              <a:gd name="adj1" fmla="val 2753539"/>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37" name="Rectangle 36">
            <a:extLst>
              <a:ext uri="{FF2B5EF4-FFF2-40B4-BE49-F238E27FC236}">
                <a16:creationId xmlns:a16="http://schemas.microsoft.com/office/drawing/2014/main" id="{4ACB8F61-4489-4B6B-9C3A-409E244D89EA}"/>
              </a:ext>
            </a:extLst>
          </p:cNvPr>
          <p:cNvSpPr/>
          <p:nvPr/>
        </p:nvSpPr>
        <p:spPr>
          <a:xfrm>
            <a:off x="3611648" y="734643"/>
            <a:ext cx="3583009" cy="1231106"/>
          </a:xfrm>
          <a:prstGeom prst="rect">
            <a:avLst/>
          </a:prstGeom>
          <a:ln w="38100">
            <a:solidFill>
              <a:srgbClr val="7030A0"/>
            </a:solidFill>
          </a:ln>
        </p:spPr>
        <p:txBody>
          <a:bodyPr wrap="square">
            <a:spAutoFit/>
          </a:bodyPr>
          <a:lstStyle/>
          <a:p>
            <a:pPr marL="285750" indent="-285750">
              <a:buFont typeface="Arial" panose="020B0604020202020204" pitchFamily="34" charset="0"/>
              <a:buChar char="•"/>
            </a:pPr>
            <a:r>
              <a:rPr lang="en-US" b="1" dirty="0"/>
              <a:t>OUTPUT:</a:t>
            </a:r>
            <a:endParaRPr lang="en-US" dirty="0"/>
          </a:p>
          <a:p>
            <a:r>
              <a:rPr lang="en-US" sz="2400" dirty="0">
                <a:latin typeface="Courier New" panose="02070309020205020404" pitchFamily="49" charset="0"/>
                <a:cs typeface="Courier New" panose="02070309020205020404" pitchFamily="49" charset="0"/>
              </a:rPr>
              <a:t>List contents: </a:t>
            </a:r>
          </a:p>
          <a:p>
            <a:r>
              <a:rPr lang="en-US" sz="3200" dirty="0">
                <a:latin typeface="Courier New" panose="02070309020205020404" pitchFamily="49" charset="0"/>
                <a:cs typeface="Courier New" panose="02070309020205020404" pitchFamily="49" charset="0"/>
              </a:rPr>
              <a:t>2, 1, 3, 4, 5</a:t>
            </a:r>
          </a:p>
        </p:txBody>
      </p:sp>
      <p:grpSp>
        <p:nvGrpSpPr>
          <p:cNvPr id="38" name="Group 37">
            <a:extLst>
              <a:ext uri="{FF2B5EF4-FFF2-40B4-BE49-F238E27FC236}">
                <a16:creationId xmlns:a16="http://schemas.microsoft.com/office/drawing/2014/main" id="{86D9652A-6473-449C-B929-C6E8EED61F59}"/>
              </a:ext>
            </a:extLst>
          </p:cNvPr>
          <p:cNvGrpSpPr/>
          <p:nvPr/>
        </p:nvGrpSpPr>
        <p:grpSpPr>
          <a:xfrm>
            <a:off x="3554876" y="5082432"/>
            <a:ext cx="2192604" cy="1563747"/>
            <a:chOff x="851562" y="5137140"/>
            <a:chExt cx="2192604" cy="1563747"/>
          </a:xfrm>
        </p:grpSpPr>
        <p:sp>
          <p:nvSpPr>
            <p:cNvPr id="39" name="Arrow: Curved Down 38">
              <a:extLst>
                <a:ext uri="{FF2B5EF4-FFF2-40B4-BE49-F238E27FC236}">
                  <a16:creationId xmlns:a16="http://schemas.microsoft.com/office/drawing/2014/main" id="{AA5B2643-B712-422D-A88E-DDE69E4E224C}"/>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0" name="Rectangle 39">
              <a:extLst>
                <a:ext uri="{FF2B5EF4-FFF2-40B4-BE49-F238E27FC236}">
                  <a16:creationId xmlns:a16="http://schemas.microsoft.com/office/drawing/2014/main" id="{35DDE912-C363-4B4E-819C-371FF82388AA}"/>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3</a:t>
              </a:r>
            </a:p>
          </p:txBody>
        </p:sp>
        <p:sp>
          <p:nvSpPr>
            <p:cNvPr id="41" name="Arrow: Curved Down 40">
              <a:extLst>
                <a:ext uri="{FF2B5EF4-FFF2-40B4-BE49-F238E27FC236}">
                  <a16:creationId xmlns:a16="http://schemas.microsoft.com/office/drawing/2014/main" id="{77A63639-55F6-4A91-BD10-A5FDF25580E9}"/>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42" name="Connector: Elbow 41">
            <a:extLst>
              <a:ext uri="{FF2B5EF4-FFF2-40B4-BE49-F238E27FC236}">
                <a16:creationId xmlns:a16="http://schemas.microsoft.com/office/drawing/2014/main" id="{FB097C01-C3D5-4D52-B428-70AA8B5788AB}"/>
              </a:ext>
            </a:extLst>
          </p:cNvPr>
          <p:cNvCxnSpPr>
            <a:cxnSpLocks/>
            <a:stCxn id="27" idx="3"/>
            <a:endCxn id="40" idx="3"/>
          </p:cNvCxnSpPr>
          <p:nvPr/>
        </p:nvCxnSpPr>
        <p:spPr>
          <a:xfrm>
            <a:off x="3884155" y="3856458"/>
            <a:ext cx="1112096" cy="2012303"/>
          </a:xfrm>
          <a:prstGeom prst="bentConnector3">
            <a:avLst>
              <a:gd name="adj1" fmla="val 135402"/>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44" name="Group 43">
            <a:extLst>
              <a:ext uri="{FF2B5EF4-FFF2-40B4-BE49-F238E27FC236}">
                <a16:creationId xmlns:a16="http://schemas.microsoft.com/office/drawing/2014/main" id="{9177BCE9-9863-47EE-998B-4DF52FCA9508}"/>
              </a:ext>
            </a:extLst>
          </p:cNvPr>
          <p:cNvGrpSpPr/>
          <p:nvPr/>
        </p:nvGrpSpPr>
        <p:grpSpPr>
          <a:xfrm>
            <a:off x="4686108" y="5082432"/>
            <a:ext cx="2192604" cy="1563747"/>
            <a:chOff x="851562" y="5137140"/>
            <a:chExt cx="2192604" cy="1563747"/>
          </a:xfrm>
        </p:grpSpPr>
        <p:sp>
          <p:nvSpPr>
            <p:cNvPr id="47" name="Arrow: Curved Down 46">
              <a:extLst>
                <a:ext uri="{FF2B5EF4-FFF2-40B4-BE49-F238E27FC236}">
                  <a16:creationId xmlns:a16="http://schemas.microsoft.com/office/drawing/2014/main" id="{5EC9BB10-ECE6-41F4-9ED8-567D425C4EDF}"/>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9" name="Rectangle 48">
              <a:extLst>
                <a:ext uri="{FF2B5EF4-FFF2-40B4-BE49-F238E27FC236}">
                  <a16:creationId xmlns:a16="http://schemas.microsoft.com/office/drawing/2014/main" id="{93B95FBD-0996-4A08-8BC1-CF8905BA32C7}"/>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50" name="Arrow: Curved Down 49">
              <a:extLst>
                <a:ext uri="{FF2B5EF4-FFF2-40B4-BE49-F238E27FC236}">
                  <a16:creationId xmlns:a16="http://schemas.microsoft.com/office/drawing/2014/main" id="{6C6D200F-15D6-433E-AEE8-20595DF2E765}"/>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51" name="Connector: Elbow 50">
            <a:extLst>
              <a:ext uri="{FF2B5EF4-FFF2-40B4-BE49-F238E27FC236}">
                <a16:creationId xmlns:a16="http://schemas.microsoft.com/office/drawing/2014/main" id="{4A4FBAF9-5572-4A1E-9D60-89B436685772}"/>
              </a:ext>
            </a:extLst>
          </p:cNvPr>
          <p:cNvCxnSpPr>
            <a:cxnSpLocks/>
            <a:stCxn id="27" idx="3"/>
            <a:endCxn id="49" idx="3"/>
          </p:cNvCxnSpPr>
          <p:nvPr/>
        </p:nvCxnSpPr>
        <p:spPr>
          <a:xfrm>
            <a:off x="3884155" y="3856458"/>
            <a:ext cx="2243328" cy="2012303"/>
          </a:xfrm>
          <a:prstGeom prst="bentConnector3">
            <a:avLst>
              <a:gd name="adj1" fmla="val 123211"/>
            </a:avLst>
          </a:prstGeom>
          <a:ln w="76200">
            <a:tailEnd type="triangle"/>
          </a:ln>
        </p:spPr>
        <p:style>
          <a:lnRef idx="2">
            <a:schemeClr val="accent2"/>
          </a:lnRef>
          <a:fillRef idx="0">
            <a:schemeClr val="accent2"/>
          </a:fillRef>
          <a:effectRef idx="1">
            <a:schemeClr val="accent2"/>
          </a:effectRef>
          <a:fontRef idx="minor">
            <a:schemeClr val="tx1"/>
          </a:fontRef>
        </p:style>
      </p:cxnSp>
      <p:grpSp>
        <p:nvGrpSpPr>
          <p:cNvPr id="55" name="Group 54">
            <a:extLst>
              <a:ext uri="{FF2B5EF4-FFF2-40B4-BE49-F238E27FC236}">
                <a16:creationId xmlns:a16="http://schemas.microsoft.com/office/drawing/2014/main" id="{8CF1884A-615C-4981-B662-3F199A02340E}"/>
              </a:ext>
            </a:extLst>
          </p:cNvPr>
          <p:cNvGrpSpPr/>
          <p:nvPr/>
        </p:nvGrpSpPr>
        <p:grpSpPr>
          <a:xfrm>
            <a:off x="5782409" y="5086887"/>
            <a:ext cx="2192604" cy="1563747"/>
            <a:chOff x="851562" y="5137140"/>
            <a:chExt cx="2192604" cy="1563747"/>
          </a:xfrm>
        </p:grpSpPr>
        <p:sp>
          <p:nvSpPr>
            <p:cNvPr id="56" name="Arrow: Curved Down 55">
              <a:extLst>
                <a:ext uri="{FF2B5EF4-FFF2-40B4-BE49-F238E27FC236}">
                  <a16:creationId xmlns:a16="http://schemas.microsoft.com/office/drawing/2014/main" id="{E1F798FB-FE06-4C7D-B713-9DA0FDCA7EF0}"/>
                </a:ext>
              </a:extLst>
            </p:cNvPr>
            <p:cNvSpPr/>
            <p:nvPr/>
          </p:nvSpPr>
          <p:spPr>
            <a:xfrm>
              <a:off x="2004636" y="5137140"/>
              <a:ext cx="1039530"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57" name="Rectangle 56">
              <a:extLst>
                <a:ext uri="{FF2B5EF4-FFF2-40B4-BE49-F238E27FC236}">
                  <a16:creationId xmlns:a16="http://schemas.microsoft.com/office/drawing/2014/main" id="{E4073010-727F-4B79-8631-ED081FB81493}"/>
                </a:ext>
              </a:extLst>
            </p:cNvPr>
            <p:cNvSpPr/>
            <p:nvPr/>
          </p:nvSpPr>
          <p:spPr>
            <a:xfrm>
              <a:off x="1716334" y="5642818"/>
              <a:ext cx="576603" cy="5613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5</a:t>
              </a:r>
            </a:p>
          </p:txBody>
        </p:sp>
        <p:sp>
          <p:nvSpPr>
            <p:cNvPr id="58" name="Arrow: Curved Down 57">
              <a:extLst>
                <a:ext uri="{FF2B5EF4-FFF2-40B4-BE49-F238E27FC236}">
                  <a16:creationId xmlns:a16="http://schemas.microsoft.com/office/drawing/2014/main" id="{44733207-E2BE-47B6-A73D-E1D7954D128C}"/>
                </a:ext>
              </a:extLst>
            </p:cNvPr>
            <p:cNvSpPr/>
            <p:nvPr/>
          </p:nvSpPr>
          <p:spPr>
            <a:xfrm flipH="1" flipV="1">
              <a:off x="851562" y="6195208"/>
              <a:ext cx="1039529" cy="505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12700" cmpd="sng">
                  <a:noFill/>
                  <a:prstDash val="solid"/>
                </a:ln>
                <a:solidFill>
                  <a:srgbClr val="002060"/>
                </a:solidFill>
              </a:endParaRPr>
            </a:p>
          </p:txBody>
        </p:sp>
      </p:grpSp>
      <p:cxnSp>
        <p:nvCxnSpPr>
          <p:cNvPr id="60" name="Connector: Elbow 59">
            <a:extLst>
              <a:ext uri="{FF2B5EF4-FFF2-40B4-BE49-F238E27FC236}">
                <a16:creationId xmlns:a16="http://schemas.microsoft.com/office/drawing/2014/main" id="{E7F08D9D-16BB-405D-9E6A-29CAD044B500}"/>
              </a:ext>
            </a:extLst>
          </p:cNvPr>
          <p:cNvCxnSpPr>
            <a:cxnSpLocks/>
            <a:stCxn id="27" idx="3"/>
            <a:endCxn id="57" idx="3"/>
          </p:cNvCxnSpPr>
          <p:nvPr/>
        </p:nvCxnSpPr>
        <p:spPr>
          <a:xfrm>
            <a:off x="3884155" y="3856458"/>
            <a:ext cx="3339629" cy="2016758"/>
          </a:xfrm>
          <a:prstGeom prst="bentConnector3">
            <a:avLst>
              <a:gd name="adj1" fmla="val 115972"/>
            </a:avLst>
          </a:prstGeom>
          <a:ln w="76200">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5037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ppt_x"/>
                                          </p:val>
                                        </p:tav>
                                        <p:tav tm="100000">
                                          <p:val>
                                            <p:strVal val="#ppt_x"/>
                                          </p:val>
                                        </p:tav>
                                      </p:tavLst>
                                    </p:anim>
                                    <p:anim calcmode="lin" valueType="num">
                                      <p:cBhvr additive="base">
                                        <p:cTn id="1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600"/>
                                        <p:tgtEl>
                                          <p:spTgt spid="34"/>
                                        </p:tgtEl>
                                      </p:cBhvr>
                                    </p:animEffect>
                                    <p:set>
                                      <p:cBhvr>
                                        <p:cTn id="18" dur="1" fill="hold">
                                          <p:stCondLst>
                                            <p:cond delay="599"/>
                                          </p:stCondLst>
                                        </p:cTn>
                                        <p:tgtEl>
                                          <p:spTgt spid="3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up)">
                                      <p:cBhvr>
                                        <p:cTn id="23" dur="500"/>
                                        <p:tgtEl>
                                          <p:spTgt spid="42"/>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1" nodeType="clickEffect">
                                  <p:stCondLst>
                                    <p:cond delay="0"/>
                                  </p:stCondLst>
                                  <p:childTnLst>
                                    <p:animMotion origin="layout" path="M -1.875E-6 -2.22222E-6 L 0.00196 0.07107 " pathEditMode="relative" rAng="0" ptsTypes="AA">
                                      <p:cBhvr>
                                        <p:cTn id="27" dur="2000" fill="hold"/>
                                        <p:tgtEl>
                                          <p:spTgt spid="48"/>
                                        </p:tgtEl>
                                        <p:attrNameLst>
                                          <p:attrName>ppt_x</p:attrName>
                                          <p:attrName>ppt_y</p:attrName>
                                        </p:attrNameLst>
                                      </p:cBhvr>
                                      <p:rCtr x="91" y="3542"/>
                                    </p:animMotion>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additive="base">
                                        <p:cTn id="32" dur="500" fill="hold"/>
                                        <p:tgtEl>
                                          <p:spTgt spid="44"/>
                                        </p:tgtEl>
                                        <p:attrNameLst>
                                          <p:attrName>ppt_x</p:attrName>
                                        </p:attrNameLst>
                                      </p:cBhvr>
                                      <p:tavLst>
                                        <p:tav tm="0">
                                          <p:val>
                                            <p:strVal val="#ppt_x"/>
                                          </p:val>
                                        </p:tav>
                                        <p:tav tm="100000">
                                          <p:val>
                                            <p:strVal val="#ppt_x"/>
                                          </p:val>
                                        </p:tav>
                                      </p:tavLst>
                                    </p:anim>
                                    <p:anim calcmode="lin" valueType="num">
                                      <p:cBhvr additive="base">
                                        <p:cTn id="33"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42"/>
                                        </p:tgtEl>
                                      </p:cBhvr>
                                    </p:animEffect>
                                    <p:set>
                                      <p:cBhvr>
                                        <p:cTn id="38" dur="1" fill="hold">
                                          <p:stCondLst>
                                            <p:cond delay="499"/>
                                          </p:stCondLst>
                                        </p:cTn>
                                        <p:tgtEl>
                                          <p:spTgt spid="4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wipe(up)">
                                      <p:cBhvr>
                                        <p:cTn id="43" dur="500"/>
                                        <p:tgtEl>
                                          <p:spTgt spid="51"/>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grpId="2" nodeType="clickEffect">
                                  <p:stCondLst>
                                    <p:cond delay="0"/>
                                  </p:stCondLst>
                                  <p:childTnLst>
                                    <p:animMotion origin="layout" path="M 0.00196 0.07107 L 0.00196 0.13125 " pathEditMode="relative" rAng="0" ptsTypes="AA">
                                      <p:cBhvr>
                                        <p:cTn id="47" dur="2000" fill="hold"/>
                                        <p:tgtEl>
                                          <p:spTgt spid="48"/>
                                        </p:tgtEl>
                                        <p:attrNameLst>
                                          <p:attrName>ppt_x</p:attrName>
                                          <p:attrName>ppt_y</p:attrName>
                                        </p:attrNameLst>
                                      </p:cBhvr>
                                      <p:rCtr x="0" y="3009"/>
                                    </p:animMotion>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55"/>
                                        </p:tgtEl>
                                        <p:attrNameLst>
                                          <p:attrName>style.visibility</p:attrName>
                                        </p:attrNameLst>
                                      </p:cBhvr>
                                      <p:to>
                                        <p:strVal val="visible"/>
                                      </p:to>
                                    </p:set>
                                    <p:anim calcmode="lin" valueType="num">
                                      <p:cBhvr additive="base">
                                        <p:cTn id="52" dur="500" fill="hold"/>
                                        <p:tgtEl>
                                          <p:spTgt spid="55"/>
                                        </p:tgtEl>
                                        <p:attrNameLst>
                                          <p:attrName>ppt_x</p:attrName>
                                        </p:attrNameLst>
                                      </p:cBhvr>
                                      <p:tavLst>
                                        <p:tav tm="0">
                                          <p:val>
                                            <p:strVal val="#ppt_x"/>
                                          </p:val>
                                        </p:tav>
                                        <p:tav tm="100000">
                                          <p:val>
                                            <p:strVal val="#ppt_x"/>
                                          </p:val>
                                        </p:tav>
                                      </p:tavLst>
                                    </p:anim>
                                    <p:anim calcmode="lin" valueType="num">
                                      <p:cBhvr additive="base">
                                        <p:cTn id="53"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xit" presetSubtype="4" fill="hold" nodeType="clickEffect">
                                  <p:stCondLst>
                                    <p:cond delay="0"/>
                                  </p:stCondLst>
                                  <p:childTnLst>
                                    <p:animEffect transition="out" filter="wipe(down)">
                                      <p:cBhvr>
                                        <p:cTn id="57" dur="500"/>
                                        <p:tgtEl>
                                          <p:spTgt spid="51"/>
                                        </p:tgtEl>
                                      </p:cBhvr>
                                    </p:animEffect>
                                    <p:set>
                                      <p:cBhvr>
                                        <p:cTn id="58" dur="1" fill="hold">
                                          <p:stCondLst>
                                            <p:cond delay="499"/>
                                          </p:stCondLst>
                                        </p:cTn>
                                        <p:tgtEl>
                                          <p:spTgt spid="5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wipe(up)">
                                      <p:cBhvr>
                                        <p:cTn id="63" dur="500"/>
                                        <p:tgtEl>
                                          <p:spTgt spid="60"/>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path" presetSubtype="0" accel="50000" decel="50000" fill="hold" grpId="3" nodeType="clickEffect">
                                  <p:stCondLst>
                                    <p:cond delay="0"/>
                                  </p:stCondLst>
                                  <p:childTnLst>
                                    <p:animMotion origin="layout" path="M 0.00196 0.13125 L 0.003 0.18866 " pathEditMode="relative" rAng="0" ptsTypes="AA">
                                      <p:cBhvr>
                                        <p:cTn id="67" dur="2000" fill="hold"/>
                                        <p:tgtEl>
                                          <p:spTgt spid="48"/>
                                        </p:tgtEl>
                                        <p:attrNameLst>
                                          <p:attrName>ppt_x</p:attrName>
                                          <p:attrName>ppt_y</p:attrName>
                                        </p:attrNameLst>
                                      </p:cBhvr>
                                      <p:rCtr x="52" y="2870"/>
                                    </p:animMotion>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37">
                                            <p:txEl>
                                              <p:pRg st="1" end="1"/>
                                            </p:txEl>
                                          </p:spTgt>
                                        </p:tgtEl>
                                        <p:attrNameLst>
                                          <p:attrName>style.visibility</p:attrName>
                                        </p:attrNameLst>
                                      </p:cBhvr>
                                      <p:to>
                                        <p:strVal val="visible"/>
                                      </p:to>
                                    </p:set>
                                    <p:animEffect transition="in" filter="wipe(up)">
                                      <p:cBhvr>
                                        <p:cTn id="72" dur="500"/>
                                        <p:tgtEl>
                                          <p:spTgt spid="37">
                                            <p:txEl>
                                              <p:pRg st="1" end="1"/>
                                            </p:txEl>
                                          </p:spTgt>
                                        </p:tgtEl>
                                      </p:cBhvr>
                                    </p:animEffect>
                                  </p:childTnLst>
                                </p:cTn>
                              </p:par>
                              <p:par>
                                <p:cTn id="73" presetID="22" presetClass="entr" presetSubtype="1" fill="hold" nodeType="withEffect">
                                  <p:stCondLst>
                                    <p:cond delay="0"/>
                                  </p:stCondLst>
                                  <p:childTnLst>
                                    <p:set>
                                      <p:cBhvr>
                                        <p:cTn id="74" dur="1" fill="hold">
                                          <p:stCondLst>
                                            <p:cond delay="0"/>
                                          </p:stCondLst>
                                        </p:cTn>
                                        <p:tgtEl>
                                          <p:spTgt spid="37">
                                            <p:txEl>
                                              <p:pRg st="2" end="2"/>
                                            </p:txEl>
                                          </p:spTgt>
                                        </p:tgtEl>
                                        <p:attrNameLst>
                                          <p:attrName>style.visibility</p:attrName>
                                        </p:attrNameLst>
                                      </p:cBhvr>
                                      <p:to>
                                        <p:strVal val="visible"/>
                                      </p:to>
                                    </p:set>
                                    <p:animEffect transition="in" filter="wipe(up)">
                                      <p:cBhvr>
                                        <p:cTn id="75" dur="500"/>
                                        <p:tgtEl>
                                          <p:spTgt spid="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8" grpId="3"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7641</TotalTime>
  <Words>1386</Words>
  <Application>Microsoft Office PowerPoint</Application>
  <PresentationFormat>Widescreen</PresentationFormat>
  <Paragraphs>314</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Century Gothic</vt:lpstr>
      <vt:lpstr>Consolas</vt:lpstr>
      <vt:lpstr>Courier New</vt:lpstr>
      <vt:lpstr>Wingdings 3</vt:lpstr>
      <vt:lpstr>Wisp</vt:lpstr>
      <vt:lpstr>The Generic  LinkedList&lt;&gt; Collection class</vt:lpstr>
      <vt:lpstr>Table Of Contents</vt:lpstr>
      <vt:lpstr>Generic  LinkedList&lt;&gt; Overview</vt:lpstr>
      <vt:lpstr>LinkedList&lt;&gt;  stores data in a ‘chain’ of nodes</vt:lpstr>
      <vt:lpstr>Overview</vt:lpstr>
      <vt:lpstr>Warm Up Code</vt:lpstr>
      <vt:lpstr>Let’s start by looking at code that doesn’t interact with the nodes themselves </vt:lpstr>
      <vt:lpstr>AddFirst() method, foreach loop</vt:lpstr>
      <vt:lpstr>AddLast() method</vt:lpstr>
      <vt:lpstr>RemoveFirst(), RemoveLast(), Remove()</vt:lpstr>
      <vt:lpstr>Now let’s look at code that chooses to be uses the nodes directly </vt:lpstr>
      <vt:lpstr>.First, .Next, .Previous instance variables</vt:lpstr>
      <vt:lpstr>AddAfter(), AddBefore()</vt:lpstr>
      <vt:lpstr>Remove(node)</vt:lpstr>
      <vt:lpstr>Moving a node to a different list is fine</vt:lpstr>
      <vt:lpstr>Find()</vt:lpstr>
      <vt:lpstr>Methods You Must Memorize</vt:lpstr>
      <vt:lpstr>Useful Methods And Properties</vt:lpstr>
      <vt:lpstr>More Useful Methods</vt:lpstr>
      <vt:lpstr>How is List&lt;&gt; implemented?</vt:lpstr>
      <vt:lpstr>Search The Web</vt:lpstr>
      <vt:lpstr>Method Running Times in Big Oh notation</vt:lpstr>
      <vt:lpstr>Running times for list-based Add methods</vt:lpstr>
      <vt:lpstr>Running times for node-based Add methods</vt:lpstr>
      <vt:lpstr>Running times for Removes:</vt:lpstr>
      <vt:lpstr>Running times: What the docs say</vt:lpstr>
      <vt:lpstr>When to use LinkedList&lt;&gt;</vt:lpstr>
      <vt:lpstr>Why /why not use a LinkedList&lt;&gt;?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Panitz</dc:creator>
  <cp:lastModifiedBy>mike</cp:lastModifiedBy>
  <cp:revision>260</cp:revision>
  <dcterms:created xsi:type="dcterms:W3CDTF">2016-10-01T02:35:17Z</dcterms:created>
  <dcterms:modified xsi:type="dcterms:W3CDTF">2017-12-01T21:40:54Z</dcterms:modified>
</cp:coreProperties>
</file>