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19"/>
  </p:notesMasterIdLst>
  <p:sldIdLst>
    <p:sldId id="256" r:id="rId2"/>
    <p:sldId id="258" r:id="rId3"/>
    <p:sldId id="292" r:id="rId4"/>
    <p:sldId id="282" r:id="rId5"/>
    <p:sldId id="283" r:id="rId6"/>
    <p:sldId id="284" r:id="rId7"/>
    <p:sldId id="285" r:id="rId8"/>
    <p:sldId id="286" r:id="rId9"/>
    <p:sldId id="287" r:id="rId10"/>
    <p:sldId id="288" r:id="rId11"/>
    <p:sldId id="289" r:id="rId12"/>
    <p:sldId id="290" r:id="rId13"/>
    <p:sldId id="294" r:id="rId14"/>
    <p:sldId id="295" r:id="rId15"/>
    <p:sldId id="298" r:id="rId16"/>
    <p:sldId id="296" r:id="rId17"/>
    <p:sldId id="297"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941" autoAdjust="0"/>
    <p:restoredTop sz="94803" autoAdjust="0"/>
  </p:normalViewPr>
  <p:slideViewPr>
    <p:cSldViewPr>
      <p:cViewPr varScale="1">
        <p:scale>
          <a:sx n="78" d="100"/>
          <a:sy n="78" d="100"/>
        </p:scale>
        <p:origin x="1046"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30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73B94A1E-C2E0-4C71-AFA5-E143DEADE2EC}" type="slidenum">
              <a:rPr lang="en-US"/>
              <a:pPr>
                <a:defRPr/>
              </a:pPr>
              <a:t>‹#›</a:t>
            </a:fld>
            <a:endParaRPr lang="en-US"/>
          </a:p>
        </p:txBody>
      </p:sp>
    </p:spTree>
    <p:extLst>
      <p:ext uri="{BB962C8B-B14F-4D97-AF65-F5344CB8AC3E}">
        <p14:creationId xmlns:p14="http://schemas.microsoft.com/office/powerpoint/2010/main" val="27524986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Emphasize that we’re going to deal with a SUBSET of the array most of the time</a:t>
            </a: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4A93406-25DB-462F-91E1-B053FC86EB53}" type="slidenum">
              <a:rPr lang="en-US" smtClean="0">
                <a:latin typeface="Arial" charset="0"/>
              </a:rPr>
              <a:pPr/>
              <a:t>5</a:t>
            </a:fld>
            <a:endParaRPr 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Emphasizing the “too large for the left side; too small for the right side” seems to be effective</a:t>
            </a: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A3E5519-7372-44E5-8B97-1457CAD0574C}" type="slidenum">
              <a:rPr lang="en-US" smtClean="0">
                <a:latin typeface="Arial" charset="0"/>
              </a:rPr>
              <a:pPr/>
              <a:t>9</a:t>
            </a:fld>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en-US"/>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eaLnBrk="1" hangingPunct="1">
                <a:defRPr/>
              </a:pPr>
              <a:endParaRPr lang="en-US">
                <a:latin typeface="Arial" charset="0"/>
              </a:endParaRPr>
            </a:p>
          </p:txBody>
        </p:sp>
      </p:grpSp>
      <p:sp>
        <p:nvSpPr>
          <p:cNvPr id="24582" name="Rectangle 6"/>
          <p:cNvSpPr>
            <a:spLocks noGrp="1" noChangeArrowheads="1"/>
          </p:cNvSpPr>
          <p:nvPr>
            <p:ph type="ctrTitle"/>
          </p:nvPr>
        </p:nvSpPr>
        <p:spPr>
          <a:xfrm>
            <a:off x="1443038" y="985838"/>
            <a:ext cx="7239000" cy="1444625"/>
          </a:xfrm>
        </p:spPr>
        <p:txBody>
          <a:bodyPr/>
          <a:lstStyle>
            <a:lvl1pPr>
              <a:defRPr sz="4000"/>
            </a:lvl1pPr>
          </a:lstStyle>
          <a:p>
            <a:r>
              <a:rPr lang="en-US"/>
              <a:t>Click to edit Master title style</a:t>
            </a:r>
          </a:p>
        </p:txBody>
      </p:sp>
      <p:sp>
        <p:nvSpPr>
          <p:cNvPr id="24583"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8" name="Rectangle 8"/>
          <p:cNvSpPr>
            <a:spLocks noGrp="1" noChangeArrowheads="1"/>
          </p:cNvSpPr>
          <p:nvPr>
            <p:ph type="dt" sz="half" idx="10"/>
          </p:nvPr>
        </p:nvSpPr>
        <p:spPr/>
        <p:txBody>
          <a:bodyPr/>
          <a:lstStyle>
            <a:lvl1pPr>
              <a:defRPr/>
            </a:lvl1pPr>
          </a:lstStyle>
          <a:p>
            <a:pPr>
              <a:defRPr/>
            </a:pPr>
            <a:endParaRPr lang="en-US"/>
          </a:p>
        </p:txBody>
      </p:sp>
      <p:sp>
        <p:nvSpPr>
          <p:cNvPr id="9" name="Rectangle 9"/>
          <p:cNvSpPr>
            <a:spLocks noGrp="1" noChangeArrowheads="1"/>
          </p:cNvSpPr>
          <p:nvPr>
            <p:ph type="ftr" sz="quarter" idx="11"/>
          </p:nvPr>
        </p:nvSpPr>
        <p:spPr/>
        <p:txBody>
          <a:bodyPr/>
          <a:lstStyle>
            <a:lvl1pPr>
              <a:defRPr/>
            </a:lvl1pPr>
          </a:lstStyle>
          <a:p>
            <a:pPr>
              <a:defRPr/>
            </a:pPr>
            <a:endParaRPr lang="en-US"/>
          </a:p>
        </p:txBody>
      </p:sp>
      <p:sp>
        <p:nvSpPr>
          <p:cNvPr id="10" name="Rectangle 10"/>
          <p:cNvSpPr>
            <a:spLocks noGrp="1" noChangeArrowheads="1"/>
          </p:cNvSpPr>
          <p:nvPr>
            <p:ph type="sldNum" sz="quarter" idx="12"/>
          </p:nvPr>
        </p:nvSpPr>
        <p:spPr/>
        <p:txBody>
          <a:bodyPr/>
          <a:lstStyle>
            <a:lvl1pPr>
              <a:defRPr/>
            </a:lvl1pPr>
          </a:lstStyle>
          <a:p>
            <a:pPr>
              <a:defRPr/>
            </a:pPr>
            <a:fld id="{2BBDD81F-02CB-4022-9524-469D57D1FA27}" type="slidenum">
              <a:rPr lang="en-US"/>
              <a:pPr>
                <a:defRPr/>
              </a:pPr>
              <a:t>‹#›</a:t>
            </a:fld>
            <a:endParaRPr lang="en-US"/>
          </a:p>
        </p:txBody>
      </p:sp>
    </p:spTree>
    <p:extLst>
      <p:ext uri="{BB962C8B-B14F-4D97-AF65-F5344CB8AC3E}">
        <p14:creationId xmlns:p14="http://schemas.microsoft.com/office/powerpoint/2010/main" val="1627226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D6CB5851-02E2-43EB-8FB5-27571196C084}" type="slidenum">
              <a:rPr lang="en-US"/>
              <a:pPr>
                <a:defRPr/>
              </a:pPr>
              <a:t>‹#›</a:t>
            </a:fld>
            <a:endParaRPr lang="en-US"/>
          </a:p>
        </p:txBody>
      </p:sp>
    </p:spTree>
    <p:extLst>
      <p:ext uri="{BB962C8B-B14F-4D97-AF65-F5344CB8AC3E}">
        <p14:creationId xmlns:p14="http://schemas.microsoft.com/office/powerpoint/2010/main" val="3511843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1D7AAD0-8E13-449C-A3AF-C1BA8B865B10}" type="slidenum">
              <a:rPr lang="en-US"/>
              <a:pPr>
                <a:defRPr/>
              </a:pPr>
              <a:t>‹#›</a:t>
            </a:fld>
            <a:endParaRPr lang="en-US"/>
          </a:p>
        </p:txBody>
      </p:sp>
    </p:spTree>
    <p:extLst>
      <p:ext uri="{BB962C8B-B14F-4D97-AF65-F5344CB8AC3E}">
        <p14:creationId xmlns:p14="http://schemas.microsoft.com/office/powerpoint/2010/main" val="393176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E375D99B-E3E2-47B5-8AF6-4E01CE61E9AD}" type="slidenum">
              <a:rPr lang="en-US"/>
              <a:pPr>
                <a:defRPr/>
              </a:pPr>
              <a:t>‹#›</a:t>
            </a:fld>
            <a:endParaRPr lang="en-US"/>
          </a:p>
        </p:txBody>
      </p:sp>
    </p:spTree>
    <p:extLst>
      <p:ext uri="{BB962C8B-B14F-4D97-AF65-F5344CB8AC3E}">
        <p14:creationId xmlns:p14="http://schemas.microsoft.com/office/powerpoint/2010/main" val="3219842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4991C165-A6B3-4C6C-A899-E51A7E898D4B}" type="slidenum">
              <a:rPr lang="en-US"/>
              <a:pPr>
                <a:defRPr/>
              </a:pPr>
              <a:t>‹#›</a:t>
            </a:fld>
            <a:endParaRPr lang="en-US"/>
          </a:p>
        </p:txBody>
      </p:sp>
    </p:spTree>
    <p:extLst>
      <p:ext uri="{BB962C8B-B14F-4D97-AF65-F5344CB8AC3E}">
        <p14:creationId xmlns:p14="http://schemas.microsoft.com/office/powerpoint/2010/main" val="400429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6DC36A45-B490-492B-8F08-8230302953E6}" type="slidenum">
              <a:rPr lang="en-US"/>
              <a:pPr>
                <a:defRPr/>
              </a:pPr>
              <a:t>‹#›</a:t>
            </a:fld>
            <a:endParaRPr lang="en-US"/>
          </a:p>
        </p:txBody>
      </p:sp>
    </p:spTree>
    <p:extLst>
      <p:ext uri="{BB962C8B-B14F-4D97-AF65-F5344CB8AC3E}">
        <p14:creationId xmlns:p14="http://schemas.microsoft.com/office/powerpoint/2010/main" val="3700216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09A7AB7C-BCDB-4C7C-B63E-19D02563FF84}" type="slidenum">
              <a:rPr lang="en-US"/>
              <a:pPr>
                <a:defRPr/>
              </a:pPr>
              <a:t>‹#›</a:t>
            </a:fld>
            <a:endParaRPr lang="en-US"/>
          </a:p>
        </p:txBody>
      </p:sp>
    </p:spTree>
    <p:extLst>
      <p:ext uri="{BB962C8B-B14F-4D97-AF65-F5344CB8AC3E}">
        <p14:creationId xmlns:p14="http://schemas.microsoft.com/office/powerpoint/2010/main" val="2121572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08A24DF6-6730-4B4D-B80E-AE8E1A33AC8A}" type="slidenum">
              <a:rPr lang="en-US"/>
              <a:pPr>
                <a:defRPr/>
              </a:pPr>
              <a:t>‹#›</a:t>
            </a:fld>
            <a:endParaRPr lang="en-US"/>
          </a:p>
        </p:txBody>
      </p:sp>
    </p:spTree>
    <p:extLst>
      <p:ext uri="{BB962C8B-B14F-4D97-AF65-F5344CB8AC3E}">
        <p14:creationId xmlns:p14="http://schemas.microsoft.com/office/powerpoint/2010/main" val="3463423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22CAC5DA-ACA4-45B2-8DA7-6CE32634C954}" type="slidenum">
              <a:rPr lang="en-US"/>
              <a:pPr>
                <a:defRPr/>
              </a:pPr>
              <a:t>‹#›</a:t>
            </a:fld>
            <a:endParaRPr lang="en-US"/>
          </a:p>
        </p:txBody>
      </p:sp>
    </p:spTree>
    <p:extLst>
      <p:ext uri="{BB962C8B-B14F-4D97-AF65-F5344CB8AC3E}">
        <p14:creationId xmlns:p14="http://schemas.microsoft.com/office/powerpoint/2010/main" val="14227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5FF51C75-59F3-4A5B-9937-889C202014E7}" type="slidenum">
              <a:rPr lang="en-US"/>
              <a:pPr>
                <a:defRPr/>
              </a:pPr>
              <a:t>‹#›</a:t>
            </a:fld>
            <a:endParaRPr lang="en-US"/>
          </a:p>
        </p:txBody>
      </p:sp>
    </p:spTree>
    <p:extLst>
      <p:ext uri="{BB962C8B-B14F-4D97-AF65-F5344CB8AC3E}">
        <p14:creationId xmlns:p14="http://schemas.microsoft.com/office/powerpoint/2010/main" val="2569004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62F752B4-3A45-43BA-94C7-ABD6F58224CD}" type="slidenum">
              <a:rPr lang="en-US"/>
              <a:pPr>
                <a:defRPr/>
              </a:pPr>
              <a:t>‹#›</a:t>
            </a:fld>
            <a:endParaRPr lang="en-US"/>
          </a:p>
        </p:txBody>
      </p:sp>
    </p:spTree>
    <p:extLst>
      <p:ext uri="{BB962C8B-B14F-4D97-AF65-F5344CB8AC3E}">
        <p14:creationId xmlns:p14="http://schemas.microsoft.com/office/powerpoint/2010/main" val="463000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23555"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23556"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eaLnBrk="1" hangingPunct="1">
                <a:defRPr/>
              </a:pPr>
              <a:endParaRPr lang="en-US">
                <a:latin typeface="Arial" charset="0"/>
              </a:endParaRPr>
            </a:p>
          </p:txBody>
        </p:sp>
        <p:sp>
          <p:nvSpPr>
            <p:cNvPr id="23557"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en-US"/>
            </a:p>
          </p:txBody>
        </p:sp>
      </p:grpSp>
      <p:sp>
        <p:nvSpPr>
          <p:cNvPr id="1027" name="Rectangle 6"/>
          <p:cNvSpPr>
            <a:spLocks noGrp="1" noChangeArrowheads="1"/>
          </p:cNvSpPr>
          <p:nvPr>
            <p:ph type="title"/>
          </p:nvPr>
        </p:nvSpPr>
        <p:spPr bwMode="auto">
          <a:xfrm>
            <a:off x="1370013" y="301625"/>
            <a:ext cx="73136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560"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2356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2356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F98F7B0-7450-4011-A514-BDEDC722B5D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6"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t>QuickSort</a:t>
            </a:r>
          </a:p>
        </p:txBody>
      </p:sp>
      <p:sp>
        <p:nvSpPr>
          <p:cNvPr id="3075" name="Rectangle 3"/>
          <p:cNvSpPr>
            <a:spLocks noGrp="1" noChangeArrowheads="1"/>
          </p:cNvSpPr>
          <p:nvPr>
            <p:ph type="subTitle" idx="1"/>
          </p:nvPr>
        </p:nvSpPr>
        <p:spPr>
          <a:xfrm>
            <a:off x="1371600" y="5181600"/>
            <a:ext cx="7239000" cy="1295400"/>
          </a:xfrm>
        </p:spPr>
        <p:txBody>
          <a:bodyPr/>
          <a:lstStyle/>
          <a:p>
            <a:pPr eaLnBrk="1" hangingPunct="1">
              <a:lnSpc>
                <a:spcPct val="90000"/>
              </a:lnSpc>
            </a:pPr>
            <a:r>
              <a:rPr lang="en-US" sz="2500"/>
              <a:t>The content for these slides was originally created by Gerard Harrison.</a:t>
            </a:r>
          </a:p>
          <a:p>
            <a:pPr eaLnBrk="1" hangingPunct="1">
              <a:lnSpc>
                <a:spcPct val="90000"/>
              </a:lnSpc>
            </a:pPr>
            <a:r>
              <a:rPr lang="en-US" sz="2500"/>
              <a:t>Ported to C# by Mike Panitz</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t>Indeces “Meet” (Cross Over)</a:t>
            </a:r>
            <a:endParaRPr lang="en-US"/>
          </a:p>
        </p:txBody>
      </p:sp>
      <p:sp>
        <p:nvSpPr>
          <p:cNvPr id="12291" name="Rectangle 33"/>
          <p:cNvSpPr>
            <a:spLocks noGrp="1" noChangeArrowheads="1"/>
          </p:cNvSpPr>
          <p:nvPr>
            <p:ph type="body" idx="1"/>
          </p:nvPr>
        </p:nvSpPr>
        <p:spPr>
          <a:xfrm>
            <a:off x="1370013" y="1827213"/>
            <a:ext cx="7313612" cy="915987"/>
          </a:xfrm>
          <a:noFill/>
        </p:spPr>
        <p:txBody>
          <a:bodyPr/>
          <a:lstStyle/>
          <a:p>
            <a:pPr eaLnBrk="1" hangingPunct="1">
              <a:lnSpc>
                <a:spcPct val="90000"/>
              </a:lnSpc>
              <a:spcBef>
                <a:spcPct val="0"/>
              </a:spcBef>
              <a:buFont typeface="Wingdings" pitchFamily="2" charset="2"/>
              <a:buChar char="Ø"/>
            </a:pPr>
            <a:r>
              <a:rPr lang="en-GB"/>
              <a:t>Low becomes new pivot</a:t>
            </a:r>
          </a:p>
          <a:p>
            <a:pPr eaLnBrk="1" hangingPunct="1">
              <a:lnSpc>
                <a:spcPct val="90000"/>
              </a:lnSpc>
              <a:spcBef>
                <a:spcPct val="0"/>
              </a:spcBef>
              <a:buFont typeface="Wingdings" pitchFamily="2" charset="2"/>
              <a:buChar char="Ø"/>
            </a:pPr>
            <a:r>
              <a:rPr lang="en-GB"/>
              <a:t>Exchange old pivot with new pivot</a:t>
            </a:r>
          </a:p>
        </p:txBody>
      </p:sp>
      <p:sp>
        <p:nvSpPr>
          <p:cNvPr id="12292" name="Text Box 34"/>
          <p:cNvSpPr txBox="1">
            <a:spLocks noChangeArrowheads="1"/>
          </p:cNvSpPr>
          <p:nvPr/>
        </p:nvSpPr>
        <p:spPr bwMode="auto">
          <a:xfrm>
            <a:off x="2759075" y="3200400"/>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1200">
                <a:latin typeface="Times New Roman" pitchFamily="18" charset="0"/>
              </a:rPr>
              <a:t>20</a:t>
            </a:r>
          </a:p>
        </p:txBody>
      </p:sp>
      <p:sp>
        <p:nvSpPr>
          <p:cNvPr id="12293" name="Text Box 35"/>
          <p:cNvSpPr txBox="1">
            <a:spLocks noChangeArrowheads="1"/>
          </p:cNvSpPr>
          <p:nvPr/>
        </p:nvSpPr>
        <p:spPr bwMode="auto">
          <a:xfrm>
            <a:off x="2392363" y="3200400"/>
            <a:ext cx="365125" cy="638175"/>
          </a:xfrm>
          <a:prstGeom prst="rect">
            <a:avLst/>
          </a:prstGeom>
          <a:solidFill>
            <a:srgbClr val="E6E6FF"/>
          </a:solidFill>
          <a:ln w="9525">
            <a:solidFill>
              <a:srgbClr val="000000"/>
            </a:solidFill>
            <a:miter lim="800000"/>
            <a:headEnd/>
            <a:tailEnd/>
          </a:ln>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1200">
                <a:latin typeface="Times New Roman" pitchFamily="18" charset="0"/>
              </a:rPr>
              <a:t>40</a:t>
            </a:r>
          </a:p>
        </p:txBody>
      </p:sp>
      <p:sp>
        <p:nvSpPr>
          <p:cNvPr id="12294" name="Text Box 36"/>
          <p:cNvSpPr txBox="1">
            <a:spLocks noChangeArrowheads="1"/>
          </p:cNvSpPr>
          <p:nvPr/>
        </p:nvSpPr>
        <p:spPr bwMode="auto">
          <a:xfrm>
            <a:off x="3124200" y="3200400"/>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10</a:t>
            </a:r>
          </a:p>
        </p:txBody>
      </p:sp>
      <p:sp>
        <p:nvSpPr>
          <p:cNvPr id="12295" name="Text Box 37"/>
          <p:cNvSpPr txBox="1">
            <a:spLocks noChangeArrowheads="1"/>
          </p:cNvSpPr>
          <p:nvPr/>
        </p:nvSpPr>
        <p:spPr bwMode="auto">
          <a:xfrm>
            <a:off x="3489325" y="3200400"/>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30</a:t>
            </a:r>
          </a:p>
        </p:txBody>
      </p:sp>
      <p:sp>
        <p:nvSpPr>
          <p:cNvPr id="12296" name="Text Box 38"/>
          <p:cNvSpPr txBox="1">
            <a:spLocks noChangeArrowheads="1"/>
          </p:cNvSpPr>
          <p:nvPr/>
        </p:nvSpPr>
        <p:spPr bwMode="auto">
          <a:xfrm>
            <a:off x="3856038" y="3200400"/>
            <a:ext cx="365125" cy="638175"/>
          </a:xfrm>
          <a:prstGeom prst="rect">
            <a:avLst/>
          </a:prstGeom>
          <a:solidFill>
            <a:srgbClr val="E6E6FF"/>
          </a:solidFill>
          <a:ln w="9525">
            <a:solidFill>
              <a:srgbClr val="000000"/>
            </a:solidFill>
            <a:miter lim="800000"/>
            <a:headEnd/>
            <a:tailEnd/>
          </a:ln>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7</a:t>
            </a:r>
          </a:p>
        </p:txBody>
      </p:sp>
      <p:sp>
        <p:nvSpPr>
          <p:cNvPr id="12297" name="Text Box 39"/>
          <p:cNvSpPr txBox="1">
            <a:spLocks noChangeArrowheads="1"/>
          </p:cNvSpPr>
          <p:nvPr/>
        </p:nvSpPr>
        <p:spPr bwMode="auto">
          <a:xfrm>
            <a:off x="4221163" y="3200400"/>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50</a:t>
            </a:r>
          </a:p>
        </p:txBody>
      </p:sp>
      <p:sp>
        <p:nvSpPr>
          <p:cNvPr id="12298" name="Text Box 40"/>
          <p:cNvSpPr txBox="1">
            <a:spLocks noChangeArrowheads="1"/>
          </p:cNvSpPr>
          <p:nvPr/>
        </p:nvSpPr>
        <p:spPr bwMode="auto">
          <a:xfrm>
            <a:off x="4587875" y="3200400"/>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60</a:t>
            </a:r>
          </a:p>
        </p:txBody>
      </p:sp>
      <p:sp>
        <p:nvSpPr>
          <p:cNvPr id="12299" name="Text Box 41"/>
          <p:cNvSpPr txBox="1">
            <a:spLocks noChangeArrowheads="1"/>
          </p:cNvSpPr>
          <p:nvPr/>
        </p:nvSpPr>
        <p:spPr bwMode="auto">
          <a:xfrm>
            <a:off x="4953000" y="3200400"/>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80</a:t>
            </a:r>
          </a:p>
        </p:txBody>
      </p:sp>
      <p:sp>
        <p:nvSpPr>
          <p:cNvPr id="12300" name="Line 42"/>
          <p:cNvSpPr>
            <a:spLocks noChangeShapeType="1"/>
          </p:cNvSpPr>
          <p:nvPr/>
        </p:nvSpPr>
        <p:spPr bwMode="auto">
          <a:xfrm>
            <a:off x="6049963" y="4206875"/>
            <a:ext cx="0" cy="822325"/>
          </a:xfrm>
          <a:prstGeom prst="line">
            <a:avLst/>
          </a:prstGeom>
          <a:noFill/>
          <a:ln w="9525">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2301" name="Text Box 46"/>
          <p:cNvSpPr txBox="1">
            <a:spLocks noChangeArrowheads="1"/>
          </p:cNvSpPr>
          <p:nvPr/>
        </p:nvSpPr>
        <p:spPr bwMode="auto">
          <a:xfrm>
            <a:off x="1905000" y="2895600"/>
            <a:ext cx="6461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Pivot</a:t>
            </a:r>
          </a:p>
        </p:txBody>
      </p:sp>
      <p:sp>
        <p:nvSpPr>
          <p:cNvPr id="12302" name="Text Box 47"/>
          <p:cNvSpPr txBox="1">
            <a:spLocks noChangeArrowheads="1"/>
          </p:cNvSpPr>
          <p:nvPr/>
        </p:nvSpPr>
        <p:spPr bwMode="auto">
          <a:xfrm>
            <a:off x="4281488" y="3932238"/>
            <a:ext cx="127476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Arial" charset="0"/>
              </a:rPr>
              <a:t>leftIndex</a:t>
            </a:r>
          </a:p>
        </p:txBody>
      </p:sp>
      <p:sp>
        <p:nvSpPr>
          <p:cNvPr id="12303" name="Text Box 48"/>
          <p:cNvSpPr txBox="1">
            <a:spLocks noChangeArrowheads="1"/>
          </p:cNvSpPr>
          <p:nvPr/>
        </p:nvSpPr>
        <p:spPr bwMode="auto">
          <a:xfrm>
            <a:off x="2660650" y="3932238"/>
            <a:ext cx="14668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Arial" charset="0"/>
              </a:rPr>
              <a:t>rightIndex</a:t>
            </a:r>
          </a:p>
        </p:txBody>
      </p:sp>
      <p:sp>
        <p:nvSpPr>
          <p:cNvPr id="12304" name="Text Box 49"/>
          <p:cNvSpPr txBox="1">
            <a:spLocks noChangeArrowheads="1"/>
          </p:cNvSpPr>
          <p:nvPr/>
        </p:nvSpPr>
        <p:spPr bwMode="auto">
          <a:xfrm>
            <a:off x="3678238" y="4297363"/>
            <a:ext cx="3587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[4]</a:t>
            </a:r>
          </a:p>
        </p:txBody>
      </p:sp>
      <p:sp>
        <p:nvSpPr>
          <p:cNvPr id="12305" name="Text Box 50"/>
          <p:cNvSpPr txBox="1">
            <a:spLocks noChangeArrowheads="1"/>
          </p:cNvSpPr>
          <p:nvPr/>
        </p:nvSpPr>
        <p:spPr bwMode="auto">
          <a:xfrm>
            <a:off x="4318000" y="4297363"/>
            <a:ext cx="3587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[5]</a:t>
            </a:r>
          </a:p>
        </p:txBody>
      </p:sp>
      <p:sp>
        <p:nvSpPr>
          <p:cNvPr id="12306" name="Text Box 51"/>
          <p:cNvSpPr txBox="1">
            <a:spLocks noChangeArrowheads="1"/>
          </p:cNvSpPr>
          <p:nvPr/>
        </p:nvSpPr>
        <p:spPr bwMode="auto">
          <a:xfrm>
            <a:off x="2759075" y="521176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1200">
                <a:latin typeface="Times New Roman" pitchFamily="18" charset="0"/>
              </a:rPr>
              <a:t>20</a:t>
            </a:r>
          </a:p>
        </p:txBody>
      </p:sp>
      <p:sp>
        <p:nvSpPr>
          <p:cNvPr id="12307" name="Text Box 52"/>
          <p:cNvSpPr txBox="1">
            <a:spLocks noChangeArrowheads="1"/>
          </p:cNvSpPr>
          <p:nvPr/>
        </p:nvSpPr>
        <p:spPr bwMode="auto">
          <a:xfrm>
            <a:off x="2392363" y="5211763"/>
            <a:ext cx="365125" cy="638175"/>
          </a:xfrm>
          <a:prstGeom prst="rect">
            <a:avLst/>
          </a:prstGeom>
          <a:solidFill>
            <a:srgbClr val="E6E6FF"/>
          </a:solidFill>
          <a:ln w="9525">
            <a:solidFill>
              <a:srgbClr val="000000"/>
            </a:solidFill>
            <a:miter lim="800000"/>
            <a:headEnd/>
            <a:tailEnd/>
          </a:ln>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1200">
                <a:latin typeface="Times New Roman" pitchFamily="18" charset="0"/>
              </a:rPr>
              <a:t>7</a:t>
            </a:r>
          </a:p>
        </p:txBody>
      </p:sp>
      <p:sp>
        <p:nvSpPr>
          <p:cNvPr id="12308" name="Text Box 53"/>
          <p:cNvSpPr txBox="1">
            <a:spLocks noChangeArrowheads="1"/>
          </p:cNvSpPr>
          <p:nvPr/>
        </p:nvSpPr>
        <p:spPr bwMode="auto">
          <a:xfrm>
            <a:off x="3124200" y="521176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10</a:t>
            </a:r>
          </a:p>
        </p:txBody>
      </p:sp>
      <p:sp>
        <p:nvSpPr>
          <p:cNvPr id="12309" name="Text Box 54"/>
          <p:cNvSpPr txBox="1">
            <a:spLocks noChangeArrowheads="1"/>
          </p:cNvSpPr>
          <p:nvPr/>
        </p:nvSpPr>
        <p:spPr bwMode="auto">
          <a:xfrm>
            <a:off x="3489325" y="521176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30</a:t>
            </a:r>
          </a:p>
        </p:txBody>
      </p:sp>
      <p:sp>
        <p:nvSpPr>
          <p:cNvPr id="12310" name="Text Box 55"/>
          <p:cNvSpPr txBox="1">
            <a:spLocks noChangeArrowheads="1"/>
          </p:cNvSpPr>
          <p:nvPr/>
        </p:nvSpPr>
        <p:spPr bwMode="auto">
          <a:xfrm>
            <a:off x="3856038" y="5211763"/>
            <a:ext cx="365125" cy="638175"/>
          </a:xfrm>
          <a:prstGeom prst="rect">
            <a:avLst/>
          </a:prstGeom>
          <a:solidFill>
            <a:srgbClr val="E6E6FF"/>
          </a:solidFill>
          <a:ln w="9525">
            <a:solidFill>
              <a:srgbClr val="000000"/>
            </a:solidFill>
            <a:miter lim="800000"/>
            <a:headEnd/>
            <a:tailEnd/>
          </a:ln>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40</a:t>
            </a:r>
          </a:p>
        </p:txBody>
      </p:sp>
      <p:sp>
        <p:nvSpPr>
          <p:cNvPr id="12311" name="Text Box 56"/>
          <p:cNvSpPr txBox="1">
            <a:spLocks noChangeArrowheads="1"/>
          </p:cNvSpPr>
          <p:nvPr/>
        </p:nvSpPr>
        <p:spPr bwMode="auto">
          <a:xfrm>
            <a:off x="4221163" y="521176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50</a:t>
            </a:r>
          </a:p>
        </p:txBody>
      </p:sp>
      <p:sp>
        <p:nvSpPr>
          <p:cNvPr id="12312" name="Text Box 57"/>
          <p:cNvSpPr txBox="1">
            <a:spLocks noChangeArrowheads="1"/>
          </p:cNvSpPr>
          <p:nvPr/>
        </p:nvSpPr>
        <p:spPr bwMode="auto">
          <a:xfrm>
            <a:off x="4587875" y="521176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60</a:t>
            </a:r>
          </a:p>
        </p:txBody>
      </p:sp>
      <p:sp>
        <p:nvSpPr>
          <p:cNvPr id="12313" name="Text Box 58"/>
          <p:cNvSpPr txBox="1">
            <a:spLocks noChangeArrowheads="1"/>
          </p:cNvSpPr>
          <p:nvPr/>
        </p:nvSpPr>
        <p:spPr bwMode="auto">
          <a:xfrm>
            <a:off x="4953000" y="521176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80</a:t>
            </a:r>
          </a:p>
        </p:txBody>
      </p:sp>
      <p:sp>
        <p:nvSpPr>
          <p:cNvPr id="12314" name="Text Box 28"/>
          <p:cNvSpPr txBox="1">
            <a:spLocks noChangeArrowheads="1"/>
          </p:cNvSpPr>
          <p:nvPr/>
        </p:nvSpPr>
        <p:spPr bwMode="auto">
          <a:xfrm>
            <a:off x="5316538" y="3201988"/>
            <a:ext cx="6445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100</a:t>
            </a:r>
          </a:p>
        </p:txBody>
      </p:sp>
      <p:sp>
        <p:nvSpPr>
          <p:cNvPr id="12315" name="Text Box 29"/>
          <p:cNvSpPr txBox="1">
            <a:spLocks noChangeArrowheads="1"/>
          </p:cNvSpPr>
          <p:nvPr/>
        </p:nvSpPr>
        <p:spPr bwMode="auto">
          <a:xfrm>
            <a:off x="5953125" y="3200400"/>
            <a:ext cx="365125"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90</a:t>
            </a:r>
          </a:p>
        </p:txBody>
      </p:sp>
      <p:sp>
        <p:nvSpPr>
          <p:cNvPr id="12316" name="Text Box 29"/>
          <p:cNvSpPr txBox="1">
            <a:spLocks noChangeArrowheads="1"/>
          </p:cNvSpPr>
          <p:nvPr/>
        </p:nvSpPr>
        <p:spPr bwMode="auto">
          <a:xfrm>
            <a:off x="6324600" y="3200400"/>
            <a:ext cx="365125"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70</a:t>
            </a:r>
          </a:p>
        </p:txBody>
      </p:sp>
      <p:sp>
        <p:nvSpPr>
          <p:cNvPr id="12317" name="Text Box 28"/>
          <p:cNvSpPr txBox="1">
            <a:spLocks noChangeArrowheads="1"/>
          </p:cNvSpPr>
          <p:nvPr/>
        </p:nvSpPr>
        <p:spPr bwMode="auto">
          <a:xfrm>
            <a:off x="5316538" y="5205413"/>
            <a:ext cx="6445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100</a:t>
            </a:r>
          </a:p>
        </p:txBody>
      </p:sp>
      <p:sp>
        <p:nvSpPr>
          <p:cNvPr id="12318" name="Text Box 29"/>
          <p:cNvSpPr txBox="1">
            <a:spLocks noChangeArrowheads="1"/>
          </p:cNvSpPr>
          <p:nvPr/>
        </p:nvSpPr>
        <p:spPr bwMode="auto">
          <a:xfrm>
            <a:off x="5953125" y="5203825"/>
            <a:ext cx="365125"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90</a:t>
            </a:r>
          </a:p>
        </p:txBody>
      </p:sp>
      <p:sp>
        <p:nvSpPr>
          <p:cNvPr id="12319" name="Text Box 29"/>
          <p:cNvSpPr txBox="1">
            <a:spLocks noChangeArrowheads="1"/>
          </p:cNvSpPr>
          <p:nvPr/>
        </p:nvSpPr>
        <p:spPr bwMode="auto">
          <a:xfrm>
            <a:off x="6324600" y="5203825"/>
            <a:ext cx="365125"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70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685800" y="152400"/>
            <a:ext cx="8305800" cy="6248400"/>
          </a:xfrm>
          <a:noFill/>
        </p:spPr>
        <p:txBody>
          <a:bodyPr/>
          <a:lstStyle/>
          <a:p>
            <a:pPr eaLnBrk="1" hangingPunct="1">
              <a:lnSpc>
                <a:spcPct val="80000"/>
              </a:lnSpc>
              <a:buFont typeface="Wingdings" pitchFamily="2" charset="2"/>
              <a:buNone/>
            </a:pPr>
            <a:r>
              <a:rPr lang="en-GB" sz="1800" b="1" dirty="0" err="1">
                <a:latin typeface="Courier New" pitchFamily="49" charset="0"/>
              </a:rPr>
              <a:t>int</a:t>
            </a:r>
            <a:r>
              <a:rPr lang="en-GB" sz="1800" b="1" dirty="0">
                <a:latin typeface="Courier New" pitchFamily="49" charset="0"/>
              </a:rPr>
              <a:t> Partition(</a:t>
            </a:r>
            <a:r>
              <a:rPr lang="en-GB" sz="1800" b="1" dirty="0" err="1">
                <a:latin typeface="Courier New" pitchFamily="49" charset="0"/>
              </a:rPr>
              <a:t>int</a:t>
            </a:r>
            <a:r>
              <a:rPr lang="en-GB" sz="1800" b="1" dirty="0">
                <a:latin typeface="Courier New" pitchFamily="49" charset="0"/>
              </a:rPr>
              <a:t>[]  A, </a:t>
            </a:r>
            <a:r>
              <a:rPr lang="en-GB" sz="1800" b="1" dirty="0" err="1">
                <a:latin typeface="Courier New" pitchFamily="49" charset="0"/>
              </a:rPr>
              <a:t>int</a:t>
            </a:r>
            <a:r>
              <a:rPr lang="en-GB" sz="1800" b="1" dirty="0">
                <a:latin typeface="Courier New" pitchFamily="49" charset="0"/>
              </a:rPr>
              <a:t> left, </a:t>
            </a:r>
            <a:r>
              <a:rPr lang="en-GB" sz="1800" b="1" dirty="0" err="1">
                <a:latin typeface="Courier New" pitchFamily="49" charset="0"/>
              </a:rPr>
              <a:t>int</a:t>
            </a:r>
            <a:r>
              <a:rPr lang="en-GB" sz="1800" b="1" dirty="0">
                <a:latin typeface="Courier New" pitchFamily="49" charset="0"/>
              </a:rPr>
              <a:t> right ) </a:t>
            </a:r>
          </a:p>
          <a:p>
            <a:pPr eaLnBrk="1" hangingPunct="1">
              <a:lnSpc>
                <a:spcPct val="80000"/>
              </a:lnSpc>
              <a:buFont typeface="Wingdings" pitchFamily="2" charset="2"/>
              <a:buNone/>
            </a:pPr>
            <a:r>
              <a:rPr lang="en-GB" sz="1800" b="1" dirty="0">
                <a:latin typeface="Courier New" pitchFamily="49" charset="0"/>
              </a:rPr>
              <a:t>{</a:t>
            </a:r>
          </a:p>
          <a:p>
            <a:pPr eaLnBrk="1" hangingPunct="1">
              <a:lnSpc>
                <a:spcPct val="80000"/>
              </a:lnSpc>
              <a:buFont typeface="Wingdings" pitchFamily="2" charset="2"/>
              <a:buNone/>
            </a:pPr>
            <a:r>
              <a:rPr lang="en-GB" sz="1800" b="1" dirty="0">
                <a:latin typeface="Courier New" pitchFamily="49" charset="0"/>
              </a:rPr>
              <a:t>	</a:t>
            </a:r>
            <a:r>
              <a:rPr lang="en-GB" sz="1800" b="1" dirty="0" err="1">
                <a:latin typeface="Courier New" pitchFamily="49" charset="0"/>
              </a:rPr>
              <a:t>int</a:t>
            </a:r>
            <a:r>
              <a:rPr lang="en-GB" sz="1800" b="1" dirty="0">
                <a:latin typeface="Courier New" pitchFamily="49" charset="0"/>
              </a:rPr>
              <a:t>		pivot = A[left];</a:t>
            </a:r>
          </a:p>
          <a:p>
            <a:pPr eaLnBrk="1" hangingPunct="1">
              <a:lnSpc>
                <a:spcPct val="80000"/>
              </a:lnSpc>
              <a:buFont typeface="Wingdings" pitchFamily="2" charset="2"/>
              <a:buNone/>
            </a:pPr>
            <a:r>
              <a:rPr lang="en-GB" sz="1800" b="1" dirty="0">
                <a:latin typeface="Courier New" pitchFamily="49" charset="0"/>
              </a:rPr>
              <a:t>	</a:t>
            </a:r>
            <a:r>
              <a:rPr lang="en-GB" sz="1800" b="1" dirty="0" err="1">
                <a:latin typeface="Courier New" pitchFamily="49" charset="0"/>
              </a:rPr>
              <a:t>int</a:t>
            </a:r>
            <a:r>
              <a:rPr lang="en-GB" sz="1800" b="1" dirty="0">
                <a:latin typeface="Courier New" pitchFamily="49" charset="0"/>
              </a:rPr>
              <a:t>		</a:t>
            </a:r>
            <a:r>
              <a:rPr lang="en-GB" sz="1800" b="1" dirty="0" err="1">
                <a:latin typeface="Courier New" pitchFamily="49" charset="0"/>
              </a:rPr>
              <a:t>indexLeft</a:t>
            </a:r>
            <a:r>
              <a:rPr lang="en-GB" sz="1800" b="1" dirty="0">
                <a:latin typeface="Courier New" pitchFamily="49" charset="0"/>
              </a:rPr>
              <a:t>	= left; </a:t>
            </a:r>
          </a:p>
          <a:p>
            <a:pPr eaLnBrk="1" hangingPunct="1">
              <a:lnSpc>
                <a:spcPct val="80000"/>
              </a:lnSpc>
              <a:buFont typeface="Wingdings" pitchFamily="2" charset="2"/>
              <a:buNone/>
            </a:pPr>
            <a:r>
              <a:rPr lang="en-GB" sz="1800" b="1" dirty="0">
                <a:latin typeface="Courier New" pitchFamily="49" charset="0"/>
              </a:rPr>
              <a:t>	</a:t>
            </a:r>
            <a:r>
              <a:rPr lang="en-GB" sz="1800" b="1" dirty="0" err="1">
                <a:latin typeface="Courier New" pitchFamily="49" charset="0"/>
              </a:rPr>
              <a:t>int</a:t>
            </a:r>
            <a:r>
              <a:rPr lang="en-GB" sz="1800" b="1" dirty="0">
                <a:latin typeface="Courier New" pitchFamily="49" charset="0"/>
              </a:rPr>
              <a:t>		</a:t>
            </a:r>
            <a:r>
              <a:rPr lang="en-GB" sz="1800" b="1" dirty="0" err="1">
                <a:latin typeface="Courier New" pitchFamily="49" charset="0"/>
              </a:rPr>
              <a:t>indexRight</a:t>
            </a:r>
            <a:r>
              <a:rPr lang="en-GB" sz="1800" b="1" dirty="0">
                <a:latin typeface="Courier New" pitchFamily="49" charset="0"/>
              </a:rPr>
              <a:t>	= right;</a:t>
            </a:r>
          </a:p>
          <a:p>
            <a:pPr eaLnBrk="1" hangingPunct="1">
              <a:lnSpc>
                <a:spcPct val="80000"/>
              </a:lnSpc>
              <a:buFont typeface="Wingdings" pitchFamily="2" charset="2"/>
              <a:buNone/>
            </a:pPr>
            <a:endParaRPr lang="en-GB" sz="1800" b="1" dirty="0">
              <a:latin typeface="Courier New" pitchFamily="49" charset="0"/>
            </a:endParaRPr>
          </a:p>
          <a:p>
            <a:pPr eaLnBrk="1" hangingPunct="1">
              <a:lnSpc>
                <a:spcPct val="80000"/>
              </a:lnSpc>
              <a:buFont typeface="Wingdings" pitchFamily="2" charset="2"/>
              <a:buNone/>
            </a:pPr>
            <a:r>
              <a:rPr lang="en-GB" sz="1800" b="1" dirty="0">
                <a:latin typeface="Courier New" pitchFamily="49" charset="0"/>
              </a:rPr>
              <a:t>	while( </a:t>
            </a:r>
            <a:r>
              <a:rPr lang="en-GB" sz="1800" b="1" dirty="0" err="1">
                <a:latin typeface="Courier New" pitchFamily="49" charset="0"/>
              </a:rPr>
              <a:t>indexLeft</a:t>
            </a:r>
            <a:r>
              <a:rPr lang="en-GB" sz="1800" b="1" dirty="0">
                <a:latin typeface="Courier New" pitchFamily="49" charset="0"/>
              </a:rPr>
              <a:t> &lt; </a:t>
            </a:r>
            <a:r>
              <a:rPr lang="en-GB" sz="1800" b="1" dirty="0" err="1">
                <a:latin typeface="Courier New" pitchFamily="49" charset="0"/>
              </a:rPr>
              <a:t>indexRight</a:t>
            </a:r>
            <a:r>
              <a:rPr lang="en-GB" sz="1800" b="1" dirty="0">
                <a:latin typeface="Courier New" pitchFamily="49" charset="0"/>
              </a:rPr>
              <a:t> ) </a:t>
            </a:r>
          </a:p>
          <a:p>
            <a:pPr eaLnBrk="1" hangingPunct="1">
              <a:lnSpc>
                <a:spcPct val="80000"/>
              </a:lnSpc>
              <a:buFont typeface="Wingdings" pitchFamily="2" charset="2"/>
              <a:buNone/>
            </a:pPr>
            <a:r>
              <a:rPr lang="en-GB" sz="1800" b="1" dirty="0">
                <a:latin typeface="Courier New" pitchFamily="49" charset="0"/>
              </a:rPr>
              <a:t>	{</a:t>
            </a:r>
          </a:p>
          <a:p>
            <a:pPr eaLnBrk="1" hangingPunct="1">
              <a:lnSpc>
                <a:spcPct val="80000"/>
              </a:lnSpc>
              <a:buFont typeface="Wingdings" pitchFamily="2" charset="2"/>
              <a:buNone/>
            </a:pPr>
            <a:r>
              <a:rPr lang="en-GB" sz="1800" b="1" dirty="0">
                <a:latin typeface="Courier New" pitchFamily="49" charset="0"/>
              </a:rPr>
              <a:t>		while (A[</a:t>
            </a:r>
            <a:r>
              <a:rPr lang="en-GB" sz="1800" b="1" dirty="0" err="1">
                <a:latin typeface="Courier New" pitchFamily="49" charset="0"/>
              </a:rPr>
              <a:t>indexRight</a:t>
            </a:r>
            <a:r>
              <a:rPr lang="en-GB" sz="1800" b="1" dirty="0">
                <a:latin typeface="Courier New" pitchFamily="49" charset="0"/>
              </a:rPr>
              <a:t>] &gt; pivot)       </a:t>
            </a:r>
          </a:p>
          <a:p>
            <a:pPr eaLnBrk="1" hangingPunct="1">
              <a:lnSpc>
                <a:spcPct val="80000"/>
              </a:lnSpc>
              <a:buFont typeface="Wingdings" pitchFamily="2" charset="2"/>
              <a:buNone/>
            </a:pPr>
            <a:r>
              <a:rPr lang="en-GB" sz="1800" b="1" dirty="0">
                <a:latin typeface="Courier New" pitchFamily="49" charset="0"/>
              </a:rPr>
              <a:t>			</a:t>
            </a:r>
            <a:r>
              <a:rPr lang="en-GB" sz="1800" b="1" dirty="0" err="1">
                <a:latin typeface="Courier New" pitchFamily="49" charset="0"/>
              </a:rPr>
              <a:t>indexRight</a:t>
            </a:r>
            <a:r>
              <a:rPr lang="en-GB" sz="1800" b="1" dirty="0">
                <a:latin typeface="Courier New" pitchFamily="49" charset="0"/>
              </a:rPr>
              <a:t>--;</a:t>
            </a:r>
          </a:p>
          <a:p>
            <a:pPr eaLnBrk="1" hangingPunct="1">
              <a:lnSpc>
                <a:spcPct val="80000"/>
              </a:lnSpc>
              <a:buFont typeface="Wingdings" pitchFamily="2" charset="2"/>
              <a:buNone/>
            </a:pPr>
            <a:endParaRPr lang="en-GB" sz="1800" b="1" dirty="0">
              <a:latin typeface="Courier New" pitchFamily="49" charset="0"/>
            </a:endParaRPr>
          </a:p>
          <a:p>
            <a:pPr eaLnBrk="1" hangingPunct="1">
              <a:lnSpc>
                <a:spcPct val="80000"/>
              </a:lnSpc>
              <a:buFont typeface="Wingdings" pitchFamily="2" charset="2"/>
              <a:buNone/>
            </a:pPr>
            <a:r>
              <a:rPr lang="en-GB" sz="1800" b="1" dirty="0">
                <a:latin typeface="Courier New" pitchFamily="49" charset="0"/>
              </a:rPr>
              <a:t>		while(</a:t>
            </a:r>
            <a:r>
              <a:rPr lang="en-GB" sz="1800" b="1" dirty="0" err="1">
                <a:latin typeface="Courier New" pitchFamily="49" charset="0"/>
              </a:rPr>
              <a:t>indexLeft</a:t>
            </a:r>
            <a:r>
              <a:rPr lang="en-GB" sz="1800" b="1" dirty="0">
                <a:latin typeface="Courier New" pitchFamily="49" charset="0"/>
              </a:rPr>
              <a:t> &lt; </a:t>
            </a:r>
            <a:r>
              <a:rPr lang="en-GB" sz="1800" b="1" dirty="0" err="1">
                <a:latin typeface="Courier New" pitchFamily="49" charset="0"/>
              </a:rPr>
              <a:t>indexRight</a:t>
            </a:r>
            <a:r>
              <a:rPr lang="en-GB" sz="1800" b="1" dirty="0">
                <a:latin typeface="Courier New" pitchFamily="49" charset="0"/>
              </a:rPr>
              <a:t> &amp;&amp; A[</a:t>
            </a:r>
            <a:r>
              <a:rPr lang="en-GB" sz="1800" b="1" dirty="0" err="1">
                <a:latin typeface="Courier New" pitchFamily="49" charset="0"/>
              </a:rPr>
              <a:t>indexLeft</a:t>
            </a:r>
            <a:r>
              <a:rPr lang="en-GB" sz="1800" b="1" dirty="0">
                <a:latin typeface="Courier New" pitchFamily="49" charset="0"/>
              </a:rPr>
              <a:t>]&lt;=pivot)         </a:t>
            </a:r>
          </a:p>
          <a:p>
            <a:pPr eaLnBrk="1" hangingPunct="1">
              <a:lnSpc>
                <a:spcPct val="80000"/>
              </a:lnSpc>
              <a:buFont typeface="Wingdings" pitchFamily="2" charset="2"/>
              <a:buNone/>
            </a:pPr>
            <a:r>
              <a:rPr lang="en-GB" sz="1800" b="1" dirty="0">
                <a:latin typeface="Courier New" pitchFamily="49" charset="0"/>
              </a:rPr>
              <a:t>			</a:t>
            </a:r>
            <a:r>
              <a:rPr lang="en-GB" sz="1800" b="1" dirty="0" err="1">
                <a:latin typeface="Courier New" pitchFamily="49" charset="0"/>
              </a:rPr>
              <a:t>indexLeft</a:t>
            </a:r>
            <a:r>
              <a:rPr lang="en-GB" sz="1800" b="1" dirty="0">
                <a:latin typeface="Courier New" pitchFamily="49" charset="0"/>
              </a:rPr>
              <a:t>++;</a:t>
            </a:r>
          </a:p>
          <a:p>
            <a:pPr eaLnBrk="1" hangingPunct="1">
              <a:lnSpc>
                <a:spcPct val="80000"/>
              </a:lnSpc>
              <a:buFont typeface="Wingdings" pitchFamily="2" charset="2"/>
              <a:buNone/>
            </a:pPr>
            <a:endParaRPr lang="en-GB" sz="1800" b="1" dirty="0">
              <a:latin typeface="Courier New" pitchFamily="49" charset="0"/>
            </a:endParaRPr>
          </a:p>
          <a:p>
            <a:pPr eaLnBrk="1" hangingPunct="1">
              <a:lnSpc>
                <a:spcPct val="80000"/>
              </a:lnSpc>
              <a:buFont typeface="Wingdings" pitchFamily="2" charset="2"/>
              <a:buNone/>
            </a:pPr>
            <a:r>
              <a:rPr lang="en-GB" sz="1800" b="1" dirty="0">
                <a:latin typeface="Courier New" pitchFamily="49" charset="0"/>
              </a:rPr>
              <a:t>		if (</a:t>
            </a:r>
            <a:r>
              <a:rPr lang="en-GB" sz="1800" b="1" dirty="0" err="1">
                <a:latin typeface="Courier New" pitchFamily="49" charset="0"/>
              </a:rPr>
              <a:t>indexLeft</a:t>
            </a:r>
            <a:r>
              <a:rPr lang="en-GB" sz="1800" b="1" dirty="0">
                <a:latin typeface="Courier New" pitchFamily="49" charset="0"/>
              </a:rPr>
              <a:t> &lt; </a:t>
            </a:r>
            <a:r>
              <a:rPr lang="en-GB" sz="1800" b="1" dirty="0" err="1">
                <a:latin typeface="Courier New" pitchFamily="49" charset="0"/>
              </a:rPr>
              <a:t>indexRight</a:t>
            </a:r>
            <a:r>
              <a:rPr lang="en-GB" sz="1800" b="1" dirty="0">
                <a:latin typeface="Courier New" pitchFamily="49" charset="0"/>
              </a:rPr>
              <a:t>)</a:t>
            </a:r>
          </a:p>
          <a:p>
            <a:pPr eaLnBrk="1" hangingPunct="1">
              <a:lnSpc>
                <a:spcPct val="80000"/>
              </a:lnSpc>
              <a:buFont typeface="Wingdings" pitchFamily="2" charset="2"/>
              <a:buNone/>
            </a:pPr>
            <a:r>
              <a:rPr lang="en-GB" sz="1800" b="1" dirty="0">
                <a:latin typeface="Courier New" pitchFamily="49" charset="0"/>
              </a:rPr>
              <a:t>			Swap (A, </a:t>
            </a:r>
            <a:r>
              <a:rPr lang="en-GB" sz="1800" b="1" dirty="0" err="1">
                <a:latin typeface="Courier New" pitchFamily="49" charset="0"/>
              </a:rPr>
              <a:t>indexLeft</a:t>
            </a:r>
            <a:r>
              <a:rPr lang="en-GB" sz="1800" b="1" dirty="0">
                <a:latin typeface="Courier New" pitchFamily="49" charset="0"/>
              </a:rPr>
              <a:t>, </a:t>
            </a:r>
            <a:r>
              <a:rPr lang="en-GB" sz="1800" b="1" dirty="0" err="1">
                <a:latin typeface="Courier New" pitchFamily="49" charset="0"/>
              </a:rPr>
              <a:t>indexRight</a:t>
            </a:r>
            <a:r>
              <a:rPr lang="en-GB" sz="1800" b="1" dirty="0">
                <a:latin typeface="Courier New" pitchFamily="49" charset="0"/>
              </a:rPr>
              <a:t>);</a:t>
            </a:r>
          </a:p>
          <a:p>
            <a:pPr eaLnBrk="1" hangingPunct="1">
              <a:lnSpc>
                <a:spcPct val="80000"/>
              </a:lnSpc>
              <a:buFont typeface="Wingdings" pitchFamily="2" charset="2"/>
              <a:buNone/>
            </a:pPr>
            <a:r>
              <a:rPr lang="en-GB" sz="1800" b="1" dirty="0">
                <a:latin typeface="Courier New" pitchFamily="49" charset="0"/>
              </a:rPr>
              <a:t>	}</a:t>
            </a:r>
          </a:p>
          <a:p>
            <a:pPr eaLnBrk="1" hangingPunct="1">
              <a:lnSpc>
                <a:spcPct val="80000"/>
              </a:lnSpc>
              <a:buFont typeface="Wingdings" pitchFamily="2" charset="2"/>
              <a:buNone/>
            </a:pPr>
            <a:endParaRPr lang="en-GB" sz="1800" b="1" dirty="0">
              <a:latin typeface="Courier New" pitchFamily="49" charset="0"/>
            </a:endParaRPr>
          </a:p>
          <a:p>
            <a:pPr eaLnBrk="1" hangingPunct="1">
              <a:lnSpc>
                <a:spcPct val="80000"/>
              </a:lnSpc>
              <a:buFont typeface="Wingdings" pitchFamily="2" charset="2"/>
              <a:buNone/>
            </a:pPr>
            <a:r>
              <a:rPr lang="en-GB" sz="1800" b="1" dirty="0">
                <a:latin typeface="Courier New" pitchFamily="49" charset="0"/>
              </a:rPr>
              <a:t>	Swap(A, left, </a:t>
            </a:r>
            <a:r>
              <a:rPr lang="en-GB" sz="1800" b="1" dirty="0" err="1">
                <a:latin typeface="Courier New" pitchFamily="49" charset="0"/>
              </a:rPr>
              <a:t>indexRight</a:t>
            </a:r>
            <a:r>
              <a:rPr lang="en-GB" sz="1800" b="1" dirty="0">
                <a:latin typeface="Courier New" pitchFamily="49" charset="0"/>
              </a:rPr>
              <a:t>); //swap pivot &amp; right index</a:t>
            </a:r>
          </a:p>
          <a:p>
            <a:pPr eaLnBrk="1" hangingPunct="1">
              <a:lnSpc>
                <a:spcPct val="80000"/>
              </a:lnSpc>
              <a:buFont typeface="Wingdings" pitchFamily="2" charset="2"/>
              <a:buNone/>
            </a:pPr>
            <a:r>
              <a:rPr lang="en-GB" sz="1800" b="1" dirty="0">
                <a:latin typeface="Courier New" pitchFamily="49" charset="0"/>
              </a:rPr>
              <a:t>	return </a:t>
            </a:r>
            <a:r>
              <a:rPr lang="en-GB" sz="1800" b="1" dirty="0" err="1">
                <a:latin typeface="Courier New" pitchFamily="49" charset="0"/>
              </a:rPr>
              <a:t>indexRight</a:t>
            </a:r>
            <a:r>
              <a:rPr lang="en-GB" sz="1800" b="1" dirty="0">
                <a:latin typeface="Courier New" pitchFamily="49" charset="0"/>
              </a:rPr>
              <a:t>; // new location of pivot</a:t>
            </a:r>
          </a:p>
          <a:p>
            <a:pPr eaLnBrk="1" hangingPunct="1">
              <a:lnSpc>
                <a:spcPct val="80000"/>
              </a:lnSpc>
              <a:spcBef>
                <a:spcPct val="0"/>
              </a:spcBef>
              <a:buFont typeface="Wingdings" pitchFamily="2" charset="2"/>
              <a:buNone/>
            </a:pPr>
            <a:r>
              <a:rPr lang="en-GB" sz="1800" b="1" dirty="0">
                <a:solidFill>
                  <a:srgbClr val="0000FF"/>
                </a:solidFill>
                <a:latin typeface="Courier New" pitchFamily="49" charset="0"/>
              </a:rPr>
              <a:t>}</a:t>
            </a:r>
          </a:p>
          <a:p>
            <a:pPr eaLnBrk="1" hangingPunct="1">
              <a:lnSpc>
                <a:spcPct val="80000"/>
              </a:lnSpc>
              <a:spcBef>
                <a:spcPct val="0"/>
              </a:spcBef>
              <a:buFont typeface="Wingdings" pitchFamily="2" charset="2"/>
              <a:buNone/>
            </a:pPr>
            <a:endParaRPr lang="en-GB" sz="1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t>Analysis: Average/Expected Case</a:t>
            </a:r>
            <a:endParaRPr lang="en-US"/>
          </a:p>
        </p:txBody>
      </p:sp>
      <p:sp>
        <p:nvSpPr>
          <p:cNvPr id="14339" name="Rectangle 3"/>
          <p:cNvSpPr>
            <a:spLocks noGrp="1" noChangeArrowheads="1"/>
          </p:cNvSpPr>
          <p:nvPr>
            <p:ph type="body" idx="1"/>
          </p:nvPr>
        </p:nvSpPr>
        <p:spPr>
          <a:xfrm>
            <a:off x="1370013" y="1827213"/>
            <a:ext cx="7313612" cy="915987"/>
          </a:xfrm>
          <a:noFill/>
        </p:spPr>
        <p:txBody>
          <a:bodyPr/>
          <a:lstStyle/>
          <a:p>
            <a:pPr eaLnBrk="1" hangingPunct="1">
              <a:spcBef>
                <a:spcPct val="0"/>
              </a:spcBef>
              <a:buFont typeface="Wingdings" pitchFamily="2" charset="2"/>
              <a:buChar char="Ø"/>
            </a:pPr>
            <a:r>
              <a:rPr lang="en-GB"/>
              <a:t>The list is divided in half each time,</a:t>
            </a:r>
          </a:p>
          <a:p>
            <a:pPr lvl="1" eaLnBrk="1" hangingPunct="1">
              <a:spcBef>
                <a:spcPct val="0"/>
              </a:spcBef>
              <a:buFont typeface="Wingdings" pitchFamily="2" charset="2"/>
              <a:buChar char="Ø"/>
            </a:pPr>
            <a:r>
              <a:rPr lang="en-GB"/>
              <a:t>Resulting in O(log</a:t>
            </a:r>
            <a:r>
              <a:rPr lang="en-GB" baseline="-25000"/>
              <a:t>2</a:t>
            </a:r>
            <a:r>
              <a:rPr lang="en-GB"/>
              <a:t> n)</a:t>
            </a:r>
          </a:p>
        </p:txBody>
      </p:sp>
      <p:sp>
        <p:nvSpPr>
          <p:cNvPr id="14340" name="AutoShape 32"/>
          <p:cNvSpPr>
            <a:spLocks noChangeArrowheads="1"/>
          </p:cNvSpPr>
          <p:nvPr/>
        </p:nvSpPr>
        <p:spPr bwMode="auto">
          <a:xfrm>
            <a:off x="2295525" y="3856038"/>
            <a:ext cx="2284413" cy="365125"/>
          </a:xfrm>
          <a:prstGeom prst="roundRect">
            <a:avLst>
              <a:gd name="adj" fmla="val 431"/>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1" name="AutoShape 33"/>
          <p:cNvSpPr>
            <a:spLocks noChangeArrowheads="1"/>
          </p:cNvSpPr>
          <p:nvPr/>
        </p:nvSpPr>
        <p:spPr bwMode="auto">
          <a:xfrm>
            <a:off x="1655763" y="4572000"/>
            <a:ext cx="1239837"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2" name="AutoShape 34"/>
          <p:cNvSpPr>
            <a:spLocks noChangeArrowheads="1"/>
          </p:cNvSpPr>
          <p:nvPr/>
        </p:nvSpPr>
        <p:spPr bwMode="auto">
          <a:xfrm>
            <a:off x="4114800" y="4572000"/>
            <a:ext cx="110490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3" name="AutoShape 36"/>
          <p:cNvSpPr>
            <a:spLocks noChangeArrowheads="1"/>
          </p:cNvSpPr>
          <p:nvPr/>
        </p:nvSpPr>
        <p:spPr bwMode="auto">
          <a:xfrm>
            <a:off x="990600" y="5410200"/>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4" name="Line 40"/>
          <p:cNvSpPr>
            <a:spLocks noChangeShapeType="1"/>
          </p:cNvSpPr>
          <p:nvPr/>
        </p:nvSpPr>
        <p:spPr bwMode="auto">
          <a:xfrm flipH="1">
            <a:off x="2286000" y="4222750"/>
            <a:ext cx="1198563" cy="349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41"/>
          <p:cNvSpPr>
            <a:spLocks noChangeShapeType="1"/>
          </p:cNvSpPr>
          <p:nvPr/>
        </p:nvSpPr>
        <p:spPr bwMode="auto">
          <a:xfrm>
            <a:off x="3484563" y="4222750"/>
            <a:ext cx="1163637" cy="349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6" name="Line 42"/>
          <p:cNvSpPr>
            <a:spLocks noChangeShapeType="1"/>
          </p:cNvSpPr>
          <p:nvPr/>
        </p:nvSpPr>
        <p:spPr bwMode="auto">
          <a:xfrm flipH="1">
            <a:off x="1563688" y="4953000"/>
            <a:ext cx="64135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7" name="Line 43"/>
          <p:cNvSpPr>
            <a:spLocks noChangeShapeType="1"/>
          </p:cNvSpPr>
          <p:nvPr/>
        </p:nvSpPr>
        <p:spPr bwMode="auto">
          <a:xfrm>
            <a:off x="2295525" y="4953000"/>
            <a:ext cx="4572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8" name="Line 44"/>
          <p:cNvSpPr>
            <a:spLocks noChangeShapeType="1"/>
          </p:cNvSpPr>
          <p:nvPr/>
        </p:nvSpPr>
        <p:spPr bwMode="auto">
          <a:xfrm flipH="1">
            <a:off x="4124325" y="4953000"/>
            <a:ext cx="5492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9" name="Line 45"/>
          <p:cNvSpPr>
            <a:spLocks noChangeShapeType="1"/>
          </p:cNvSpPr>
          <p:nvPr/>
        </p:nvSpPr>
        <p:spPr bwMode="auto">
          <a:xfrm>
            <a:off x="4764088" y="4953000"/>
            <a:ext cx="5492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0" name="Text Box 46"/>
          <p:cNvSpPr txBox="1">
            <a:spLocks noChangeArrowheads="1"/>
          </p:cNvSpPr>
          <p:nvPr/>
        </p:nvSpPr>
        <p:spPr bwMode="auto">
          <a:xfrm>
            <a:off x="1219200" y="3505200"/>
            <a:ext cx="146208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Original list</a:t>
            </a:r>
          </a:p>
        </p:txBody>
      </p:sp>
      <p:sp>
        <p:nvSpPr>
          <p:cNvPr id="14351" name="Text Box 47"/>
          <p:cNvSpPr txBox="1">
            <a:spLocks noChangeArrowheads="1"/>
          </p:cNvSpPr>
          <p:nvPr/>
        </p:nvSpPr>
        <p:spPr bwMode="auto">
          <a:xfrm>
            <a:off x="2706688" y="3875088"/>
            <a:ext cx="14620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 elements</a:t>
            </a:r>
          </a:p>
        </p:txBody>
      </p:sp>
      <p:sp>
        <p:nvSpPr>
          <p:cNvPr id="14352" name="Text Box 48"/>
          <p:cNvSpPr txBox="1">
            <a:spLocks noChangeArrowheads="1"/>
          </p:cNvSpPr>
          <p:nvPr/>
        </p:nvSpPr>
        <p:spPr bwMode="auto">
          <a:xfrm>
            <a:off x="1447800" y="4648200"/>
            <a:ext cx="1462088"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N/2</a:t>
            </a:r>
          </a:p>
        </p:txBody>
      </p:sp>
      <p:sp>
        <p:nvSpPr>
          <p:cNvPr id="14353" name="Text Box 49"/>
          <p:cNvSpPr txBox="1">
            <a:spLocks noChangeArrowheads="1"/>
          </p:cNvSpPr>
          <p:nvPr/>
        </p:nvSpPr>
        <p:spPr bwMode="auto">
          <a:xfrm>
            <a:off x="3960813" y="4670425"/>
            <a:ext cx="14620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N/2</a:t>
            </a:r>
          </a:p>
        </p:txBody>
      </p:sp>
      <p:sp>
        <p:nvSpPr>
          <p:cNvPr id="14354" name="Text Box 50"/>
          <p:cNvSpPr txBox="1">
            <a:spLocks noChangeArrowheads="1"/>
          </p:cNvSpPr>
          <p:nvPr/>
        </p:nvSpPr>
        <p:spPr bwMode="auto">
          <a:xfrm>
            <a:off x="990600" y="5410200"/>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4355" name="AutoShape 51"/>
          <p:cNvSpPr>
            <a:spLocks noChangeArrowheads="1"/>
          </p:cNvSpPr>
          <p:nvPr/>
        </p:nvSpPr>
        <p:spPr bwMode="auto">
          <a:xfrm>
            <a:off x="2362200" y="5410200"/>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56" name="Text Box 52"/>
          <p:cNvSpPr txBox="1">
            <a:spLocks noChangeArrowheads="1"/>
          </p:cNvSpPr>
          <p:nvPr/>
        </p:nvSpPr>
        <p:spPr bwMode="auto">
          <a:xfrm>
            <a:off x="2362200" y="5410200"/>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4357" name="AutoShape 53"/>
          <p:cNvSpPr>
            <a:spLocks noChangeArrowheads="1"/>
          </p:cNvSpPr>
          <p:nvPr/>
        </p:nvSpPr>
        <p:spPr bwMode="auto">
          <a:xfrm>
            <a:off x="3581400" y="5410200"/>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58" name="Text Box 54"/>
          <p:cNvSpPr txBox="1">
            <a:spLocks noChangeArrowheads="1"/>
          </p:cNvSpPr>
          <p:nvPr/>
        </p:nvSpPr>
        <p:spPr bwMode="auto">
          <a:xfrm>
            <a:off x="3581400" y="5410200"/>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4359" name="AutoShape 55"/>
          <p:cNvSpPr>
            <a:spLocks noChangeArrowheads="1"/>
          </p:cNvSpPr>
          <p:nvPr/>
        </p:nvSpPr>
        <p:spPr bwMode="auto">
          <a:xfrm>
            <a:off x="5029200" y="5410200"/>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60" name="Text Box 56"/>
          <p:cNvSpPr txBox="1">
            <a:spLocks noChangeArrowheads="1"/>
          </p:cNvSpPr>
          <p:nvPr/>
        </p:nvSpPr>
        <p:spPr bwMode="auto">
          <a:xfrm>
            <a:off x="5029200" y="5410200"/>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4361" name="Text Box 57"/>
          <p:cNvSpPr txBox="1">
            <a:spLocks noChangeArrowheads="1"/>
          </p:cNvSpPr>
          <p:nvPr/>
        </p:nvSpPr>
        <p:spPr bwMode="auto">
          <a:xfrm>
            <a:off x="5867400" y="2971800"/>
            <a:ext cx="16002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20000"/>
              <a:t>}</a:t>
            </a:r>
          </a:p>
        </p:txBody>
      </p:sp>
      <p:sp>
        <p:nvSpPr>
          <p:cNvPr id="14362" name="Text Box 58"/>
          <p:cNvSpPr txBox="1">
            <a:spLocks noChangeArrowheads="1"/>
          </p:cNvSpPr>
          <p:nvPr/>
        </p:nvSpPr>
        <p:spPr bwMode="auto">
          <a:xfrm>
            <a:off x="7239000" y="3505200"/>
            <a:ext cx="12954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GB"/>
              <a:t>Log2(N) levels deep</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t>Analysis: Average/Expected Case</a:t>
            </a:r>
            <a:endParaRPr lang="en-US"/>
          </a:p>
        </p:txBody>
      </p:sp>
      <p:sp>
        <p:nvSpPr>
          <p:cNvPr id="15363" name="Rectangle 3"/>
          <p:cNvSpPr>
            <a:spLocks noGrp="1" noChangeArrowheads="1"/>
          </p:cNvSpPr>
          <p:nvPr>
            <p:ph type="body" idx="1"/>
          </p:nvPr>
        </p:nvSpPr>
        <p:spPr>
          <a:xfrm>
            <a:off x="1370013" y="1600200"/>
            <a:ext cx="7313612" cy="2514600"/>
          </a:xfrm>
          <a:noFill/>
        </p:spPr>
        <p:txBody>
          <a:bodyPr/>
          <a:lstStyle/>
          <a:p>
            <a:pPr eaLnBrk="1" hangingPunct="1">
              <a:lnSpc>
                <a:spcPct val="90000"/>
              </a:lnSpc>
              <a:spcBef>
                <a:spcPct val="0"/>
              </a:spcBef>
              <a:buFont typeface="Wingdings" pitchFamily="2" charset="2"/>
              <a:buChar char="Ø"/>
            </a:pPr>
            <a:r>
              <a:rPr lang="en-GB" sz="2500"/>
              <a:t>So how much time at each level?</a:t>
            </a:r>
          </a:p>
          <a:p>
            <a:pPr lvl="1" eaLnBrk="1" hangingPunct="1">
              <a:lnSpc>
                <a:spcPct val="90000"/>
              </a:lnSpc>
              <a:spcBef>
                <a:spcPct val="0"/>
              </a:spcBef>
              <a:buFont typeface="Wingdings" pitchFamily="2" charset="2"/>
              <a:buChar char="Ø"/>
            </a:pPr>
            <a:r>
              <a:rPr lang="en-GB" sz="2100"/>
              <a:t>Partition will take O(N) time on each array</a:t>
            </a:r>
          </a:p>
          <a:p>
            <a:pPr lvl="2" eaLnBrk="1" hangingPunct="1">
              <a:lnSpc>
                <a:spcPct val="90000"/>
              </a:lnSpc>
              <a:spcBef>
                <a:spcPct val="0"/>
              </a:spcBef>
              <a:buFont typeface="Wingdings" pitchFamily="2" charset="2"/>
              <a:buChar char="Ø"/>
            </a:pPr>
            <a:r>
              <a:rPr lang="en-GB" sz="2000"/>
              <a:t>(N = # elements)</a:t>
            </a:r>
          </a:p>
          <a:p>
            <a:pPr lvl="1" eaLnBrk="1" hangingPunct="1">
              <a:lnSpc>
                <a:spcPct val="90000"/>
              </a:lnSpc>
              <a:spcBef>
                <a:spcPct val="0"/>
              </a:spcBef>
              <a:buFont typeface="Wingdings" pitchFamily="2" charset="2"/>
              <a:buChar char="Ø"/>
            </a:pPr>
            <a:r>
              <a:rPr lang="en-GB" sz="2100"/>
              <a:t>Partition will be run on all the sub-arrays of each level</a:t>
            </a:r>
          </a:p>
          <a:p>
            <a:pPr lvl="1" eaLnBrk="1" hangingPunct="1">
              <a:lnSpc>
                <a:spcPct val="90000"/>
              </a:lnSpc>
              <a:spcBef>
                <a:spcPct val="0"/>
              </a:spcBef>
              <a:buFont typeface="Wingdings" pitchFamily="2" charset="2"/>
              <a:buChar char="Ø"/>
            </a:pPr>
            <a:r>
              <a:rPr lang="en-GB" sz="2100"/>
              <a:t>Therefore, on each level, all the calls to partition will take a total of O(N) time</a:t>
            </a:r>
          </a:p>
          <a:p>
            <a:pPr lvl="2" eaLnBrk="1" hangingPunct="1">
              <a:lnSpc>
                <a:spcPct val="90000"/>
              </a:lnSpc>
              <a:spcBef>
                <a:spcPct val="0"/>
              </a:spcBef>
              <a:buFont typeface="Wingdings" pitchFamily="2" charset="2"/>
              <a:buChar char="Ø"/>
            </a:pPr>
            <a:r>
              <a:rPr lang="en-GB" sz="2000"/>
              <a:t>N = size of given array</a:t>
            </a:r>
          </a:p>
        </p:txBody>
      </p:sp>
      <p:sp>
        <p:nvSpPr>
          <p:cNvPr id="15364" name="AutoShape 4"/>
          <p:cNvSpPr>
            <a:spLocks noChangeArrowheads="1"/>
          </p:cNvSpPr>
          <p:nvPr/>
        </p:nvSpPr>
        <p:spPr bwMode="auto">
          <a:xfrm>
            <a:off x="2295525" y="4602163"/>
            <a:ext cx="2284413" cy="365125"/>
          </a:xfrm>
          <a:prstGeom prst="roundRect">
            <a:avLst>
              <a:gd name="adj" fmla="val 431"/>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65" name="AutoShape 5"/>
          <p:cNvSpPr>
            <a:spLocks noChangeArrowheads="1"/>
          </p:cNvSpPr>
          <p:nvPr/>
        </p:nvSpPr>
        <p:spPr bwMode="auto">
          <a:xfrm>
            <a:off x="1655763" y="5318125"/>
            <a:ext cx="1239837"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66" name="AutoShape 6"/>
          <p:cNvSpPr>
            <a:spLocks noChangeArrowheads="1"/>
          </p:cNvSpPr>
          <p:nvPr/>
        </p:nvSpPr>
        <p:spPr bwMode="auto">
          <a:xfrm>
            <a:off x="4114800" y="5318125"/>
            <a:ext cx="110490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67" name="AutoShape 7"/>
          <p:cNvSpPr>
            <a:spLocks noChangeArrowheads="1"/>
          </p:cNvSpPr>
          <p:nvPr/>
        </p:nvSpPr>
        <p:spPr bwMode="auto">
          <a:xfrm>
            <a:off x="9906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68" name="Line 8"/>
          <p:cNvSpPr>
            <a:spLocks noChangeShapeType="1"/>
          </p:cNvSpPr>
          <p:nvPr/>
        </p:nvSpPr>
        <p:spPr bwMode="auto">
          <a:xfrm flipH="1">
            <a:off x="2286000" y="4968875"/>
            <a:ext cx="1198563" cy="349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9" name="Line 9"/>
          <p:cNvSpPr>
            <a:spLocks noChangeShapeType="1"/>
          </p:cNvSpPr>
          <p:nvPr/>
        </p:nvSpPr>
        <p:spPr bwMode="auto">
          <a:xfrm>
            <a:off x="3484563" y="4968875"/>
            <a:ext cx="1163637" cy="349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0" name="Line 10"/>
          <p:cNvSpPr>
            <a:spLocks noChangeShapeType="1"/>
          </p:cNvSpPr>
          <p:nvPr/>
        </p:nvSpPr>
        <p:spPr bwMode="auto">
          <a:xfrm flipH="1">
            <a:off x="1563688" y="5699125"/>
            <a:ext cx="64135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1" name="Line 11"/>
          <p:cNvSpPr>
            <a:spLocks noChangeShapeType="1"/>
          </p:cNvSpPr>
          <p:nvPr/>
        </p:nvSpPr>
        <p:spPr bwMode="auto">
          <a:xfrm>
            <a:off x="2295525" y="5699125"/>
            <a:ext cx="4572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2" name="Line 12"/>
          <p:cNvSpPr>
            <a:spLocks noChangeShapeType="1"/>
          </p:cNvSpPr>
          <p:nvPr/>
        </p:nvSpPr>
        <p:spPr bwMode="auto">
          <a:xfrm flipH="1">
            <a:off x="4124325" y="5699125"/>
            <a:ext cx="5492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3" name="Line 13"/>
          <p:cNvSpPr>
            <a:spLocks noChangeShapeType="1"/>
          </p:cNvSpPr>
          <p:nvPr/>
        </p:nvSpPr>
        <p:spPr bwMode="auto">
          <a:xfrm>
            <a:off x="4764088" y="5699125"/>
            <a:ext cx="5492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4" name="Text Box 14"/>
          <p:cNvSpPr txBox="1">
            <a:spLocks noChangeArrowheads="1"/>
          </p:cNvSpPr>
          <p:nvPr/>
        </p:nvSpPr>
        <p:spPr bwMode="auto">
          <a:xfrm>
            <a:off x="1219200" y="4251325"/>
            <a:ext cx="146208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Original list</a:t>
            </a:r>
          </a:p>
        </p:txBody>
      </p:sp>
      <p:sp>
        <p:nvSpPr>
          <p:cNvPr id="15375" name="Text Box 15"/>
          <p:cNvSpPr txBox="1">
            <a:spLocks noChangeArrowheads="1"/>
          </p:cNvSpPr>
          <p:nvPr/>
        </p:nvSpPr>
        <p:spPr bwMode="auto">
          <a:xfrm>
            <a:off x="2706688" y="4621213"/>
            <a:ext cx="14620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 elements</a:t>
            </a:r>
          </a:p>
        </p:txBody>
      </p:sp>
      <p:sp>
        <p:nvSpPr>
          <p:cNvPr id="15376" name="Text Box 16"/>
          <p:cNvSpPr txBox="1">
            <a:spLocks noChangeArrowheads="1"/>
          </p:cNvSpPr>
          <p:nvPr/>
        </p:nvSpPr>
        <p:spPr bwMode="auto">
          <a:xfrm>
            <a:off x="1447800" y="5394325"/>
            <a:ext cx="1462088"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N/2</a:t>
            </a:r>
          </a:p>
        </p:txBody>
      </p:sp>
      <p:sp>
        <p:nvSpPr>
          <p:cNvPr id="15377" name="Text Box 17"/>
          <p:cNvSpPr txBox="1">
            <a:spLocks noChangeArrowheads="1"/>
          </p:cNvSpPr>
          <p:nvPr/>
        </p:nvSpPr>
        <p:spPr bwMode="auto">
          <a:xfrm>
            <a:off x="3960813" y="5416550"/>
            <a:ext cx="14620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N/2</a:t>
            </a:r>
          </a:p>
        </p:txBody>
      </p:sp>
      <p:sp>
        <p:nvSpPr>
          <p:cNvPr id="15378" name="Text Box 18"/>
          <p:cNvSpPr txBox="1">
            <a:spLocks noChangeArrowheads="1"/>
          </p:cNvSpPr>
          <p:nvPr/>
        </p:nvSpPr>
        <p:spPr bwMode="auto">
          <a:xfrm>
            <a:off x="9906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5379" name="AutoShape 19"/>
          <p:cNvSpPr>
            <a:spLocks noChangeArrowheads="1"/>
          </p:cNvSpPr>
          <p:nvPr/>
        </p:nvSpPr>
        <p:spPr bwMode="auto">
          <a:xfrm>
            <a:off x="23622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80" name="Text Box 20"/>
          <p:cNvSpPr txBox="1">
            <a:spLocks noChangeArrowheads="1"/>
          </p:cNvSpPr>
          <p:nvPr/>
        </p:nvSpPr>
        <p:spPr bwMode="auto">
          <a:xfrm>
            <a:off x="23622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5381" name="AutoShape 21"/>
          <p:cNvSpPr>
            <a:spLocks noChangeArrowheads="1"/>
          </p:cNvSpPr>
          <p:nvPr/>
        </p:nvSpPr>
        <p:spPr bwMode="auto">
          <a:xfrm>
            <a:off x="35814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82" name="Text Box 22"/>
          <p:cNvSpPr txBox="1">
            <a:spLocks noChangeArrowheads="1"/>
          </p:cNvSpPr>
          <p:nvPr/>
        </p:nvSpPr>
        <p:spPr bwMode="auto">
          <a:xfrm>
            <a:off x="35814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5383" name="AutoShape 23"/>
          <p:cNvSpPr>
            <a:spLocks noChangeArrowheads="1"/>
          </p:cNvSpPr>
          <p:nvPr/>
        </p:nvSpPr>
        <p:spPr bwMode="auto">
          <a:xfrm>
            <a:off x="50292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84" name="Text Box 24"/>
          <p:cNvSpPr txBox="1">
            <a:spLocks noChangeArrowheads="1"/>
          </p:cNvSpPr>
          <p:nvPr/>
        </p:nvSpPr>
        <p:spPr bwMode="auto">
          <a:xfrm>
            <a:off x="50292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5385" name="Text Box 25"/>
          <p:cNvSpPr txBox="1">
            <a:spLocks noChangeArrowheads="1"/>
          </p:cNvSpPr>
          <p:nvPr/>
        </p:nvSpPr>
        <p:spPr bwMode="auto">
          <a:xfrm>
            <a:off x="5867400" y="3717925"/>
            <a:ext cx="16002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20000"/>
              <a:t>}</a:t>
            </a:r>
          </a:p>
        </p:txBody>
      </p:sp>
      <p:sp>
        <p:nvSpPr>
          <p:cNvPr id="15386" name="Text Box 26"/>
          <p:cNvSpPr txBox="1">
            <a:spLocks noChangeArrowheads="1"/>
          </p:cNvSpPr>
          <p:nvPr/>
        </p:nvSpPr>
        <p:spPr bwMode="auto">
          <a:xfrm>
            <a:off x="7239000" y="4251325"/>
            <a:ext cx="12954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GB"/>
              <a:t>Log2(N) levels deep</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t>Analysis: Average/Expected Case</a:t>
            </a:r>
            <a:endParaRPr lang="en-US"/>
          </a:p>
        </p:txBody>
      </p:sp>
      <p:sp>
        <p:nvSpPr>
          <p:cNvPr id="16387" name="Rectangle 3"/>
          <p:cNvSpPr>
            <a:spLocks noGrp="1" noChangeArrowheads="1"/>
          </p:cNvSpPr>
          <p:nvPr>
            <p:ph type="body" idx="1"/>
          </p:nvPr>
        </p:nvSpPr>
        <p:spPr>
          <a:xfrm>
            <a:off x="1370013" y="1600200"/>
            <a:ext cx="7313612" cy="2514600"/>
          </a:xfrm>
          <a:noFill/>
        </p:spPr>
        <p:txBody>
          <a:bodyPr/>
          <a:lstStyle/>
          <a:p>
            <a:pPr eaLnBrk="1" hangingPunct="1">
              <a:lnSpc>
                <a:spcPct val="90000"/>
              </a:lnSpc>
              <a:spcBef>
                <a:spcPct val="0"/>
              </a:spcBef>
              <a:buFont typeface="Wingdings" pitchFamily="2" charset="2"/>
              <a:buChar char="Ø"/>
            </a:pPr>
            <a:r>
              <a:rPr lang="en-GB"/>
              <a:t>Therefore, the expected time is </a:t>
            </a:r>
            <a:br>
              <a:rPr lang="en-GB"/>
            </a:br>
            <a:r>
              <a:rPr lang="en-GB"/>
              <a:t>O(N • log</a:t>
            </a:r>
            <a:r>
              <a:rPr lang="en-GB" baseline="-25000"/>
              <a:t>2</a:t>
            </a:r>
            <a:r>
              <a:rPr lang="en-GB"/>
              <a:t>(N) )</a:t>
            </a:r>
          </a:p>
          <a:p>
            <a:pPr eaLnBrk="1" hangingPunct="1">
              <a:lnSpc>
                <a:spcPct val="90000"/>
              </a:lnSpc>
              <a:spcBef>
                <a:spcPct val="0"/>
              </a:spcBef>
              <a:buFont typeface="Wingdings" pitchFamily="2" charset="2"/>
              <a:buChar char="Ø"/>
            </a:pPr>
            <a:endParaRPr lang="en-GB"/>
          </a:p>
          <a:p>
            <a:pPr eaLnBrk="1" hangingPunct="1">
              <a:lnSpc>
                <a:spcPct val="90000"/>
              </a:lnSpc>
              <a:spcBef>
                <a:spcPct val="0"/>
              </a:spcBef>
              <a:buFont typeface="Wingdings" pitchFamily="2" charset="2"/>
              <a:buChar char="Ø"/>
            </a:pPr>
            <a:r>
              <a:rPr lang="en-GB"/>
              <a:t>In the </a:t>
            </a:r>
            <a:r>
              <a:rPr lang="en-GB" b="1"/>
              <a:t>average</a:t>
            </a:r>
            <a:r>
              <a:rPr lang="en-GB"/>
              <a:t> case</a:t>
            </a:r>
          </a:p>
          <a:p>
            <a:pPr eaLnBrk="1" hangingPunct="1">
              <a:lnSpc>
                <a:spcPct val="90000"/>
              </a:lnSpc>
              <a:spcBef>
                <a:spcPct val="0"/>
              </a:spcBef>
              <a:buFont typeface="Wingdings" pitchFamily="2" charset="2"/>
              <a:buChar char="Ø"/>
            </a:pPr>
            <a:endParaRPr lang="en-GB"/>
          </a:p>
          <a:p>
            <a:pPr eaLnBrk="1" hangingPunct="1">
              <a:lnSpc>
                <a:spcPct val="90000"/>
              </a:lnSpc>
              <a:spcBef>
                <a:spcPct val="0"/>
              </a:spcBef>
              <a:buFont typeface="Wingdings" pitchFamily="2" charset="2"/>
              <a:buChar char="Ø"/>
            </a:pPr>
            <a:r>
              <a:rPr lang="en-GB"/>
              <a:t>What is the worst case?</a:t>
            </a:r>
          </a:p>
        </p:txBody>
      </p:sp>
      <p:sp>
        <p:nvSpPr>
          <p:cNvPr id="16388" name="AutoShape 4"/>
          <p:cNvSpPr>
            <a:spLocks noChangeArrowheads="1"/>
          </p:cNvSpPr>
          <p:nvPr/>
        </p:nvSpPr>
        <p:spPr bwMode="auto">
          <a:xfrm>
            <a:off x="2295525" y="4602163"/>
            <a:ext cx="2284413" cy="365125"/>
          </a:xfrm>
          <a:prstGeom prst="roundRect">
            <a:avLst>
              <a:gd name="adj" fmla="val 431"/>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389" name="AutoShape 5"/>
          <p:cNvSpPr>
            <a:spLocks noChangeArrowheads="1"/>
          </p:cNvSpPr>
          <p:nvPr/>
        </p:nvSpPr>
        <p:spPr bwMode="auto">
          <a:xfrm>
            <a:off x="1655763" y="5318125"/>
            <a:ext cx="1239837"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390" name="AutoShape 6"/>
          <p:cNvSpPr>
            <a:spLocks noChangeArrowheads="1"/>
          </p:cNvSpPr>
          <p:nvPr/>
        </p:nvSpPr>
        <p:spPr bwMode="auto">
          <a:xfrm>
            <a:off x="4114800" y="5318125"/>
            <a:ext cx="110490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391" name="AutoShape 7"/>
          <p:cNvSpPr>
            <a:spLocks noChangeArrowheads="1"/>
          </p:cNvSpPr>
          <p:nvPr/>
        </p:nvSpPr>
        <p:spPr bwMode="auto">
          <a:xfrm>
            <a:off x="9906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392" name="Line 8"/>
          <p:cNvSpPr>
            <a:spLocks noChangeShapeType="1"/>
          </p:cNvSpPr>
          <p:nvPr/>
        </p:nvSpPr>
        <p:spPr bwMode="auto">
          <a:xfrm flipH="1">
            <a:off x="2286000" y="4968875"/>
            <a:ext cx="1198563" cy="349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3" name="Line 9"/>
          <p:cNvSpPr>
            <a:spLocks noChangeShapeType="1"/>
          </p:cNvSpPr>
          <p:nvPr/>
        </p:nvSpPr>
        <p:spPr bwMode="auto">
          <a:xfrm>
            <a:off x="3484563" y="4968875"/>
            <a:ext cx="1163637" cy="349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4" name="Line 10"/>
          <p:cNvSpPr>
            <a:spLocks noChangeShapeType="1"/>
          </p:cNvSpPr>
          <p:nvPr/>
        </p:nvSpPr>
        <p:spPr bwMode="auto">
          <a:xfrm flipH="1">
            <a:off x="1563688" y="5699125"/>
            <a:ext cx="64135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5" name="Line 11"/>
          <p:cNvSpPr>
            <a:spLocks noChangeShapeType="1"/>
          </p:cNvSpPr>
          <p:nvPr/>
        </p:nvSpPr>
        <p:spPr bwMode="auto">
          <a:xfrm>
            <a:off x="2295525" y="5699125"/>
            <a:ext cx="4572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6" name="Line 12"/>
          <p:cNvSpPr>
            <a:spLocks noChangeShapeType="1"/>
          </p:cNvSpPr>
          <p:nvPr/>
        </p:nvSpPr>
        <p:spPr bwMode="auto">
          <a:xfrm flipH="1">
            <a:off x="4124325" y="5699125"/>
            <a:ext cx="5492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7" name="Line 13"/>
          <p:cNvSpPr>
            <a:spLocks noChangeShapeType="1"/>
          </p:cNvSpPr>
          <p:nvPr/>
        </p:nvSpPr>
        <p:spPr bwMode="auto">
          <a:xfrm>
            <a:off x="4764088" y="5699125"/>
            <a:ext cx="5492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8" name="Text Box 14"/>
          <p:cNvSpPr txBox="1">
            <a:spLocks noChangeArrowheads="1"/>
          </p:cNvSpPr>
          <p:nvPr/>
        </p:nvSpPr>
        <p:spPr bwMode="auto">
          <a:xfrm>
            <a:off x="1219200" y="4251325"/>
            <a:ext cx="146208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Original list</a:t>
            </a:r>
          </a:p>
        </p:txBody>
      </p:sp>
      <p:sp>
        <p:nvSpPr>
          <p:cNvPr id="16399" name="Text Box 15"/>
          <p:cNvSpPr txBox="1">
            <a:spLocks noChangeArrowheads="1"/>
          </p:cNvSpPr>
          <p:nvPr/>
        </p:nvSpPr>
        <p:spPr bwMode="auto">
          <a:xfrm>
            <a:off x="2706688" y="4621213"/>
            <a:ext cx="14620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 elements</a:t>
            </a:r>
          </a:p>
        </p:txBody>
      </p:sp>
      <p:sp>
        <p:nvSpPr>
          <p:cNvPr id="16400" name="Text Box 16"/>
          <p:cNvSpPr txBox="1">
            <a:spLocks noChangeArrowheads="1"/>
          </p:cNvSpPr>
          <p:nvPr/>
        </p:nvSpPr>
        <p:spPr bwMode="auto">
          <a:xfrm>
            <a:off x="1447800" y="5394325"/>
            <a:ext cx="1462088"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N/2</a:t>
            </a:r>
          </a:p>
        </p:txBody>
      </p:sp>
      <p:sp>
        <p:nvSpPr>
          <p:cNvPr id="16401" name="Text Box 17"/>
          <p:cNvSpPr txBox="1">
            <a:spLocks noChangeArrowheads="1"/>
          </p:cNvSpPr>
          <p:nvPr/>
        </p:nvSpPr>
        <p:spPr bwMode="auto">
          <a:xfrm>
            <a:off x="3960813" y="5416550"/>
            <a:ext cx="14620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N/2</a:t>
            </a:r>
          </a:p>
        </p:txBody>
      </p:sp>
      <p:sp>
        <p:nvSpPr>
          <p:cNvPr id="16402" name="Text Box 18"/>
          <p:cNvSpPr txBox="1">
            <a:spLocks noChangeArrowheads="1"/>
          </p:cNvSpPr>
          <p:nvPr/>
        </p:nvSpPr>
        <p:spPr bwMode="auto">
          <a:xfrm>
            <a:off x="9906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6403" name="AutoShape 19"/>
          <p:cNvSpPr>
            <a:spLocks noChangeArrowheads="1"/>
          </p:cNvSpPr>
          <p:nvPr/>
        </p:nvSpPr>
        <p:spPr bwMode="auto">
          <a:xfrm>
            <a:off x="23622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404" name="Text Box 20"/>
          <p:cNvSpPr txBox="1">
            <a:spLocks noChangeArrowheads="1"/>
          </p:cNvSpPr>
          <p:nvPr/>
        </p:nvSpPr>
        <p:spPr bwMode="auto">
          <a:xfrm>
            <a:off x="23622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6405" name="AutoShape 21"/>
          <p:cNvSpPr>
            <a:spLocks noChangeArrowheads="1"/>
          </p:cNvSpPr>
          <p:nvPr/>
        </p:nvSpPr>
        <p:spPr bwMode="auto">
          <a:xfrm>
            <a:off x="35814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406" name="Text Box 22"/>
          <p:cNvSpPr txBox="1">
            <a:spLocks noChangeArrowheads="1"/>
          </p:cNvSpPr>
          <p:nvPr/>
        </p:nvSpPr>
        <p:spPr bwMode="auto">
          <a:xfrm>
            <a:off x="35814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6407" name="AutoShape 23"/>
          <p:cNvSpPr>
            <a:spLocks noChangeArrowheads="1"/>
          </p:cNvSpPr>
          <p:nvPr/>
        </p:nvSpPr>
        <p:spPr bwMode="auto">
          <a:xfrm>
            <a:off x="50292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408" name="Text Box 24"/>
          <p:cNvSpPr txBox="1">
            <a:spLocks noChangeArrowheads="1"/>
          </p:cNvSpPr>
          <p:nvPr/>
        </p:nvSpPr>
        <p:spPr bwMode="auto">
          <a:xfrm>
            <a:off x="50292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6409" name="Text Box 25"/>
          <p:cNvSpPr txBox="1">
            <a:spLocks noChangeArrowheads="1"/>
          </p:cNvSpPr>
          <p:nvPr/>
        </p:nvSpPr>
        <p:spPr bwMode="auto">
          <a:xfrm>
            <a:off x="5867400" y="3717925"/>
            <a:ext cx="16002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20000"/>
              <a:t>}</a:t>
            </a:r>
          </a:p>
        </p:txBody>
      </p:sp>
      <p:sp>
        <p:nvSpPr>
          <p:cNvPr id="16410" name="Text Box 26"/>
          <p:cNvSpPr txBox="1">
            <a:spLocks noChangeArrowheads="1"/>
          </p:cNvSpPr>
          <p:nvPr/>
        </p:nvSpPr>
        <p:spPr bwMode="auto">
          <a:xfrm>
            <a:off x="7239000" y="4251325"/>
            <a:ext cx="12954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GB"/>
              <a:t>Log2(N) levels deep</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t>Analysis: Space</a:t>
            </a:r>
            <a:endParaRPr lang="en-US"/>
          </a:p>
        </p:txBody>
      </p:sp>
      <p:sp>
        <p:nvSpPr>
          <p:cNvPr id="17411" name="Rectangle 3"/>
          <p:cNvSpPr>
            <a:spLocks noGrp="1" noChangeArrowheads="1"/>
          </p:cNvSpPr>
          <p:nvPr>
            <p:ph type="body" idx="1"/>
          </p:nvPr>
        </p:nvSpPr>
        <p:spPr>
          <a:xfrm>
            <a:off x="1370013" y="1600200"/>
            <a:ext cx="7313612" cy="2514600"/>
          </a:xfrm>
          <a:noFill/>
        </p:spPr>
        <p:txBody>
          <a:bodyPr/>
          <a:lstStyle/>
          <a:p>
            <a:pPr eaLnBrk="1" hangingPunct="1">
              <a:lnSpc>
                <a:spcPct val="90000"/>
              </a:lnSpc>
              <a:spcBef>
                <a:spcPct val="0"/>
              </a:spcBef>
              <a:buFont typeface="Wingdings" pitchFamily="2" charset="2"/>
              <a:buChar char="Ø"/>
            </a:pPr>
            <a:r>
              <a:rPr lang="en-GB" dirty="0"/>
              <a:t>O(log</a:t>
            </a:r>
            <a:r>
              <a:rPr lang="en-GB" baseline="-25000" dirty="0"/>
              <a:t>2</a:t>
            </a:r>
            <a:r>
              <a:rPr lang="en-GB" dirty="0"/>
              <a:t>(N) )</a:t>
            </a:r>
          </a:p>
          <a:p>
            <a:pPr eaLnBrk="1" hangingPunct="1">
              <a:lnSpc>
                <a:spcPct val="90000"/>
              </a:lnSpc>
              <a:spcBef>
                <a:spcPct val="0"/>
              </a:spcBef>
              <a:buFont typeface="Wingdings" pitchFamily="2" charset="2"/>
              <a:buChar char="Ø"/>
            </a:pPr>
            <a:endParaRPr lang="en-GB" dirty="0"/>
          </a:p>
          <a:p>
            <a:pPr eaLnBrk="1" hangingPunct="1">
              <a:lnSpc>
                <a:spcPct val="90000"/>
              </a:lnSpc>
              <a:spcBef>
                <a:spcPct val="0"/>
              </a:spcBef>
              <a:buFont typeface="Wingdings" pitchFamily="2" charset="2"/>
              <a:buChar char="Ø"/>
            </a:pPr>
            <a:r>
              <a:rPr lang="en-GB" dirty="0"/>
              <a:t>In the </a:t>
            </a:r>
            <a:r>
              <a:rPr lang="en-GB" b="1" dirty="0"/>
              <a:t>average</a:t>
            </a:r>
            <a:r>
              <a:rPr lang="en-GB" dirty="0"/>
              <a:t> case</a:t>
            </a:r>
          </a:p>
          <a:p>
            <a:pPr eaLnBrk="1" hangingPunct="1">
              <a:lnSpc>
                <a:spcPct val="90000"/>
              </a:lnSpc>
              <a:spcBef>
                <a:spcPct val="0"/>
              </a:spcBef>
              <a:buFont typeface="Wingdings" pitchFamily="2" charset="2"/>
              <a:buChar char="Ø"/>
            </a:pPr>
            <a:endParaRPr lang="en-GB" dirty="0"/>
          </a:p>
          <a:p>
            <a:pPr eaLnBrk="1" hangingPunct="1">
              <a:lnSpc>
                <a:spcPct val="90000"/>
              </a:lnSpc>
              <a:spcBef>
                <a:spcPct val="0"/>
              </a:spcBef>
              <a:buFont typeface="Wingdings" pitchFamily="2" charset="2"/>
              <a:buChar char="Ø"/>
            </a:pPr>
            <a:r>
              <a:rPr lang="en-GB" dirty="0"/>
              <a:t>What is the worst case?</a:t>
            </a:r>
          </a:p>
        </p:txBody>
      </p:sp>
      <p:sp>
        <p:nvSpPr>
          <p:cNvPr id="17412" name="AutoShape 4"/>
          <p:cNvSpPr>
            <a:spLocks noChangeArrowheads="1"/>
          </p:cNvSpPr>
          <p:nvPr/>
        </p:nvSpPr>
        <p:spPr bwMode="auto">
          <a:xfrm>
            <a:off x="2295525" y="4602163"/>
            <a:ext cx="2284413" cy="365125"/>
          </a:xfrm>
          <a:prstGeom prst="roundRect">
            <a:avLst>
              <a:gd name="adj" fmla="val 431"/>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13" name="AutoShape 5"/>
          <p:cNvSpPr>
            <a:spLocks noChangeArrowheads="1"/>
          </p:cNvSpPr>
          <p:nvPr/>
        </p:nvSpPr>
        <p:spPr bwMode="auto">
          <a:xfrm>
            <a:off x="1655763" y="5318125"/>
            <a:ext cx="1239837"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14" name="AutoShape 6"/>
          <p:cNvSpPr>
            <a:spLocks noChangeArrowheads="1"/>
          </p:cNvSpPr>
          <p:nvPr/>
        </p:nvSpPr>
        <p:spPr bwMode="auto">
          <a:xfrm>
            <a:off x="4114800" y="5318125"/>
            <a:ext cx="110490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15" name="AutoShape 7"/>
          <p:cNvSpPr>
            <a:spLocks noChangeArrowheads="1"/>
          </p:cNvSpPr>
          <p:nvPr/>
        </p:nvSpPr>
        <p:spPr bwMode="auto">
          <a:xfrm>
            <a:off x="9906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16" name="Line 8"/>
          <p:cNvSpPr>
            <a:spLocks noChangeShapeType="1"/>
          </p:cNvSpPr>
          <p:nvPr/>
        </p:nvSpPr>
        <p:spPr bwMode="auto">
          <a:xfrm flipH="1">
            <a:off x="2286000" y="4968875"/>
            <a:ext cx="1198563" cy="349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7" name="Line 9"/>
          <p:cNvSpPr>
            <a:spLocks noChangeShapeType="1"/>
          </p:cNvSpPr>
          <p:nvPr/>
        </p:nvSpPr>
        <p:spPr bwMode="auto">
          <a:xfrm>
            <a:off x="3484563" y="4968875"/>
            <a:ext cx="1163637" cy="349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8" name="Line 10"/>
          <p:cNvSpPr>
            <a:spLocks noChangeShapeType="1"/>
          </p:cNvSpPr>
          <p:nvPr/>
        </p:nvSpPr>
        <p:spPr bwMode="auto">
          <a:xfrm flipH="1">
            <a:off x="1563688" y="5699125"/>
            <a:ext cx="64135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9" name="Line 11"/>
          <p:cNvSpPr>
            <a:spLocks noChangeShapeType="1"/>
          </p:cNvSpPr>
          <p:nvPr/>
        </p:nvSpPr>
        <p:spPr bwMode="auto">
          <a:xfrm>
            <a:off x="2295525" y="5699125"/>
            <a:ext cx="4572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0" name="Line 12"/>
          <p:cNvSpPr>
            <a:spLocks noChangeShapeType="1"/>
          </p:cNvSpPr>
          <p:nvPr/>
        </p:nvSpPr>
        <p:spPr bwMode="auto">
          <a:xfrm flipH="1">
            <a:off x="4124325" y="5699125"/>
            <a:ext cx="5492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1" name="Line 13"/>
          <p:cNvSpPr>
            <a:spLocks noChangeShapeType="1"/>
          </p:cNvSpPr>
          <p:nvPr/>
        </p:nvSpPr>
        <p:spPr bwMode="auto">
          <a:xfrm>
            <a:off x="4764088" y="5699125"/>
            <a:ext cx="5492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2" name="Text Box 14"/>
          <p:cNvSpPr txBox="1">
            <a:spLocks noChangeArrowheads="1"/>
          </p:cNvSpPr>
          <p:nvPr/>
        </p:nvSpPr>
        <p:spPr bwMode="auto">
          <a:xfrm>
            <a:off x="1219200" y="4251325"/>
            <a:ext cx="146208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Original list</a:t>
            </a:r>
          </a:p>
        </p:txBody>
      </p:sp>
      <p:sp>
        <p:nvSpPr>
          <p:cNvPr id="17423" name="Text Box 15"/>
          <p:cNvSpPr txBox="1">
            <a:spLocks noChangeArrowheads="1"/>
          </p:cNvSpPr>
          <p:nvPr/>
        </p:nvSpPr>
        <p:spPr bwMode="auto">
          <a:xfrm>
            <a:off x="2706688" y="4621213"/>
            <a:ext cx="14620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 elements</a:t>
            </a:r>
          </a:p>
        </p:txBody>
      </p:sp>
      <p:sp>
        <p:nvSpPr>
          <p:cNvPr id="17424" name="Text Box 16"/>
          <p:cNvSpPr txBox="1">
            <a:spLocks noChangeArrowheads="1"/>
          </p:cNvSpPr>
          <p:nvPr/>
        </p:nvSpPr>
        <p:spPr bwMode="auto">
          <a:xfrm>
            <a:off x="1447800" y="5394325"/>
            <a:ext cx="1462088"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N/2</a:t>
            </a:r>
          </a:p>
        </p:txBody>
      </p:sp>
      <p:sp>
        <p:nvSpPr>
          <p:cNvPr id="17425" name="Text Box 17"/>
          <p:cNvSpPr txBox="1">
            <a:spLocks noChangeArrowheads="1"/>
          </p:cNvSpPr>
          <p:nvPr/>
        </p:nvSpPr>
        <p:spPr bwMode="auto">
          <a:xfrm>
            <a:off x="3960813" y="5416550"/>
            <a:ext cx="14620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N/2</a:t>
            </a:r>
          </a:p>
        </p:txBody>
      </p:sp>
      <p:sp>
        <p:nvSpPr>
          <p:cNvPr id="17426" name="Text Box 18"/>
          <p:cNvSpPr txBox="1">
            <a:spLocks noChangeArrowheads="1"/>
          </p:cNvSpPr>
          <p:nvPr/>
        </p:nvSpPr>
        <p:spPr bwMode="auto">
          <a:xfrm>
            <a:off x="9906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7427" name="AutoShape 19"/>
          <p:cNvSpPr>
            <a:spLocks noChangeArrowheads="1"/>
          </p:cNvSpPr>
          <p:nvPr/>
        </p:nvSpPr>
        <p:spPr bwMode="auto">
          <a:xfrm>
            <a:off x="23622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28" name="Text Box 20"/>
          <p:cNvSpPr txBox="1">
            <a:spLocks noChangeArrowheads="1"/>
          </p:cNvSpPr>
          <p:nvPr/>
        </p:nvSpPr>
        <p:spPr bwMode="auto">
          <a:xfrm>
            <a:off x="23622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7429" name="AutoShape 21"/>
          <p:cNvSpPr>
            <a:spLocks noChangeArrowheads="1"/>
          </p:cNvSpPr>
          <p:nvPr/>
        </p:nvSpPr>
        <p:spPr bwMode="auto">
          <a:xfrm>
            <a:off x="35814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30" name="Text Box 22"/>
          <p:cNvSpPr txBox="1">
            <a:spLocks noChangeArrowheads="1"/>
          </p:cNvSpPr>
          <p:nvPr/>
        </p:nvSpPr>
        <p:spPr bwMode="auto">
          <a:xfrm>
            <a:off x="35814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7431" name="AutoShape 23"/>
          <p:cNvSpPr>
            <a:spLocks noChangeArrowheads="1"/>
          </p:cNvSpPr>
          <p:nvPr/>
        </p:nvSpPr>
        <p:spPr bwMode="auto">
          <a:xfrm>
            <a:off x="50292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32" name="Text Box 24"/>
          <p:cNvSpPr txBox="1">
            <a:spLocks noChangeArrowheads="1"/>
          </p:cNvSpPr>
          <p:nvPr/>
        </p:nvSpPr>
        <p:spPr bwMode="auto">
          <a:xfrm>
            <a:off x="50292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N/4</a:t>
            </a:r>
          </a:p>
        </p:txBody>
      </p:sp>
      <p:sp>
        <p:nvSpPr>
          <p:cNvPr id="17433" name="Text Box 25"/>
          <p:cNvSpPr txBox="1">
            <a:spLocks noChangeArrowheads="1"/>
          </p:cNvSpPr>
          <p:nvPr/>
        </p:nvSpPr>
        <p:spPr bwMode="auto">
          <a:xfrm>
            <a:off x="5867400" y="3717925"/>
            <a:ext cx="16002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20000"/>
              <a:t>}</a:t>
            </a:r>
          </a:p>
        </p:txBody>
      </p:sp>
      <p:sp>
        <p:nvSpPr>
          <p:cNvPr id="17434" name="Text Box 26"/>
          <p:cNvSpPr txBox="1">
            <a:spLocks noChangeArrowheads="1"/>
          </p:cNvSpPr>
          <p:nvPr/>
        </p:nvSpPr>
        <p:spPr bwMode="auto">
          <a:xfrm>
            <a:off x="7239000" y="4251325"/>
            <a:ext cx="12954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GB"/>
              <a:t>Log2(N) levels deep</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t>Analysis: Worst Case</a:t>
            </a:r>
            <a:endParaRPr lang="en-US"/>
          </a:p>
        </p:txBody>
      </p:sp>
      <p:sp>
        <p:nvSpPr>
          <p:cNvPr id="18435" name="Rectangle 3"/>
          <p:cNvSpPr>
            <a:spLocks noGrp="1" noChangeArrowheads="1"/>
          </p:cNvSpPr>
          <p:nvPr>
            <p:ph type="body" idx="1"/>
          </p:nvPr>
        </p:nvSpPr>
        <p:spPr>
          <a:xfrm>
            <a:off x="1370013" y="1600200"/>
            <a:ext cx="7313612" cy="2514600"/>
          </a:xfrm>
          <a:noFill/>
        </p:spPr>
        <p:txBody>
          <a:bodyPr/>
          <a:lstStyle/>
          <a:p>
            <a:pPr eaLnBrk="1" hangingPunct="1">
              <a:spcBef>
                <a:spcPct val="0"/>
              </a:spcBef>
              <a:buFont typeface="Wingdings" pitchFamily="2" charset="2"/>
              <a:buChar char="Ø"/>
            </a:pPr>
            <a:r>
              <a:rPr lang="en-GB"/>
              <a:t>Worst possible situation: we call partition, and split off a SINGLE element, leaving N-1 to be recursively sorted</a:t>
            </a:r>
          </a:p>
        </p:txBody>
      </p:sp>
      <p:sp>
        <p:nvSpPr>
          <p:cNvPr id="18436" name="AutoShape 4"/>
          <p:cNvSpPr>
            <a:spLocks noChangeArrowheads="1"/>
          </p:cNvSpPr>
          <p:nvPr/>
        </p:nvSpPr>
        <p:spPr bwMode="auto">
          <a:xfrm>
            <a:off x="2295525" y="4602163"/>
            <a:ext cx="2284413" cy="365125"/>
          </a:xfrm>
          <a:prstGeom prst="roundRect">
            <a:avLst>
              <a:gd name="adj" fmla="val 431"/>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37" name="AutoShape 5"/>
          <p:cNvSpPr>
            <a:spLocks noChangeArrowheads="1"/>
          </p:cNvSpPr>
          <p:nvPr/>
        </p:nvSpPr>
        <p:spPr bwMode="auto">
          <a:xfrm>
            <a:off x="2133600" y="5318125"/>
            <a:ext cx="762000" cy="396875"/>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38" name="AutoShape 6"/>
          <p:cNvSpPr>
            <a:spLocks noChangeArrowheads="1"/>
          </p:cNvSpPr>
          <p:nvPr/>
        </p:nvSpPr>
        <p:spPr bwMode="auto">
          <a:xfrm>
            <a:off x="4114800" y="5318125"/>
            <a:ext cx="110490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39" name="Line 8"/>
          <p:cNvSpPr>
            <a:spLocks noChangeShapeType="1"/>
          </p:cNvSpPr>
          <p:nvPr/>
        </p:nvSpPr>
        <p:spPr bwMode="auto">
          <a:xfrm flipH="1">
            <a:off x="2286000" y="4968875"/>
            <a:ext cx="1198563" cy="349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0" name="Line 9"/>
          <p:cNvSpPr>
            <a:spLocks noChangeShapeType="1"/>
          </p:cNvSpPr>
          <p:nvPr/>
        </p:nvSpPr>
        <p:spPr bwMode="auto">
          <a:xfrm>
            <a:off x="3484563" y="4968875"/>
            <a:ext cx="1163637" cy="3492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1" name="Line 12"/>
          <p:cNvSpPr>
            <a:spLocks noChangeShapeType="1"/>
          </p:cNvSpPr>
          <p:nvPr/>
        </p:nvSpPr>
        <p:spPr bwMode="auto">
          <a:xfrm flipH="1">
            <a:off x="4124325" y="5699125"/>
            <a:ext cx="5492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2" name="Line 13"/>
          <p:cNvSpPr>
            <a:spLocks noChangeShapeType="1"/>
          </p:cNvSpPr>
          <p:nvPr/>
        </p:nvSpPr>
        <p:spPr bwMode="auto">
          <a:xfrm>
            <a:off x="4764088" y="5699125"/>
            <a:ext cx="549275"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3" name="Text Box 14"/>
          <p:cNvSpPr txBox="1">
            <a:spLocks noChangeArrowheads="1"/>
          </p:cNvSpPr>
          <p:nvPr/>
        </p:nvSpPr>
        <p:spPr bwMode="auto">
          <a:xfrm>
            <a:off x="1219200" y="4251325"/>
            <a:ext cx="146208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Original list</a:t>
            </a:r>
          </a:p>
        </p:txBody>
      </p:sp>
      <p:sp>
        <p:nvSpPr>
          <p:cNvPr id="18444" name="Text Box 15"/>
          <p:cNvSpPr txBox="1">
            <a:spLocks noChangeArrowheads="1"/>
          </p:cNvSpPr>
          <p:nvPr/>
        </p:nvSpPr>
        <p:spPr bwMode="auto">
          <a:xfrm>
            <a:off x="2706688" y="4621213"/>
            <a:ext cx="14620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 elements</a:t>
            </a:r>
          </a:p>
        </p:txBody>
      </p:sp>
      <p:sp>
        <p:nvSpPr>
          <p:cNvPr id="18445" name="Text Box 16"/>
          <p:cNvSpPr txBox="1">
            <a:spLocks noChangeArrowheads="1"/>
          </p:cNvSpPr>
          <p:nvPr/>
        </p:nvSpPr>
        <p:spPr bwMode="auto">
          <a:xfrm>
            <a:off x="2057400" y="5394325"/>
            <a:ext cx="8524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1</a:t>
            </a:r>
          </a:p>
        </p:txBody>
      </p:sp>
      <p:sp>
        <p:nvSpPr>
          <p:cNvPr id="18446" name="Text Box 17"/>
          <p:cNvSpPr txBox="1">
            <a:spLocks noChangeArrowheads="1"/>
          </p:cNvSpPr>
          <p:nvPr/>
        </p:nvSpPr>
        <p:spPr bwMode="auto">
          <a:xfrm>
            <a:off x="3960813" y="5416550"/>
            <a:ext cx="14620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N-1</a:t>
            </a:r>
          </a:p>
        </p:txBody>
      </p:sp>
      <p:sp>
        <p:nvSpPr>
          <p:cNvPr id="18447" name="AutoShape 21"/>
          <p:cNvSpPr>
            <a:spLocks noChangeArrowheads="1"/>
          </p:cNvSpPr>
          <p:nvPr/>
        </p:nvSpPr>
        <p:spPr bwMode="auto">
          <a:xfrm>
            <a:off x="35814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48" name="Text Box 22"/>
          <p:cNvSpPr txBox="1">
            <a:spLocks noChangeArrowheads="1"/>
          </p:cNvSpPr>
          <p:nvPr/>
        </p:nvSpPr>
        <p:spPr bwMode="auto">
          <a:xfrm>
            <a:off x="35814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1</a:t>
            </a:r>
          </a:p>
        </p:txBody>
      </p:sp>
      <p:sp>
        <p:nvSpPr>
          <p:cNvPr id="18449" name="AutoShape 23"/>
          <p:cNvSpPr>
            <a:spLocks noChangeArrowheads="1"/>
          </p:cNvSpPr>
          <p:nvPr/>
        </p:nvSpPr>
        <p:spPr bwMode="auto">
          <a:xfrm>
            <a:off x="5029200" y="6156325"/>
            <a:ext cx="755650" cy="381000"/>
          </a:xfrm>
          <a:prstGeom prst="roundRect">
            <a:avLst>
              <a:gd name="adj" fmla="val 57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50" name="Text Box 24"/>
          <p:cNvSpPr txBox="1">
            <a:spLocks noChangeArrowheads="1"/>
          </p:cNvSpPr>
          <p:nvPr/>
        </p:nvSpPr>
        <p:spPr bwMode="auto">
          <a:xfrm>
            <a:off x="5029200" y="6156325"/>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Lst>
              <a:defRPr>
                <a:solidFill>
                  <a:schemeClr val="tx1"/>
                </a:solidFill>
                <a:latin typeface="Verdana" pitchFamily="34" charset="0"/>
              </a:defRPr>
            </a:lvl1pPr>
            <a:lvl2pPr marL="742950" indent="-285750">
              <a:tabLst>
                <a:tab pos="723900" algn="l"/>
                <a:tab pos="1447800" algn="l"/>
              </a:tabLst>
              <a:defRPr>
                <a:solidFill>
                  <a:schemeClr val="tx1"/>
                </a:solidFill>
                <a:latin typeface="Verdana" pitchFamily="34" charset="0"/>
              </a:defRPr>
            </a:lvl2pPr>
            <a:lvl3pPr marL="1143000" indent="-228600">
              <a:tabLst>
                <a:tab pos="723900" algn="l"/>
                <a:tab pos="1447800" algn="l"/>
              </a:tabLst>
              <a:defRPr>
                <a:solidFill>
                  <a:schemeClr val="tx1"/>
                </a:solidFill>
                <a:latin typeface="Verdana" pitchFamily="34" charset="0"/>
              </a:defRPr>
            </a:lvl3pPr>
            <a:lvl4pPr marL="1600200" indent="-228600">
              <a:tabLst>
                <a:tab pos="723900" algn="l"/>
                <a:tab pos="1447800" algn="l"/>
              </a:tabLst>
              <a:defRPr>
                <a:solidFill>
                  <a:schemeClr val="tx1"/>
                </a:solidFill>
                <a:latin typeface="Verdana" pitchFamily="34" charset="0"/>
              </a:defRPr>
            </a:lvl4pPr>
            <a:lvl5pPr marL="2057400" indent="-228600">
              <a:tabLst>
                <a:tab pos="723900" algn="l"/>
                <a:tab pos="14478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Lst>
              <a:defRPr>
                <a:solidFill>
                  <a:schemeClr val="tx1"/>
                </a:solidFill>
                <a:latin typeface="Verdana" pitchFamily="34" charset="0"/>
              </a:defRPr>
            </a:lvl9pPr>
          </a:lstStyle>
          <a:p>
            <a:pPr>
              <a:lnSpc>
                <a:spcPct val="85000"/>
              </a:lnSpc>
            </a:pPr>
            <a:r>
              <a:rPr lang="en-GB" sz="2400">
                <a:latin typeface="Times New Roman" pitchFamily="18" charset="0"/>
              </a:rPr>
              <a:t>N-2</a:t>
            </a:r>
          </a:p>
        </p:txBody>
      </p:sp>
      <p:sp>
        <p:nvSpPr>
          <p:cNvPr id="18451" name="Text Box 25"/>
          <p:cNvSpPr txBox="1">
            <a:spLocks noChangeArrowheads="1"/>
          </p:cNvSpPr>
          <p:nvPr/>
        </p:nvSpPr>
        <p:spPr bwMode="auto">
          <a:xfrm>
            <a:off x="5867400" y="3717925"/>
            <a:ext cx="16002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20000"/>
              <a:t>}</a:t>
            </a:r>
          </a:p>
        </p:txBody>
      </p:sp>
      <p:sp>
        <p:nvSpPr>
          <p:cNvPr id="18452" name="Text Box 26"/>
          <p:cNvSpPr txBox="1">
            <a:spLocks noChangeArrowheads="1"/>
          </p:cNvSpPr>
          <p:nvPr/>
        </p:nvSpPr>
        <p:spPr bwMode="auto">
          <a:xfrm>
            <a:off x="7239000" y="4251325"/>
            <a:ext cx="1295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GB"/>
              <a:t>N levels deep</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t>Analysis: Worst Case</a:t>
            </a:r>
            <a:endParaRPr lang="en-US"/>
          </a:p>
        </p:txBody>
      </p:sp>
      <p:sp>
        <p:nvSpPr>
          <p:cNvPr id="19459" name="Rectangle 3"/>
          <p:cNvSpPr>
            <a:spLocks noGrp="1" noChangeArrowheads="1"/>
          </p:cNvSpPr>
          <p:nvPr>
            <p:ph type="body" idx="1"/>
          </p:nvPr>
        </p:nvSpPr>
        <p:spPr>
          <a:xfrm>
            <a:off x="1370013" y="1600200"/>
            <a:ext cx="7313612" cy="2514600"/>
          </a:xfrm>
          <a:noFill/>
        </p:spPr>
        <p:txBody>
          <a:bodyPr/>
          <a:lstStyle/>
          <a:p>
            <a:pPr eaLnBrk="1" hangingPunct="1">
              <a:spcBef>
                <a:spcPct val="0"/>
              </a:spcBef>
              <a:buFont typeface="Wingdings" pitchFamily="2" charset="2"/>
              <a:buChar char="Ø"/>
            </a:pPr>
            <a:r>
              <a:rPr lang="en-GB" dirty="0"/>
              <a:t>Therefore, the expected time is </a:t>
            </a:r>
            <a:br>
              <a:rPr lang="en-GB" dirty="0"/>
            </a:br>
            <a:r>
              <a:rPr lang="en-GB" dirty="0"/>
              <a:t>O(N • N ) = O(N</a:t>
            </a:r>
            <a:r>
              <a:rPr lang="en-GB" baseline="30000" dirty="0"/>
              <a:t>2</a:t>
            </a:r>
            <a:r>
              <a:rPr lang="en-GB" dirty="0"/>
              <a:t>)</a:t>
            </a:r>
          </a:p>
          <a:p>
            <a:pPr eaLnBrk="1" hangingPunct="1">
              <a:spcBef>
                <a:spcPct val="0"/>
              </a:spcBef>
              <a:buFont typeface="Wingdings" pitchFamily="2" charset="2"/>
              <a:buChar char="Ø"/>
            </a:pPr>
            <a:endParaRPr lang="en-GB" dirty="0"/>
          </a:p>
          <a:p>
            <a:pPr eaLnBrk="1" hangingPunct="1">
              <a:spcBef>
                <a:spcPct val="0"/>
              </a:spcBef>
              <a:buFont typeface="Wingdings" pitchFamily="2" charset="2"/>
              <a:buChar char="Ø"/>
            </a:pPr>
            <a:r>
              <a:rPr lang="en-GB" dirty="0"/>
              <a:t>In the </a:t>
            </a:r>
            <a:r>
              <a:rPr lang="en-GB" b="1" dirty="0"/>
              <a:t>WORST</a:t>
            </a:r>
            <a:r>
              <a:rPr lang="en-GB" dirty="0"/>
              <a:t> case space is </a:t>
            </a:r>
            <a:br>
              <a:rPr lang="en-GB" dirty="0"/>
            </a:br>
            <a:r>
              <a:rPr lang="en-GB" dirty="0"/>
              <a:t>O( N )</a:t>
            </a:r>
          </a:p>
          <a:p>
            <a:pPr eaLnBrk="1" hangingPunct="1">
              <a:spcBef>
                <a:spcPct val="0"/>
              </a:spcBef>
              <a:buFont typeface="Wingdings" pitchFamily="2" charset="2"/>
              <a:buChar char="Ø"/>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a:t>Divide and Conquer</a:t>
            </a:r>
            <a:endParaRPr lang="en-US"/>
          </a:p>
        </p:txBody>
      </p:sp>
      <p:sp>
        <p:nvSpPr>
          <p:cNvPr id="4099" name="Rectangle 3"/>
          <p:cNvSpPr>
            <a:spLocks noGrp="1" noChangeArrowheads="1"/>
          </p:cNvSpPr>
          <p:nvPr>
            <p:ph type="body" idx="1"/>
          </p:nvPr>
        </p:nvSpPr>
        <p:spPr/>
        <p:txBody>
          <a:bodyPr/>
          <a:lstStyle/>
          <a:p>
            <a:pPr eaLnBrk="1" hangingPunct="1"/>
            <a:r>
              <a:rPr lang="en-GB"/>
              <a:t>Reduce the problem by reducing the data set.</a:t>
            </a:r>
          </a:p>
          <a:p>
            <a:pPr lvl="1" eaLnBrk="1" hangingPunct="1"/>
            <a:r>
              <a:rPr lang="en-GB"/>
              <a:t>A smaller data will easier to solve.</a:t>
            </a:r>
          </a:p>
          <a:p>
            <a:pPr lvl="1" eaLnBrk="1" hangingPunct="1"/>
            <a:endParaRPr lang="en-GB"/>
          </a:p>
          <a:p>
            <a:pPr eaLnBrk="1" hangingPunct="1"/>
            <a:r>
              <a:rPr lang="en-GB"/>
              <a:t>Ideally, subdivide the data set into two equal parts</a:t>
            </a:r>
          </a:p>
          <a:p>
            <a:pPr lvl="1" eaLnBrk="1" hangingPunct="1"/>
            <a:r>
              <a:rPr lang="en-GB"/>
              <a:t>Solve each part recursively</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t>Divide and Conquer</a:t>
            </a:r>
            <a:endParaRPr lang="en-US"/>
          </a:p>
        </p:txBody>
      </p:sp>
      <p:sp>
        <p:nvSpPr>
          <p:cNvPr id="5123" name="Rectangle 3"/>
          <p:cNvSpPr>
            <a:spLocks noGrp="1" noChangeArrowheads="1"/>
          </p:cNvSpPr>
          <p:nvPr>
            <p:ph type="body" idx="1"/>
          </p:nvPr>
        </p:nvSpPr>
        <p:spPr/>
        <p:txBody>
          <a:bodyPr/>
          <a:lstStyle/>
          <a:p>
            <a:pPr eaLnBrk="1" hangingPunct="1">
              <a:lnSpc>
                <a:spcPct val="90000"/>
              </a:lnSpc>
            </a:pPr>
            <a:r>
              <a:rPr lang="en-GB"/>
              <a:t>Very similar to MergeSort</a:t>
            </a:r>
          </a:p>
          <a:p>
            <a:pPr eaLnBrk="1" hangingPunct="1">
              <a:lnSpc>
                <a:spcPct val="90000"/>
              </a:lnSpc>
            </a:pPr>
            <a:endParaRPr lang="en-GB"/>
          </a:p>
          <a:p>
            <a:pPr eaLnBrk="1" hangingPunct="1">
              <a:lnSpc>
                <a:spcPct val="90000"/>
              </a:lnSpc>
            </a:pPr>
            <a:r>
              <a:rPr lang="en-GB"/>
              <a:t>DIFFERENCE: MergeSort sorts things ‘on the way back up’, while QuickSort puts things into semi-sorted order on the way down</a:t>
            </a:r>
          </a:p>
          <a:p>
            <a:pPr lvl="1" eaLnBrk="1" hangingPunct="1">
              <a:lnSpc>
                <a:spcPct val="90000"/>
              </a:lnSpc>
            </a:pPr>
            <a:r>
              <a:rPr lang="en-GB"/>
              <a:t>So once we reach the base case(s), we’re done – we don’t need to merge stuff</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t>QuickSort outline</a:t>
            </a:r>
            <a:endParaRPr lang="en-US"/>
          </a:p>
        </p:txBody>
      </p:sp>
      <p:sp>
        <p:nvSpPr>
          <p:cNvPr id="6147" name="Rectangle 3"/>
          <p:cNvSpPr>
            <a:spLocks noGrp="1" noChangeArrowheads="1"/>
          </p:cNvSpPr>
          <p:nvPr>
            <p:ph type="body" idx="1"/>
          </p:nvPr>
        </p:nvSpPr>
        <p:spPr>
          <a:xfrm>
            <a:off x="1371600" y="1676400"/>
            <a:ext cx="7313613" cy="4725988"/>
          </a:xfrm>
        </p:spPr>
        <p:txBody>
          <a:bodyPr/>
          <a:lstStyle/>
          <a:p>
            <a:pPr eaLnBrk="1" hangingPunct="1">
              <a:lnSpc>
                <a:spcPct val="80000"/>
              </a:lnSpc>
              <a:spcBef>
                <a:spcPct val="0"/>
              </a:spcBef>
              <a:buFont typeface="Wingdings" pitchFamily="2" charset="2"/>
              <a:buChar char="Ø"/>
            </a:pPr>
            <a:r>
              <a:rPr lang="en-GB" sz="2500"/>
              <a:t>First choose some key from the array. This key the </a:t>
            </a:r>
            <a:r>
              <a:rPr lang="en-GB" sz="2500" i="1"/>
              <a:t>pivot</a:t>
            </a:r>
            <a:r>
              <a:rPr lang="en-GB" sz="2500"/>
              <a:t>. </a:t>
            </a:r>
          </a:p>
          <a:p>
            <a:pPr lvl="1" eaLnBrk="1" hangingPunct="1">
              <a:lnSpc>
                <a:spcPct val="80000"/>
              </a:lnSpc>
              <a:spcBef>
                <a:spcPct val="0"/>
              </a:spcBef>
              <a:buFont typeface="Wingdings" pitchFamily="2" charset="2"/>
              <a:buChar char="Ø"/>
            </a:pPr>
            <a:r>
              <a:rPr lang="en-GB" sz="2100"/>
              <a:t>Ideally, about half the keys will come before and half after.</a:t>
            </a:r>
          </a:p>
          <a:p>
            <a:pPr eaLnBrk="1" hangingPunct="1">
              <a:lnSpc>
                <a:spcPct val="80000"/>
              </a:lnSpc>
              <a:spcBef>
                <a:spcPct val="0"/>
              </a:spcBef>
              <a:buFont typeface="Wingdings" pitchFamily="2" charset="2"/>
              <a:buChar char="Ø"/>
            </a:pPr>
            <a:endParaRPr lang="en-GB" sz="2500"/>
          </a:p>
          <a:p>
            <a:pPr eaLnBrk="1" hangingPunct="1">
              <a:lnSpc>
                <a:spcPct val="80000"/>
              </a:lnSpc>
              <a:spcBef>
                <a:spcPct val="0"/>
              </a:spcBef>
              <a:buFont typeface="Wingdings" pitchFamily="2" charset="2"/>
              <a:buChar char="Ø"/>
            </a:pPr>
            <a:r>
              <a:rPr lang="en-GB" sz="2500"/>
              <a:t>Then partition the items so that all those with items less than the pivot are at the front of the array, and all those with greater values are at the back of the array. </a:t>
            </a:r>
          </a:p>
          <a:p>
            <a:pPr lvl="1" eaLnBrk="1" hangingPunct="1">
              <a:lnSpc>
                <a:spcPct val="80000"/>
              </a:lnSpc>
              <a:spcBef>
                <a:spcPct val="0"/>
              </a:spcBef>
              <a:buFont typeface="Wingdings" pitchFamily="2" charset="2"/>
              <a:buChar char="Ø"/>
            </a:pPr>
            <a:r>
              <a:rPr lang="en-GB" sz="2100"/>
              <a:t>Put the pivot in between them</a:t>
            </a:r>
          </a:p>
          <a:p>
            <a:pPr eaLnBrk="1" hangingPunct="1">
              <a:lnSpc>
                <a:spcPct val="80000"/>
              </a:lnSpc>
              <a:spcBef>
                <a:spcPct val="0"/>
              </a:spcBef>
              <a:buFont typeface="Wingdings" pitchFamily="2" charset="2"/>
              <a:buChar char="Ø"/>
            </a:pPr>
            <a:endParaRPr lang="en-GB" sz="2500"/>
          </a:p>
          <a:p>
            <a:pPr eaLnBrk="1" hangingPunct="1">
              <a:lnSpc>
                <a:spcPct val="80000"/>
              </a:lnSpc>
              <a:spcBef>
                <a:spcPct val="0"/>
              </a:spcBef>
              <a:buFont typeface="Wingdings" pitchFamily="2" charset="2"/>
              <a:buChar char="Ø"/>
            </a:pPr>
            <a:r>
              <a:rPr lang="en-GB" sz="2500"/>
              <a:t>Then sort the two reduced lists separately, and the whole list will be in order.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t>Algorithm</a:t>
            </a:r>
            <a:endParaRPr lang="en-US"/>
          </a:p>
        </p:txBody>
      </p:sp>
      <p:sp>
        <p:nvSpPr>
          <p:cNvPr id="7171" name="Rectangle 3"/>
          <p:cNvSpPr>
            <a:spLocks noGrp="1" noChangeArrowheads="1"/>
          </p:cNvSpPr>
          <p:nvPr>
            <p:ph type="body" idx="1"/>
          </p:nvPr>
        </p:nvSpPr>
        <p:spPr>
          <a:xfrm>
            <a:off x="609600" y="1827213"/>
            <a:ext cx="8305799" cy="4114800"/>
          </a:xfrm>
        </p:spPr>
        <p:txBody>
          <a:bodyPr/>
          <a:lstStyle/>
          <a:p>
            <a:pPr eaLnBrk="1" hangingPunct="1">
              <a:lnSpc>
                <a:spcPct val="90000"/>
              </a:lnSpc>
              <a:buFont typeface="Wingdings" pitchFamily="2" charset="2"/>
              <a:buNone/>
            </a:pPr>
            <a:r>
              <a:rPr lang="en-GB" sz="2100" dirty="0">
                <a:latin typeface="Courier New" pitchFamily="49" charset="0"/>
              </a:rPr>
              <a:t>Public void </a:t>
            </a:r>
            <a:r>
              <a:rPr lang="en-GB" sz="2100" dirty="0" err="1">
                <a:latin typeface="Courier New" pitchFamily="49" charset="0"/>
              </a:rPr>
              <a:t>QSort</a:t>
            </a:r>
            <a:r>
              <a:rPr lang="en-GB" sz="2100" dirty="0">
                <a:latin typeface="Courier New" pitchFamily="49" charset="0"/>
              </a:rPr>
              <a:t>( </a:t>
            </a:r>
            <a:r>
              <a:rPr lang="en-GB" sz="2100" dirty="0" err="1">
                <a:latin typeface="Courier New" pitchFamily="49" charset="0"/>
              </a:rPr>
              <a:t>int</a:t>
            </a:r>
            <a:r>
              <a:rPr lang="en-GB" sz="2100" dirty="0">
                <a:latin typeface="Courier New" pitchFamily="49" charset="0"/>
              </a:rPr>
              <a:t> [] A )</a:t>
            </a:r>
          </a:p>
          <a:p>
            <a:pPr eaLnBrk="1" hangingPunct="1">
              <a:lnSpc>
                <a:spcPct val="90000"/>
              </a:lnSpc>
              <a:buFont typeface="Wingdings" pitchFamily="2" charset="2"/>
              <a:buNone/>
            </a:pPr>
            <a:r>
              <a:rPr lang="en-GB" sz="2100" dirty="0">
                <a:latin typeface="Courier New" pitchFamily="49" charset="0"/>
              </a:rPr>
              <a:t>{   </a:t>
            </a:r>
            <a:r>
              <a:rPr lang="en-GB" sz="2100" dirty="0" err="1">
                <a:latin typeface="Courier New" pitchFamily="49" charset="0"/>
              </a:rPr>
              <a:t>QSort_private</a:t>
            </a:r>
            <a:r>
              <a:rPr lang="en-GB" sz="2100" dirty="0">
                <a:latin typeface="Courier New" pitchFamily="49" charset="0"/>
              </a:rPr>
              <a:t>( A, 0, </a:t>
            </a:r>
            <a:r>
              <a:rPr lang="en-GB" sz="2100" dirty="0" err="1">
                <a:latin typeface="Courier New" pitchFamily="49" charset="0"/>
              </a:rPr>
              <a:t>A.length</a:t>
            </a:r>
            <a:r>
              <a:rPr lang="en-GB" sz="2100" dirty="0">
                <a:latin typeface="Courier New" pitchFamily="49" charset="0"/>
              </a:rPr>
              <a:t> – 1 ); }</a:t>
            </a:r>
          </a:p>
          <a:p>
            <a:pPr eaLnBrk="1" hangingPunct="1">
              <a:lnSpc>
                <a:spcPct val="90000"/>
              </a:lnSpc>
              <a:buFont typeface="Wingdings" pitchFamily="2" charset="2"/>
              <a:buNone/>
            </a:pPr>
            <a:endParaRPr lang="en-GB" sz="2100" dirty="0">
              <a:latin typeface="Courier New" pitchFamily="49" charset="0"/>
            </a:endParaRPr>
          </a:p>
          <a:p>
            <a:pPr eaLnBrk="1" hangingPunct="1">
              <a:lnSpc>
                <a:spcPct val="90000"/>
              </a:lnSpc>
              <a:buFont typeface="Wingdings" pitchFamily="2" charset="2"/>
              <a:buNone/>
            </a:pPr>
            <a:r>
              <a:rPr lang="en-GB" sz="2100" dirty="0">
                <a:latin typeface="Courier New" pitchFamily="49" charset="0"/>
              </a:rPr>
              <a:t>Private void </a:t>
            </a:r>
            <a:r>
              <a:rPr lang="en-GB" sz="2100" dirty="0" err="1">
                <a:latin typeface="Courier New" pitchFamily="49" charset="0"/>
              </a:rPr>
              <a:t>QSort_private</a:t>
            </a:r>
            <a:r>
              <a:rPr lang="en-GB" sz="2100" dirty="0">
                <a:latin typeface="Courier New" pitchFamily="49" charset="0"/>
              </a:rPr>
              <a:t>( </a:t>
            </a:r>
            <a:r>
              <a:rPr lang="en-GB" sz="2100" dirty="0" err="1">
                <a:latin typeface="Courier New" pitchFamily="49" charset="0"/>
              </a:rPr>
              <a:t>int</a:t>
            </a:r>
            <a:r>
              <a:rPr lang="en-GB" sz="2100" dirty="0">
                <a:latin typeface="Courier New" pitchFamily="49" charset="0"/>
              </a:rPr>
              <a:t> [] A, </a:t>
            </a:r>
            <a:r>
              <a:rPr lang="en-GB" sz="2100" dirty="0" err="1">
                <a:latin typeface="Courier New" pitchFamily="49" charset="0"/>
              </a:rPr>
              <a:t>int</a:t>
            </a:r>
            <a:r>
              <a:rPr lang="en-GB" sz="2100" dirty="0">
                <a:latin typeface="Courier New" pitchFamily="49" charset="0"/>
              </a:rPr>
              <a:t> left, </a:t>
            </a:r>
            <a:r>
              <a:rPr lang="en-GB" sz="2100" dirty="0" err="1">
                <a:latin typeface="Courier New" pitchFamily="49" charset="0"/>
              </a:rPr>
              <a:t>int</a:t>
            </a:r>
            <a:r>
              <a:rPr lang="en-GB" sz="2100" dirty="0">
                <a:latin typeface="Courier New" pitchFamily="49" charset="0"/>
              </a:rPr>
              <a:t> right ) </a:t>
            </a:r>
          </a:p>
          <a:p>
            <a:pPr eaLnBrk="1" hangingPunct="1">
              <a:lnSpc>
                <a:spcPct val="90000"/>
              </a:lnSpc>
              <a:buFont typeface="Wingdings" pitchFamily="2" charset="2"/>
              <a:buNone/>
            </a:pPr>
            <a:r>
              <a:rPr lang="en-GB" sz="2100" dirty="0">
                <a:latin typeface="Courier New" pitchFamily="49" charset="0"/>
              </a:rPr>
              <a:t>{</a:t>
            </a:r>
          </a:p>
          <a:p>
            <a:pPr eaLnBrk="1" hangingPunct="1">
              <a:lnSpc>
                <a:spcPct val="90000"/>
              </a:lnSpc>
              <a:buFont typeface="Wingdings" pitchFamily="2" charset="2"/>
              <a:buNone/>
            </a:pPr>
            <a:r>
              <a:rPr lang="en-GB" sz="2100" dirty="0">
                <a:latin typeface="Courier New" pitchFamily="49" charset="0"/>
              </a:rPr>
              <a:t>	</a:t>
            </a:r>
            <a:r>
              <a:rPr lang="en-GB" sz="2100" dirty="0" err="1">
                <a:latin typeface="Courier New" pitchFamily="49" charset="0"/>
              </a:rPr>
              <a:t>int</a:t>
            </a:r>
            <a:r>
              <a:rPr lang="en-GB" sz="2100" dirty="0">
                <a:latin typeface="Courier New" pitchFamily="49" charset="0"/>
              </a:rPr>
              <a:t> </a:t>
            </a:r>
            <a:r>
              <a:rPr lang="en-GB" sz="2100" dirty="0" err="1">
                <a:latin typeface="Courier New" pitchFamily="49" charset="0"/>
              </a:rPr>
              <a:t>pivotIndex</a:t>
            </a:r>
            <a:r>
              <a:rPr lang="en-GB" sz="2100" dirty="0">
                <a:latin typeface="Courier New" pitchFamily="49" charset="0"/>
              </a:rPr>
              <a:t> = Partition(A, left, right);</a:t>
            </a:r>
          </a:p>
          <a:p>
            <a:pPr eaLnBrk="1" hangingPunct="1">
              <a:lnSpc>
                <a:spcPct val="90000"/>
              </a:lnSpc>
              <a:buFont typeface="Wingdings" pitchFamily="2" charset="2"/>
              <a:buNone/>
            </a:pPr>
            <a:endParaRPr lang="en-GB" sz="2100" dirty="0">
              <a:latin typeface="Courier New" pitchFamily="49" charset="0"/>
            </a:endParaRPr>
          </a:p>
          <a:p>
            <a:pPr eaLnBrk="1" hangingPunct="1">
              <a:lnSpc>
                <a:spcPct val="90000"/>
              </a:lnSpc>
              <a:buFont typeface="Wingdings" pitchFamily="2" charset="2"/>
              <a:buNone/>
            </a:pPr>
            <a:r>
              <a:rPr lang="en-GB" sz="2100" dirty="0">
                <a:latin typeface="Courier New" pitchFamily="49" charset="0"/>
              </a:rPr>
              <a:t>	if( </a:t>
            </a:r>
            <a:r>
              <a:rPr lang="en-GB" sz="2100" dirty="0" err="1">
                <a:latin typeface="Courier New" pitchFamily="49" charset="0"/>
              </a:rPr>
              <a:t>pivotIndex</a:t>
            </a:r>
            <a:r>
              <a:rPr lang="en-GB" sz="2100" dirty="0">
                <a:latin typeface="Courier New" pitchFamily="49" charset="0"/>
              </a:rPr>
              <a:t> - 1 &gt; left )</a:t>
            </a:r>
          </a:p>
          <a:p>
            <a:pPr eaLnBrk="1" hangingPunct="1">
              <a:lnSpc>
                <a:spcPct val="90000"/>
              </a:lnSpc>
              <a:buNone/>
            </a:pPr>
            <a:r>
              <a:rPr lang="en-GB" sz="2100" dirty="0">
                <a:latin typeface="Courier New" pitchFamily="49" charset="0"/>
              </a:rPr>
              <a:t>		 </a:t>
            </a:r>
            <a:r>
              <a:rPr lang="en-GB" sz="2100" dirty="0" err="1">
                <a:latin typeface="Courier New" pitchFamily="49" charset="0"/>
              </a:rPr>
              <a:t>QSort_private</a:t>
            </a:r>
            <a:r>
              <a:rPr lang="en-GB" sz="2100" dirty="0">
                <a:latin typeface="Courier New" pitchFamily="49" charset="0"/>
              </a:rPr>
              <a:t>( A, left, </a:t>
            </a:r>
            <a:r>
              <a:rPr lang="en-GB" sz="2100" dirty="0" err="1">
                <a:latin typeface="Courier New" pitchFamily="49" charset="0"/>
              </a:rPr>
              <a:t>pivotIndex</a:t>
            </a:r>
            <a:r>
              <a:rPr lang="en-GB" sz="2100" dirty="0">
                <a:latin typeface="Courier New" pitchFamily="49" charset="0"/>
              </a:rPr>
              <a:t> - 1);</a:t>
            </a:r>
          </a:p>
          <a:p>
            <a:pPr eaLnBrk="1" hangingPunct="1">
              <a:lnSpc>
                <a:spcPct val="90000"/>
              </a:lnSpc>
              <a:buFont typeface="Wingdings" pitchFamily="2" charset="2"/>
              <a:buNone/>
            </a:pPr>
            <a:r>
              <a:rPr lang="en-GB" sz="2100" dirty="0">
                <a:latin typeface="Courier New" pitchFamily="49" charset="0"/>
              </a:rPr>
              <a:t>	if( </a:t>
            </a:r>
            <a:r>
              <a:rPr lang="en-GB" sz="2100" dirty="0" err="1">
                <a:latin typeface="Courier New" pitchFamily="49" charset="0"/>
              </a:rPr>
              <a:t>pivotIndex</a:t>
            </a:r>
            <a:r>
              <a:rPr lang="en-GB" sz="2100" dirty="0">
                <a:latin typeface="Courier New" pitchFamily="49" charset="0"/>
              </a:rPr>
              <a:t> +1 &lt; right )	</a:t>
            </a:r>
          </a:p>
          <a:p>
            <a:pPr eaLnBrk="1" hangingPunct="1">
              <a:lnSpc>
                <a:spcPct val="90000"/>
              </a:lnSpc>
              <a:buFont typeface="Wingdings" pitchFamily="2" charset="2"/>
              <a:buNone/>
            </a:pPr>
            <a:r>
              <a:rPr lang="en-GB" sz="2100" dirty="0">
                <a:latin typeface="Courier New" pitchFamily="49" charset="0"/>
              </a:rPr>
              <a:t>		</a:t>
            </a:r>
            <a:r>
              <a:rPr lang="en-GB" sz="2100" dirty="0" err="1">
                <a:latin typeface="Courier New" pitchFamily="49" charset="0"/>
              </a:rPr>
              <a:t>QSort_private</a:t>
            </a:r>
            <a:r>
              <a:rPr lang="en-GB" sz="2100" dirty="0">
                <a:latin typeface="Courier New" pitchFamily="49" charset="0"/>
              </a:rPr>
              <a:t>( A, </a:t>
            </a:r>
            <a:r>
              <a:rPr lang="en-GB" sz="2100" dirty="0" err="1">
                <a:latin typeface="Courier New" pitchFamily="49" charset="0"/>
              </a:rPr>
              <a:t>pivotIndex</a:t>
            </a:r>
            <a:r>
              <a:rPr lang="en-GB" sz="2100" dirty="0">
                <a:latin typeface="Courier New" pitchFamily="49" charset="0"/>
              </a:rPr>
              <a:t> + 1, right );</a:t>
            </a:r>
          </a:p>
          <a:p>
            <a:pPr eaLnBrk="1" hangingPunct="1">
              <a:lnSpc>
                <a:spcPct val="90000"/>
              </a:lnSpc>
              <a:buFont typeface="Wingdings" pitchFamily="2" charset="2"/>
              <a:buNone/>
            </a:pPr>
            <a:r>
              <a:rPr lang="en-GB" sz="2100" dirty="0">
                <a:latin typeface="Courier New" pitchFamily="49"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t>Partition</a:t>
            </a:r>
            <a:endParaRPr lang="en-US"/>
          </a:p>
        </p:txBody>
      </p:sp>
      <p:sp>
        <p:nvSpPr>
          <p:cNvPr id="8195" name="Rectangle 3"/>
          <p:cNvSpPr>
            <a:spLocks noGrp="1" noChangeArrowheads="1"/>
          </p:cNvSpPr>
          <p:nvPr>
            <p:ph type="body" idx="1"/>
          </p:nvPr>
        </p:nvSpPr>
        <p:spPr/>
        <p:txBody>
          <a:bodyPr/>
          <a:lstStyle/>
          <a:p>
            <a:pPr eaLnBrk="1" hangingPunct="1"/>
            <a:r>
              <a:rPr lang="en-GB"/>
              <a:t>Partition determines the pivot.</a:t>
            </a:r>
          </a:p>
          <a:p>
            <a:pPr eaLnBrk="1" hangingPunct="1"/>
            <a:r>
              <a:rPr lang="en-GB"/>
              <a:t>Everything before pivot is less than.</a:t>
            </a:r>
          </a:p>
          <a:p>
            <a:pPr eaLnBrk="1" hangingPunct="1"/>
            <a:r>
              <a:rPr lang="en-GB"/>
              <a:t>Everything after pivot is greater than.</a:t>
            </a:r>
            <a:endParaRPr lang="en-US"/>
          </a:p>
        </p:txBody>
      </p:sp>
      <p:sp>
        <p:nvSpPr>
          <p:cNvPr id="8196" name="AutoShape 4"/>
          <p:cNvSpPr>
            <a:spLocks noChangeArrowheads="1"/>
          </p:cNvSpPr>
          <p:nvPr/>
        </p:nvSpPr>
        <p:spPr bwMode="auto">
          <a:xfrm>
            <a:off x="2568575" y="5541963"/>
            <a:ext cx="1370013" cy="547687"/>
          </a:xfrm>
          <a:prstGeom prst="roundRect">
            <a:avLst>
              <a:gd name="adj" fmla="val 28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197" name="AutoShape 5"/>
          <p:cNvSpPr>
            <a:spLocks noChangeArrowheads="1"/>
          </p:cNvSpPr>
          <p:nvPr/>
        </p:nvSpPr>
        <p:spPr bwMode="auto">
          <a:xfrm>
            <a:off x="6500813" y="5541963"/>
            <a:ext cx="1370012" cy="547687"/>
          </a:xfrm>
          <a:prstGeom prst="roundRect">
            <a:avLst>
              <a:gd name="adj" fmla="val 28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198" name="AutoShape 6"/>
          <p:cNvSpPr>
            <a:spLocks noChangeArrowheads="1"/>
          </p:cNvSpPr>
          <p:nvPr/>
        </p:nvSpPr>
        <p:spPr bwMode="auto">
          <a:xfrm>
            <a:off x="2568575" y="5541963"/>
            <a:ext cx="1370013" cy="547687"/>
          </a:xfrm>
          <a:prstGeom prst="roundRect">
            <a:avLst>
              <a:gd name="adj" fmla="val 28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199" name="AutoShape 7"/>
          <p:cNvSpPr>
            <a:spLocks noChangeArrowheads="1"/>
          </p:cNvSpPr>
          <p:nvPr/>
        </p:nvSpPr>
        <p:spPr bwMode="auto">
          <a:xfrm>
            <a:off x="4581525" y="5541963"/>
            <a:ext cx="1370013" cy="547687"/>
          </a:xfrm>
          <a:prstGeom prst="roundRect">
            <a:avLst>
              <a:gd name="adj" fmla="val 28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200" name="AutoShape 8"/>
          <p:cNvSpPr>
            <a:spLocks noChangeArrowheads="1"/>
          </p:cNvSpPr>
          <p:nvPr/>
        </p:nvSpPr>
        <p:spPr bwMode="auto">
          <a:xfrm>
            <a:off x="4946650" y="5541963"/>
            <a:ext cx="730250" cy="547687"/>
          </a:xfrm>
          <a:prstGeom prst="roundRect">
            <a:avLst>
              <a:gd name="adj" fmla="val 28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201" name="Text Box 9"/>
          <p:cNvSpPr txBox="1">
            <a:spLocks noChangeArrowheads="1"/>
          </p:cNvSpPr>
          <p:nvPr/>
        </p:nvSpPr>
        <p:spPr bwMode="auto">
          <a:xfrm>
            <a:off x="4946650" y="5651500"/>
            <a:ext cx="6461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Pivot</a:t>
            </a:r>
          </a:p>
        </p:txBody>
      </p:sp>
      <p:sp>
        <p:nvSpPr>
          <p:cNvPr id="8202" name="Text Box 10"/>
          <p:cNvSpPr txBox="1">
            <a:spLocks noChangeArrowheads="1"/>
          </p:cNvSpPr>
          <p:nvPr/>
        </p:nvSpPr>
        <p:spPr bwMode="auto">
          <a:xfrm>
            <a:off x="4124325" y="5449888"/>
            <a:ext cx="34766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3600">
                <a:latin typeface="Times New Roman" pitchFamily="18" charset="0"/>
              </a:rPr>
              <a:t>...</a:t>
            </a:r>
          </a:p>
        </p:txBody>
      </p:sp>
      <p:sp>
        <p:nvSpPr>
          <p:cNvPr id="8203" name="Text Box 11"/>
          <p:cNvSpPr txBox="1">
            <a:spLocks noChangeArrowheads="1"/>
          </p:cNvSpPr>
          <p:nvPr/>
        </p:nvSpPr>
        <p:spPr bwMode="auto">
          <a:xfrm>
            <a:off x="6043613" y="5480050"/>
            <a:ext cx="34766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3600">
                <a:latin typeface="Times New Roman" pitchFamily="18" charset="0"/>
              </a:rPr>
              <a:t>...</a:t>
            </a:r>
          </a:p>
        </p:txBody>
      </p:sp>
      <p:sp>
        <p:nvSpPr>
          <p:cNvPr id="8204" name="Text Box 12"/>
          <p:cNvSpPr txBox="1">
            <a:spLocks noChangeArrowheads="1"/>
          </p:cNvSpPr>
          <p:nvPr/>
        </p:nvSpPr>
        <p:spPr bwMode="auto">
          <a:xfrm>
            <a:off x="2568575" y="4535488"/>
            <a:ext cx="2466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 pos="2171700" algn="l"/>
              </a:tabLst>
              <a:defRPr>
                <a:solidFill>
                  <a:schemeClr val="tx1"/>
                </a:solidFill>
                <a:latin typeface="Verdana" pitchFamily="34" charset="0"/>
              </a:defRPr>
            </a:lvl1pPr>
            <a:lvl2pPr marL="742950" indent="-285750">
              <a:tabLst>
                <a:tab pos="723900" algn="l"/>
                <a:tab pos="1447800" algn="l"/>
                <a:tab pos="2171700" algn="l"/>
              </a:tabLst>
              <a:defRPr>
                <a:solidFill>
                  <a:schemeClr val="tx1"/>
                </a:solidFill>
                <a:latin typeface="Verdana" pitchFamily="34" charset="0"/>
              </a:defRPr>
            </a:lvl2pPr>
            <a:lvl3pPr marL="1143000" indent="-228600">
              <a:tabLst>
                <a:tab pos="723900" algn="l"/>
                <a:tab pos="1447800" algn="l"/>
                <a:tab pos="2171700" algn="l"/>
              </a:tabLst>
              <a:defRPr>
                <a:solidFill>
                  <a:schemeClr val="tx1"/>
                </a:solidFill>
                <a:latin typeface="Verdana" pitchFamily="34" charset="0"/>
              </a:defRPr>
            </a:lvl3pPr>
            <a:lvl4pPr marL="1600200" indent="-228600">
              <a:tabLst>
                <a:tab pos="723900" algn="l"/>
                <a:tab pos="1447800" algn="l"/>
                <a:tab pos="2171700" algn="l"/>
              </a:tabLst>
              <a:defRPr>
                <a:solidFill>
                  <a:schemeClr val="tx1"/>
                </a:solidFill>
                <a:latin typeface="Verdana" pitchFamily="34" charset="0"/>
              </a:defRPr>
            </a:lvl4pPr>
            <a:lvl5pPr marL="2057400" indent="-228600">
              <a:tabLst>
                <a:tab pos="723900" algn="l"/>
                <a:tab pos="1447800" algn="l"/>
                <a:tab pos="21717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 pos="21717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 pos="21717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 pos="21717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 pos="2171700" algn="l"/>
              </a:tabLst>
              <a:defRPr>
                <a:solidFill>
                  <a:schemeClr val="tx1"/>
                </a:solidFill>
                <a:latin typeface="Verdana" pitchFamily="34" charset="0"/>
              </a:defRPr>
            </a:lvl9pPr>
          </a:lstStyle>
          <a:p>
            <a:pPr>
              <a:lnSpc>
                <a:spcPct val="85000"/>
              </a:lnSpc>
            </a:pPr>
            <a:r>
              <a:rPr lang="en-GB">
                <a:latin typeface="Times New Roman" pitchFamily="18" charset="0"/>
              </a:rPr>
              <a:t>These elements are all less than or equal to the pivot</a:t>
            </a:r>
          </a:p>
        </p:txBody>
      </p:sp>
      <p:sp>
        <p:nvSpPr>
          <p:cNvPr id="8205" name="Text Box 13"/>
          <p:cNvSpPr txBox="1">
            <a:spLocks noChangeArrowheads="1"/>
          </p:cNvSpPr>
          <p:nvPr/>
        </p:nvSpPr>
        <p:spPr bwMode="auto">
          <a:xfrm>
            <a:off x="5678488" y="4535488"/>
            <a:ext cx="2466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 pos="2171700" algn="l"/>
              </a:tabLst>
              <a:defRPr>
                <a:solidFill>
                  <a:schemeClr val="tx1"/>
                </a:solidFill>
                <a:latin typeface="Verdana" pitchFamily="34" charset="0"/>
              </a:defRPr>
            </a:lvl1pPr>
            <a:lvl2pPr marL="742950" indent="-285750">
              <a:tabLst>
                <a:tab pos="723900" algn="l"/>
                <a:tab pos="1447800" algn="l"/>
                <a:tab pos="2171700" algn="l"/>
              </a:tabLst>
              <a:defRPr>
                <a:solidFill>
                  <a:schemeClr val="tx1"/>
                </a:solidFill>
                <a:latin typeface="Verdana" pitchFamily="34" charset="0"/>
              </a:defRPr>
            </a:lvl2pPr>
            <a:lvl3pPr marL="1143000" indent="-228600">
              <a:tabLst>
                <a:tab pos="723900" algn="l"/>
                <a:tab pos="1447800" algn="l"/>
                <a:tab pos="2171700" algn="l"/>
              </a:tabLst>
              <a:defRPr>
                <a:solidFill>
                  <a:schemeClr val="tx1"/>
                </a:solidFill>
                <a:latin typeface="Verdana" pitchFamily="34" charset="0"/>
              </a:defRPr>
            </a:lvl3pPr>
            <a:lvl4pPr marL="1600200" indent="-228600">
              <a:tabLst>
                <a:tab pos="723900" algn="l"/>
                <a:tab pos="1447800" algn="l"/>
                <a:tab pos="2171700" algn="l"/>
              </a:tabLst>
              <a:defRPr>
                <a:solidFill>
                  <a:schemeClr val="tx1"/>
                </a:solidFill>
                <a:latin typeface="Verdana" pitchFamily="34" charset="0"/>
              </a:defRPr>
            </a:lvl4pPr>
            <a:lvl5pPr marL="2057400" indent="-228600">
              <a:tabLst>
                <a:tab pos="723900" algn="l"/>
                <a:tab pos="1447800" algn="l"/>
                <a:tab pos="21717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 pos="21717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 pos="21717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 pos="21717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 pos="2171700" algn="l"/>
              </a:tabLst>
              <a:defRPr>
                <a:solidFill>
                  <a:schemeClr val="tx1"/>
                </a:solidFill>
                <a:latin typeface="Verdana" pitchFamily="34" charset="0"/>
              </a:defRPr>
            </a:lvl9pPr>
          </a:lstStyle>
          <a:p>
            <a:pPr>
              <a:lnSpc>
                <a:spcPct val="85000"/>
              </a:lnSpc>
            </a:pPr>
            <a:r>
              <a:rPr lang="en-GB">
                <a:latin typeface="Times New Roman" pitchFamily="18" charset="0"/>
              </a:rPr>
              <a:t>These elements are all greater than the pivot</a:t>
            </a:r>
          </a:p>
        </p:txBody>
      </p:sp>
      <p:sp>
        <p:nvSpPr>
          <p:cNvPr id="8206" name="Line 14"/>
          <p:cNvSpPr>
            <a:spLocks noChangeShapeType="1"/>
          </p:cNvSpPr>
          <p:nvPr/>
        </p:nvSpPr>
        <p:spPr bwMode="auto">
          <a:xfrm flipV="1">
            <a:off x="2478088" y="5084763"/>
            <a:ext cx="1189037"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7" name="Line 15"/>
          <p:cNvSpPr>
            <a:spLocks noChangeShapeType="1"/>
          </p:cNvSpPr>
          <p:nvPr/>
        </p:nvSpPr>
        <p:spPr bwMode="auto">
          <a:xfrm>
            <a:off x="3667125" y="5084763"/>
            <a:ext cx="13716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8" name="Line 16"/>
          <p:cNvSpPr>
            <a:spLocks noChangeShapeType="1"/>
          </p:cNvSpPr>
          <p:nvPr/>
        </p:nvSpPr>
        <p:spPr bwMode="auto">
          <a:xfrm flipV="1">
            <a:off x="5678488" y="5084763"/>
            <a:ext cx="1096962"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9" name="Line 17"/>
          <p:cNvSpPr>
            <a:spLocks noChangeShapeType="1"/>
          </p:cNvSpPr>
          <p:nvPr/>
        </p:nvSpPr>
        <p:spPr bwMode="auto">
          <a:xfrm>
            <a:off x="6775450" y="5084763"/>
            <a:ext cx="1189038"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t>Choosing the pivot</a:t>
            </a:r>
            <a:endParaRPr lang="en-US"/>
          </a:p>
        </p:txBody>
      </p:sp>
      <p:sp>
        <p:nvSpPr>
          <p:cNvPr id="9219" name="Rectangle 3"/>
          <p:cNvSpPr>
            <a:spLocks noGrp="1" noChangeArrowheads="1"/>
          </p:cNvSpPr>
          <p:nvPr>
            <p:ph type="body" idx="1"/>
          </p:nvPr>
        </p:nvSpPr>
        <p:spPr/>
        <p:txBody>
          <a:bodyPr/>
          <a:lstStyle/>
          <a:p>
            <a:pPr eaLnBrk="1" hangingPunct="1">
              <a:spcBef>
                <a:spcPct val="0"/>
              </a:spcBef>
              <a:buFont typeface="Wingdings" pitchFamily="2" charset="2"/>
              <a:buChar char="Ø"/>
            </a:pPr>
            <a:r>
              <a:rPr lang="en-GB" sz="2500"/>
              <a:t>Algorithm will work for any value we choose for pivot.</a:t>
            </a:r>
          </a:p>
          <a:p>
            <a:pPr lvl="1" eaLnBrk="1" hangingPunct="1">
              <a:spcBef>
                <a:spcPct val="0"/>
              </a:spcBef>
              <a:buFont typeface="Wingdings" pitchFamily="2" charset="2"/>
              <a:buChar char="Ø"/>
            </a:pPr>
            <a:r>
              <a:rPr lang="en-GB" sz="2100"/>
              <a:t>Choose the first element (arbitrarily) as the pivot.</a:t>
            </a:r>
          </a:p>
          <a:p>
            <a:pPr eaLnBrk="1" hangingPunct="1">
              <a:spcBef>
                <a:spcPct val="0"/>
              </a:spcBef>
              <a:buFont typeface="Wingdings" pitchFamily="2" charset="2"/>
              <a:buChar char="Ø"/>
            </a:pPr>
            <a:endParaRPr lang="en-GB" sz="2500"/>
          </a:p>
          <a:p>
            <a:pPr eaLnBrk="1" hangingPunct="1">
              <a:spcBef>
                <a:spcPct val="0"/>
              </a:spcBef>
              <a:buFont typeface="Wingdings" pitchFamily="2" charset="2"/>
              <a:buChar char="Ø"/>
            </a:pPr>
            <a:r>
              <a:rPr lang="en-GB" sz="2500"/>
              <a:t>Move all values less than or equal to pivot towards the beginning of array.</a:t>
            </a:r>
          </a:p>
          <a:p>
            <a:pPr eaLnBrk="1" hangingPunct="1">
              <a:spcBef>
                <a:spcPct val="0"/>
              </a:spcBef>
              <a:buFont typeface="Wingdings" pitchFamily="2" charset="2"/>
              <a:buChar char="Ø"/>
            </a:pPr>
            <a:r>
              <a:rPr lang="en-GB" sz="2500"/>
              <a:t>Move all values greater towards the end.</a:t>
            </a:r>
          </a:p>
          <a:p>
            <a:pPr eaLnBrk="1" hangingPunct="1">
              <a:spcBef>
                <a:spcPct val="0"/>
              </a:spcBef>
              <a:buFont typeface="Wingdings" pitchFamily="2" charset="2"/>
              <a:buChar char="Ø"/>
            </a:pPr>
            <a:endParaRPr lang="en-GB" sz="2500"/>
          </a:p>
          <a:p>
            <a:pPr eaLnBrk="1" hangingPunct="1">
              <a:spcBef>
                <a:spcPct val="0"/>
              </a:spcBef>
              <a:buFont typeface="Wingdings" pitchFamily="2" charset="2"/>
              <a:buChar char="Ø"/>
            </a:pPr>
            <a:r>
              <a:rPr lang="en-GB" sz="2500"/>
              <a:t>Where is the dividing line?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t>Moving the elements</a:t>
            </a:r>
            <a:endParaRPr lang="en-US"/>
          </a:p>
        </p:txBody>
      </p:sp>
      <p:sp>
        <p:nvSpPr>
          <p:cNvPr id="10243" name="Rectangle 3"/>
          <p:cNvSpPr>
            <a:spLocks noGrp="1" noChangeArrowheads="1"/>
          </p:cNvSpPr>
          <p:nvPr>
            <p:ph type="body" idx="1"/>
          </p:nvPr>
        </p:nvSpPr>
        <p:spPr/>
        <p:txBody>
          <a:bodyPr/>
          <a:lstStyle/>
          <a:p>
            <a:pPr eaLnBrk="1" hangingPunct="1">
              <a:spcBef>
                <a:spcPct val="0"/>
              </a:spcBef>
              <a:buFont typeface="Wingdings" pitchFamily="2" charset="2"/>
              <a:buChar char="Ø"/>
            </a:pPr>
            <a:r>
              <a:rPr lang="en-GB" sz="2500"/>
              <a:t>Work indeces inwards from both ends of the array.</a:t>
            </a:r>
          </a:p>
          <a:p>
            <a:pPr lvl="1" eaLnBrk="1" hangingPunct="1">
              <a:spcBef>
                <a:spcPct val="0"/>
              </a:spcBef>
              <a:buFont typeface="Wingdings" pitchFamily="2" charset="2"/>
              <a:buChar char="Ø"/>
            </a:pPr>
            <a:r>
              <a:rPr lang="en-GB" sz="2100"/>
              <a:t>Start from "left" and look for first element greater than pivot.  </a:t>
            </a:r>
          </a:p>
          <a:p>
            <a:pPr lvl="1" eaLnBrk="1" hangingPunct="1">
              <a:spcBef>
                <a:spcPct val="0"/>
              </a:spcBef>
              <a:buFont typeface="Wingdings" pitchFamily="2" charset="2"/>
              <a:buChar char="Ø"/>
            </a:pPr>
            <a:r>
              <a:rPr lang="en-GB" sz="2100"/>
              <a:t>Start from "right" and look for first element less than pivot.</a:t>
            </a:r>
          </a:p>
          <a:p>
            <a:pPr lvl="1" eaLnBrk="1" hangingPunct="1">
              <a:spcBef>
                <a:spcPct val="0"/>
              </a:spcBef>
              <a:buFont typeface="Wingdings" pitchFamily="2" charset="2"/>
              <a:buChar char="Ø"/>
            </a:pPr>
            <a:r>
              <a:rPr lang="en-GB" sz="2100"/>
              <a:t>Swap the two items.  They will now be in the correct ends of the array.</a:t>
            </a:r>
          </a:p>
          <a:p>
            <a:pPr eaLnBrk="1" hangingPunct="1">
              <a:spcBef>
                <a:spcPct val="0"/>
              </a:spcBef>
              <a:buFont typeface="Wingdings" pitchFamily="2" charset="2"/>
              <a:buChar char="Ø"/>
            </a:pPr>
            <a:endParaRPr lang="en-GB" sz="2500"/>
          </a:p>
          <a:p>
            <a:pPr eaLnBrk="1" hangingPunct="1">
              <a:spcBef>
                <a:spcPct val="0"/>
              </a:spcBef>
              <a:buFont typeface="Wingdings" pitchFamily="2" charset="2"/>
              <a:buChar char="Ø"/>
            </a:pPr>
            <a:r>
              <a:rPr lang="en-GB" sz="2500"/>
              <a:t>Repeat until searching indeces  "meet".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t>Searching</a:t>
            </a:r>
            <a:endParaRPr lang="en-US"/>
          </a:p>
        </p:txBody>
      </p:sp>
      <p:sp>
        <p:nvSpPr>
          <p:cNvPr id="11267" name="Text Box 4"/>
          <p:cNvSpPr txBox="1">
            <a:spLocks noChangeArrowheads="1"/>
          </p:cNvSpPr>
          <p:nvPr/>
        </p:nvSpPr>
        <p:spPr bwMode="auto">
          <a:xfrm>
            <a:off x="1519238" y="289401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1200">
                <a:latin typeface="Times New Roman" pitchFamily="18" charset="0"/>
              </a:rPr>
              <a:t>20</a:t>
            </a:r>
          </a:p>
        </p:txBody>
      </p:sp>
      <p:sp>
        <p:nvSpPr>
          <p:cNvPr id="11268" name="Text Box 5"/>
          <p:cNvSpPr txBox="1">
            <a:spLocks noChangeArrowheads="1"/>
          </p:cNvSpPr>
          <p:nvPr/>
        </p:nvSpPr>
        <p:spPr bwMode="auto">
          <a:xfrm>
            <a:off x="1154113" y="289401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1200">
                <a:latin typeface="Times New Roman" pitchFamily="18" charset="0"/>
              </a:rPr>
              <a:t>40</a:t>
            </a:r>
          </a:p>
        </p:txBody>
      </p:sp>
      <p:sp>
        <p:nvSpPr>
          <p:cNvPr id="11269" name="Text Box 6"/>
          <p:cNvSpPr txBox="1">
            <a:spLocks noChangeArrowheads="1"/>
          </p:cNvSpPr>
          <p:nvPr/>
        </p:nvSpPr>
        <p:spPr bwMode="auto">
          <a:xfrm>
            <a:off x="1885950" y="289401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10</a:t>
            </a:r>
          </a:p>
        </p:txBody>
      </p:sp>
      <p:sp>
        <p:nvSpPr>
          <p:cNvPr id="11270" name="Text Box 7"/>
          <p:cNvSpPr txBox="1">
            <a:spLocks noChangeArrowheads="1"/>
          </p:cNvSpPr>
          <p:nvPr/>
        </p:nvSpPr>
        <p:spPr bwMode="auto">
          <a:xfrm>
            <a:off x="2251075" y="2894013"/>
            <a:ext cx="365125" cy="638175"/>
          </a:xfrm>
          <a:prstGeom prst="rect">
            <a:avLst/>
          </a:prstGeom>
          <a:solidFill>
            <a:srgbClr val="E6E6FF"/>
          </a:solidFill>
          <a:ln w="9525">
            <a:solidFill>
              <a:srgbClr val="000000"/>
            </a:solidFill>
            <a:miter lim="800000"/>
            <a:headEnd/>
            <a:tailEnd/>
          </a:ln>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80</a:t>
            </a:r>
          </a:p>
        </p:txBody>
      </p:sp>
      <p:sp>
        <p:nvSpPr>
          <p:cNvPr id="11271" name="Text Box 8"/>
          <p:cNvSpPr txBox="1">
            <a:spLocks noChangeArrowheads="1"/>
          </p:cNvSpPr>
          <p:nvPr/>
        </p:nvSpPr>
        <p:spPr bwMode="auto">
          <a:xfrm>
            <a:off x="2617788" y="289401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60</a:t>
            </a:r>
          </a:p>
        </p:txBody>
      </p:sp>
      <p:sp>
        <p:nvSpPr>
          <p:cNvPr id="11272" name="Text Box 9"/>
          <p:cNvSpPr txBox="1">
            <a:spLocks noChangeArrowheads="1"/>
          </p:cNvSpPr>
          <p:nvPr/>
        </p:nvSpPr>
        <p:spPr bwMode="auto">
          <a:xfrm>
            <a:off x="2982913" y="289401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50</a:t>
            </a:r>
          </a:p>
        </p:txBody>
      </p:sp>
      <p:sp>
        <p:nvSpPr>
          <p:cNvPr id="11273" name="Text Box 10"/>
          <p:cNvSpPr txBox="1">
            <a:spLocks noChangeArrowheads="1"/>
          </p:cNvSpPr>
          <p:nvPr/>
        </p:nvSpPr>
        <p:spPr bwMode="auto">
          <a:xfrm>
            <a:off x="3348038" y="2894013"/>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7</a:t>
            </a:r>
          </a:p>
        </p:txBody>
      </p:sp>
      <p:sp>
        <p:nvSpPr>
          <p:cNvPr id="11274" name="Text Box 11"/>
          <p:cNvSpPr txBox="1">
            <a:spLocks noChangeArrowheads="1"/>
          </p:cNvSpPr>
          <p:nvPr/>
        </p:nvSpPr>
        <p:spPr bwMode="auto">
          <a:xfrm>
            <a:off x="3714750" y="2894013"/>
            <a:ext cx="365125" cy="638175"/>
          </a:xfrm>
          <a:prstGeom prst="rect">
            <a:avLst/>
          </a:prstGeom>
          <a:solidFill>
            <a:srgbClr val="E6E6FF"/>
          </a:solidFill>
          <a:ln w="9525">
            <a:solidFill>
              <a:srgbClr val="000000"/>
            </a:solidFill>
            <a:miter lim="800000"/>
            <a:headEnd/>
            <a:tailEnd/>
          </a:ln>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30</a:t>
            </a:r>
          </a:p>
        </p:txBody>
      </p:sp>
      <p:sp>
        <p:nvSpPr>
          <p:cNvPr id="11275" name="Line 12"/>
          <p:cNvSpPr>
            <a:spLocks noChangeShapeType="1"/>
          </p:cNvSpPr>
          <p:nvPr/>
        </p:nvSpPr>
        <p:spPr bwMode="auto">
          <a:xfrm flipH="1">
            <a:off x="2433638" y="3625850"/>
            <a:ext cx="1463675" cy="1554163"/>
          </a:xfrm>
          <a:prstGeom prst="line">
            <a:avLst/>
          </a:prstGeom>
          <a:noFill/>
          <a:ln w="9525">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1276" name="Line 13"/>
          <p:cNvSpPr>
            <a:spLocks noChangeShapeType="1"/>
          </p:cNvSpPr>
          <p:nvPr/>
        </p:nvSpPr>
        <p:spPr bwMode="auto">
          <a:xfrm>
            <a:off x="2433638" y="3533775"/>
            <a:ext cx="1463675" cy="1646238"/>
          </a:xfrm>
          <a:prstGeom prst="line">
            <a:avLst/>
          </a:prstGeom>
          <a:noFill/>
          <a:ln w="9525">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1277" name="Text Box 17"/>
          <p:cNvSpPr txBox="1">
            <a:spLocks noChangeArrowheads="1"/>
          </p:cNvSpPr>
          <p:nvPr/>
        </p:nvSpPr>
        <p:spPr bwMode="auto">
          <a:xfrm>
            <a:off x="971550" y="2436813"/>
            <a:ext cx="6461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Pivot</a:t>
            </a:r>
          </a:p>
        </p:txBody>
      </p:sp>
      <p:sp>
        <p:nvSpPr>
          <p:cNvPr id="11278" name="Text Box 18"/>
          <p:cNvSpPr txBox="1">
            <a:spLocks noChangeArrowheads="1"/>
          </p:cNvSpPr>
          <p:nvPr/>
        </p:nvSpPr>
        <p:spPr bwMode="auto">
          <a:xfrm>
            <a:off x="1077913" y="3808413"/>
            <a:ext cx="157003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Arial" charset="0"/>
              </a:rPr>
              <a:t>leftIndex</a:t>
            </a:r>
          </a:p>
          <a:p>
            <a:pPr>
              <a:lnSpc>
                <a:spcPct val="85000"/>
              </a:lnSpc>
            </a:pPr>
            <a:endParaRPr lang="en-GB" sz="2400">
              <a:latin typeface="Times New Roman" pitchFamily="18" charset="0"/>
            </a:endParaRPr>
          </a:p>
        </p:txBody>
      </p:sp>
      <p:sp>
        <p:nvSpPr>
          <p:cNvPr id="11279" name="Text Box 19"/>
          <p:cNvSpPr txBox="1">
            <a:spLocks noChangeArrowheads="1"/>
          </p:cNvSpPr>
          <p:nvPr/>
        </p:nvSpPr>
        <p:spPr bwMode="auto">
          <a:xfrm>
            <a:off x="3746500" y="3808413"/>
            <a:ext cx="16748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Arial" charset="0"/>
              </a:rPr>
              <a:t>rightIndex</a:t>
            </a:r>
          </a:p>
          <a:p>
            <a:pPr>
              <a:lnSpc>
                <a:spcPct val="85000"/>
              </a:lnSpc>
            </a:pPr>
            <a:endParaRPr lang="en-GB" sz="2400">
              <a:latin typeface="Times New Roman" pitchFamily="18" charset="0"/>
            </a:endParaRPr>
          </a:p>
        </p:txBody>
      </p:sp>
      <p:sp>
        <p:nvSpPr>
          <p:cNvPr id="11280" name="Text Box 20"/>
          <p:cNvSpPr txBox="1">
            <a:spLocks noChangeArrowheads="1"/>
          </p:cNvSpPr>
          <p:nvPr/>
        </p:nvSpPr>
        <p:spPr bwMode="auto">
          <a:xfrm>
            <a:off x="1519238" y="5272088"/>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1200">
                <a:latin typeface="Times New Roman" pitchFamily="18" charset="0"/>
              </a:rPr>
              <a:t>20</a:t>
            </a:r>
          </a:p>
        </p:txBody>
      </p:sp>
      <p:sp>
        <p:nvSpPr>
          <p:cNvPr id="11281" name="Text Box 21"/>
          <p:cNvSpPr txBox="1">
            <a:spLocks noChangeArrowheads="1"/>
          </p:cNvSpPr>
          <p:nvPr/>
        </p:nvSpPr>
        <p:spPr bwMode="auto">
          <a:xfrm>
            <a:off x="1154113" y="5272088"/>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1200">
                <a:latin typeface="Times New Roman" pitchFamily="18" charset="0"/>
              </a:rPr>
              <a:t>40</a:t>
            </a:r>
          </a:p>
        </p:txBody>
      </p:sp>
      <p:sp>
        <p:nvSpPr>
          <p:cNvPr id="11282" name="Text Box 22"/>
          <p:cNvSpPr txBox="1">
            <a:spLocks noChangeArrowheads="1"/>
          </p:cNvSpPr>
          <p:nvPr/>
        </p:nvSpPr>
        <p:spPr bwMode="auto">
          <a:xfrm>
            <a:off x="1885950" y="5272088"/>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10</a:t>
            </a:r>
          </a:p>
        </p:txBody>
      </p:sp>
      <p:sp>
        <p:nvSpPr>
          <p:cNvPr id="11283" name="Text Box 23"/>
          <p:cNvSpPr txBox="1">
            <a:spLocks noChangeArrowheads="1"/>
          </p:cNvSpPr>
          <p:nvPr/>
        </p:nvSpPr>
        <p:spPr bwMode="auto">
          <a:xfrm>
            <a:off x="2251075" y="5272088"/>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30</a:t>
            </a:r>
          </a:p>
        </p:txBody>
      </p:sp>
      <p:sp>
        <p:nvSpPr>
          <p:cNvPr id="11284" name="Text Box 24"/>
          <p:cNvSpPr txBox="1">
            <a:spLocks noChangeArrowheads="1"/>
          </p:cNvSpPr>
          <p:nvPr/>
        </p:nvSpPr>
        <p:spPr bwMode="auto">
          <a:xfrm>
            <a:off x="2617788" y="5272088"/>
            <a:ext cx="365125" cy="638175"/>
          </a:xfrm>
          <a:prstGeom prst="rect">
            <a:avLst/>
          </a:prstGeom>
          <a:solidFill>
            <a:srgbClr val="E6E6FF"/>
          </a:solidFill>
          <a:ln w="9525">
            <a:solidFill>
              <a:srgbClr val="000000"/>
            </a:solidFill>
            <a:miter lim="800000"/>
            <a:headEnd/>
            <a:tailEnd/>
          </a:ln>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60</a:t>
            </a:r>
          </a:p>
        </p:txBody>
      </p:sp>
      <p:sp>
        <p:nvSpPr>
          <p:cNvPr id="11285" name="Text Box 25"/>
          <p:cNvSpPr txBox="1">
            <a:spLocks noChangeArrowheads="1"/>
          </p:cNvSpPr>
          <p:nvPr/>
        </p:nvSpPr>
        <p:spPr bwMode="auto">
          <a:xfrm>
            <a:off x="2982913" y="5272088"/>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50</a:t>
            </a:r>
          </a:p>
        </p:txBody>
      </p:sp>
      <p:sp>
        <p:nvSpPr>
          <p:cNvPr id="11286" name="Text Box 26"/>
          <p:cNvSpPr txBox="1">
            <a:spLocks noChangeArrowheads="1"/>
          </p:cNvSpPr>
          <p:nvPr/>
        </p:nvSpPr>
        <p:spPr bwMode="auto">
          <a:xfrm>
            <a:off x="3348038" y="5272088"/>
            <a:ext cx="365125" cy="638175"/>
          </a:xfrm>
          <a:prstGeom prst="rect">
            <a:avLst/>
          </a:prstGeom>
          <a:solidFill>
            <a:srgbClr val="E6E6FF"/>
          </a:solidFill>
          <a:ln w="9525">
            <a:solidFill>
              <a:srgbClr val="000000"/>
            </a:solidFill>
            <a:miter lim="800000"/>
            <a:headEnd/>
            <a:tailEnd/>
          </a:ln>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7</a:t>
            </a:r>
          </a:p>
        </p:txBody>
      </p:sp>
      <p:sp>
        <p:nvSpPr>
          <p:cNvPr id="11287" name="Text Box 27"/>
          <p:cNvSpPr txBox="1">
            <a:spLocks noChangeArrowheads="1"/>
          </p:cNvSpPr>
          <p:nvPr/>
        </p:nvSpPr>
        <p:spPr bwMode="auto">
          <a:xfrm>
            <a:off x="3714750" y="5272088"/>
            <a:ext cx="3651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80</a:t>
            </a:r>
          </a:p>
        </p:txBody>
      </p:sp>
      <p:sp>
        <p:nvSpPr>
          <p:cNvPr id="11288" name="Text Box 28"/>
          <p:cNvSpPr txBox="1">
            <a:spLocks noChangeArrowheads="1"/>
          </p:cNvSpPr>
          <p:nvPr/>
        </p:nvSpPr>
        <p:spPr bwMode="auto">
          <a:xfrm>
            <a:off x="4079875" y="5272088"/>
            <a:ext cx="6445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100</a:t>
            </a:r>
          </a:p>
        </p:txBody>
      </p:sp>
      <p:sp>
        <p:nvSpPr>
          <p:cNvPr id="11289" name="Text Box 29"/>
          <p:cNvSpPr txBox="1">
            <a:spLocks noChangeArrowheads="1"/>
          </p:cNvSpPr>
          <p:nvPr/>
        </p:nvSpPr>
        <p:spPr bwMode="auto">
          <a:xfrm>
            <a:off x="4714875" y="5270500"/>
            <a:ext cx="365125"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90</a:t>
            </a:r>
          </a:p>
        </p:txBody>
      </p:sp>
      <p:sp>
        <p:nvSpPr>
          <p:cNvPr id="11290" name="Text Box 31"/>
          <p:cNvSpPr txBox="1">
            <a:spLocks noChangeArrowheads="1"/>
          </p:cNvSpPr>
          <p:nvPr/>
        </p:nvSpPr>
        <p:spPr bwMode="auto">
          <a:xfrm>
            <a:off x="3719513" y="4175125"/>
            <a:ext cx="3587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[7]</a:t>
            </a:r>
          </a:p>
        </p:txBody>
      </p:sp>
      <p:sp>
        <p:nvSpPr>
          <p:cNvPr id="11291" name="Text Box 32"/>
          <p:cNvSpPr txBox="1">
            <a:spLocks noChangeArrowheads="1"/>
          </p:cNvSpPr>
          <p:nvPr/>
        </p:nvSpPr>
        <p:spPr bwMode="auto">
          <a:xfrm>
            <a:off x="2343150" y="4175125"/>
            <a:ext cx="3587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[3]</a:t>
            </a:r>
          </a:p>
        </p:txBody>
      </p:sp>
      <p:sp>
        <p:nvSpPr>
          <p:cNvPr id="11292" name="Text Box 33"/>
          <p:cNvSpPr txBox="1">
            <a:spLocks noChangeArrowheads="1"/>
          </p:cNvSpPr>
          <p:nvPr/>
        </p:nvSpPr>
        <p:spPr bwMode="auto">
          <a:xfrm>
            <a:off x="5938838" y="3429000"/>
            <a:ext cx="2747962"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a:tabLst>
                <a:tab pos="723900" algn="l"/>
                <a:tab pos="1447800" algn="l"/>
                <a:tab pos="2171700" algn="l"/>
                <a:tab pos="2895600" algn="l"/>
              </a:tabLst>
              <a:defRPr>
                <a:solidFill>
                  <a:schemeClr val="tx1"/>
                </a:solidFill>
                <a:latin typeface="Verdana" pitchFamily="34" charset="0"/>
              </a:defRPr>
            </a:lvl1pPr>
            <a:lvl2pPr marL="742950" indent="-285750">
              <a:tabLst>
                <a:tab pos="723900" algn="l"/>
                <a:tab pos="1447800" algn="l"/>
                <a:tab pos="2171700" algn="l"/>
                <a:tab pos="2895600" algn="l"/>
              </a:tabLst>
              <a:defRPr>
                <a:solidFill>
                  <a:schemeClr val="tx1"/>
                </a:solidFill>
                <a:latin typeface="Verdana" pitchFamily="34" charset="0"/>
              </a:defRPr>
            </a:lvl2pPr>
            <a:lvl3pPr marL="1143000" indent="-228600">
              <a:tabLst>
                <a:tab pos="723900" algn="l"/>
                <a:tab pos="1447800" algn="l"/>
                <a:tab pos="2171700" algn="l"/>
                <a:tab pos="2895600" algn="l"/>
              </a:tabLst>
              <a:defRPr>
                <a:solidFill>
                  <a:schemeClr val="tx1"/>
                </a:solidFill>
                <a:latin typeface="Verdana" pitchFamily="34" charset="0"/>
              </a:defRPr>
            </a:lvl3pPr>
            <a:lvl4pPr marL="1600200" indent="-228600">
              <a:tabLst>
                <a:tab pos="723900" algn="l"/>
                <a:tab pos="1447800" algn="l"/>
                <a:tab pos="2171700" algn="l"/>
                <a:tab pos="2895600" algn="l"/>
              </a:tabLst>
              <a:defRPr>
                <a:solidFill>
                  <a:schemeClr val="tx1"/>
                </a:solidFill>
                <a:latin typeface="Verdana" pitchFamily="34" charset="0"/>
              </a:defRPr>
            </a:lvl4pPr>
            <a:lvl5pPr marL="2057400" indent="-228600">
              <a:tabLst>
                <a:tab pos="723900" algn="l"/>
                <a:tab pos="1447800" algn="l"/>
                <a:tab pos="2171700" algn="l"/>
                <a:tab pos="2895600" algn="l"/>
              </a:tabLst>
              <a:defRPr>
                <a:solidFill>
                  <a:schemeClr val="tx1"/>
                </a:solidFill>
                <a:latin typeface="Verdana" pitchFamily="34" charset="0"/>
              </a:defRPr>
            </a:lvl5pPr>
            <a:lvl6pPr marL="2514600" indent="-228600" eaLnBrk="0" fontAlgn="base" hangingPunct="0">
              <a:spcBef>
                <a:spcPct val="0"/>
              </a:spcBef>
              <a:spcAft>
                <a:spcPct val="0"/>
              </a:spcAft>
              <a:tabLst>
                <a:tab pos="723900" algn="l"/>
                <a:tab pos="1447800" algn="l"/>
                <a:tab pos="2171700" algn="l"/>
                <a:tab pos="2895600" algn="l"/>
              </a:tabLst>
              <a:defRPr>
                <a:solidFill>
                  <a:schemeClr val="tx1"/>
                </a:solidFill>
                <a:latin typeface="Verdana" pitchFamily="34" charset="0"/>
              </a:defRPr>
            </a:lvl6pPr>
            <a:lvl7pPr marL="2971800" indent="-228600" eaLnBrk="0" fontAlgn="base" hangingPunct="0">
              <a:spcBef>
                <a:spcPct val="0"/>
              </a:spcBef>
              <a:spcAft>
                <a:spcPct val="0"/>
              </a:spcAft>
              <a:tabLst>
                <a:tab pos="723900" algn="l"/>
                <a:tab pos="1447800" algn="l"/>
                <a:tab pos="2171700" algn="l"/>
                <a:tab pos="2895600" algn="l"/>
              </a:tabLst>
              <a:defRPr>
                <a:solidFill>
                  <a:schemeClr val="tx1"/>
                </a:solidFill>
                <a:latin typeface="Verdana" pitchFamily="34" charset="0"/>
              </a:defRPr>
            </a:lvl7pPr>
            <a:lvl8pPr marL="3429000" indent="-228600" eaLnBrk="0" fontAlgn="base" hangingPunct="0">
              <a:spcBef>
                <a:spcPct val="0"/>
              </a:spcBef>
              <a:spcAft>
                <a:spcPct val="0"/>
              </a:spcAft>
              <a:tabLst>
                <a:tab pos="723900" algn="l"/>
                <a:tab pos="1447800" algn="l"/>
                <a:tab pos="2171700" algn="l"/>
                <a:tab pos="2895600" algn="l"/>
              </a:tabLst>
              <a:defRPr>
                <a:solidFill>
                  <a:schemeClr val="tx1"/>
                </a:solidFill>
                <a:latin typeface="Verdana" pitchFamily="34" charset="0"/>
              </a:defRPr>
            </a:lvl8pPr>
            <a:lvl9pPr marL="3886200" indent="-228600" eaLnBrk="0" fontAlgn="base" hangingPunct="0">
              <a:spcBef>
                <a:spcPct val="0"/>
              </a:spcBef>
              <a:spcAft>
                <a:spcPct val="0"/>
              </a:spcAft>
              <a:tabLst>
                <a:tab pos="723900" algn="l"/>
                <a:tab pos="1447800" algn="l"/>
                <a:tab pos="2171700" algn="l"/>
                <a:tab pos="2895600" algn="l"/>
              </a:tabLst>
              <a:defRPr>
                <a:solidFill>
                  <a:schemeClr val="tx1"/>
                </a:solidFill>
                <a:latin typeface="Verdana" pitchFamily="34" charset="0"/>
              </a:defRPr>
            </a:lvl9pPr>
          </a:lstStyle>
          <a:p>
            <a:pPr>
              <a:lnSpc>
                <a:spcPct val="85000"/>
              </a:lnSpc>
            </a:pPr>
            <a:r>
              <a:rPr lang="en-GB" sz="2400">
                <a:latin typeface="Times New Roman" pitchFamily="18" charset="0"/>
              </a:rPr>
              <a:t>When indexes cross each other, we stop.</a:t>
            </a:r>
          </a:p>
        </p:txBody>
      </p:sp>
      <p:sp>
        <p:nvSpPr>
          <p:cNvPr id="11293" name="Text Box 29"/>
          <p:cNvSpPr txBox="1">
            <a:spLocks noChangeArrowheads="1"/>
          </p:cNvSpPr>
          <p:nvPr/>
        </p:nvSpPr>
        <p:spPr bwMode="auto">
          <a:xfrm>
            <a:off x="5087938" y="5270500"/>
            <a:ext cx="365125"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70</a:t>
            </a:r>
          </a:p>
        </p:txBody>
      </p:sp>
      <p:sp>
        <p:nvSpPr>
          <p:cNvPr id="11294" name="Text Box 28"/>
          <p:cNvSpPr txBox="1">
            <a:spLocks noChangeArrowheads="1"/>
          </p:cNvSpPr>
          <p:nvPr/>
        </p:nvSpPr>
        <p:spPr bwMode="auto">
          <a:xfrm>
            <a:off x="4070350" y="2897188"/>
            <a:ext cx="644525" cy="638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100</a:t>
            </a:r>
          </a:p>
        </p:txBody>
      </p:sp>
      <p:sp>
        <p:nvSpPr>
          <p:cNvPr id="11295" name="Text Box 29"/>
          <p:cNvSpPr txBox="1">
            <a:spLocks noChangeArrowheads="1"/>
          </p:cNvSpPr>
          <p:nvPr/>
        </p:nvSpPr>
        <p:spPr bwMode="auto">
          <a:xfrm>
            <a:off x="4706938" y="2895600"/>
            <a:ext cx="365125"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90</a:t>
            </a:r>
          </a:p>
        </p:txBody>
      </p:sp>
      <p:sp>
        <p:nvSpPr>
          <p:cNvPr id="11296" name="Text Box 29"/>
          <p:cNvSpPr txBox="1">
            <a:spLocks noChangeArrowheads="1"/>
          </p:cNvSpPr>
          <p:nvPr/>
        </p:nvSpPr>
        <p:spPr bwMode="auto">
          <a:xfrm>
            <a:off x="5078413" y="2895600"/>
            <a:ext cx="365125"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nSpc>
                <a:spcPct val="85000"/>
              </a:lnSpc>
            </a:pPr>
            <a:r>
              <a:rPr lang="en-GB" sz="2400">
                <a:latin typeface="Times New Roman" pitchFamily="18" charset="0"/>
              </a:rPr>
              <a:t>70</a:t>
            </a:r>
          </a:p>
        </p:txBody>
      </p:sp>
    </p:spTree>
  </p:cSld>
  <p:clrMapOvr>
    <a:masterClrMapping/>
  </p:clrMapOvr>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981</TotalTime>
  <Words>822</Words>
  <Application>Microsoft Office PowerPoint</Application>
  <PresentationFormat>On-screen Show (4:3)</PresentationFormat>
  <Paragraphs>219</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Courier New</vt:lpstr>
      <vt:lpstr>Times New Roman</vt:lpstr>
      <vt:lpstr>Verdana</vt:lpstr>
      <vt:lpstr>Wingdings</vt:lpstr>
      <vt:lpstr>Eclipse</vt:lpstr>
      <vt:lpstr>QuickSort</vt:lpstr>
      <vt:lpstr>Divide and Conquer</vt:lpstr>
      <vt:lpstr>Divide and Conquer</vt:lpstr>
      <vt:lpstr>QuickSort outline</vt:lpstr>
      <vt:lpstr>Algorithm</vt:lpstr>
      <vt:lpstr>Partition</vt:lpstr>
      <vt:lpstr>Choosing the pivot</vt:lpstr>
      <vt:lpstr>Moving the elements</vt:lpstr>
      <vt:lpstr>Searching</vt:lpstr>
      <vt:lpstr>Indeces “Meet” (Cross Over)</vt:lpstr>
      <vt:lpstr>PowerPoint Presentation</vt:lpstr>
      <vt:lpstr>Analysis: Average/Expected Case</vt:lpstr>
      <vt:lpstr>Analysis: Average/Expected Case</vt:lpstr>
      <vt:lpstr>Analysis: Average/Expected Case</vt:lpstr>
      <vt:lpstr>Analysis: Space</vt:lpstr>
      <vt:lpstr>Analysis: Worst Case</vt:lpstr>
      <vt:lpstr>Analysis: Worst Case</vt:lpstr>
    </vt:vector>
  </TitlesOfParts>
  <Company>Cascadia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Stacks</dc:title>
  <dc:creator>Mike Panitz</dc:creator>
  <cp:lastModifiedBy>Panitz, Michael W.</cp:lastModifiedBy>
  <cp:revision>88</cp:revision>
  <dcterms:created xsi:type="dcterms:W3CDTF">2006-03-31T01:29:44Z</dcterms:created>
  <dcterms:modified xsi:type="dcterms:W3CDTF">2019-06-05T21:28:50Z</dcterms:modified>
</cp:coreProperties>
</file>