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2" r:id="rId1"/>
  </p:sldMasterIdLst>
  <p:notesMasterIdLst>
    <p:notesMasterId r:id="rId134"/>
  </p:notesMasterIdLst>
  <p:sldIdLst>
    <p:sldId id="413" r:id="rId2"/>
    <p:sldId id="429" r:id="rId3"/>
    <p:sldId id="430" r:id="rId4"/>
    <p:sldId id="414" r:id="rId5"/>
    <p:sldId id="338" r:id="rId6"/>
    <p:sldId id="278" r:id="rId7"/>
    <p:sldId id="315" r:id="rId8"/>
    <p:sldId id="408" r:id="rId9"/>
    <p:sldId id="319" r:id="rId10"/>
    <p:sldId id="345" r:id="rId11"/>
    <p:sldId id="339" r:id="rId12"/>
    <p:sldId id="320" r:id="rId13"/>
    <p:sldId id="340" r:id="rId14"/>
    <p:sldId id="341" r:id="rId15"/>
    <p:sldId id="453" r:id="rId16"/>
    <p:sldId id="433" r:id="rId17"/>
    <p:sldId id="439" r:id="rId18"/>
    <p:sldId id="457" r:id="rId19"/>
    <p:sldId id="440" r:id="rId20"/>
    <p:sldId id="435" r:id="rId21"/>
    <p:sldId id="466" r:id="rId22"/>
    <p:sldId id="436" r:id="rId23"/>
    <p:sldId id="437" r:id="rId24"/>
    <p:sldId id="545" r:id="rId25"/>
    <p:sldId id="438" r:id="rId26"/>
    <p:sldId id="467" r:id="rId27"/>
    <p:sldId id="468" r:id="rId28"/>
    <p:sldId id="470" r:id="rId29"/>
    <p:sldId id="434" r:id="rId30"/>
    <p:sldId id="460" r:id="rId31"/>
    <p:sldId id="392" r:id="rId32"/>
    <p:sldId id="409" r:id="rId33"/>
    <p:sldId id="463" r:id="rId34"/>
    <p:sldId id="461" r:id="rId35"/>
    <p:sldId id="462" r:id="rId36"/>
    <p:sldId id="464" r:id="rId37"/>
    <p:sldId id="465" r:id="rId38"/>
    <p:sldId id="546" r:id="rId39"/>
    <p:sldId id="394" r:id="rId40"/>
    <p:sldId id="395" r:id="rId41"/>
    <p:sldId id="396" r:id="rId42"/>
    <p:sldId id="397" r:id="rId43"/>
    <p:sldId id="398" r:id="rId44"/>
    <p:sldId id="431" r:id="rId45"/>
    <p:sldId id="399" r:id="rId46"/>
    <p:sldId id="404" r:id="rId47"/>
    <p:sldId id="405" r:id="rId48"/>
    <p:sldId id="400" r:id="rId49"/>
    <p:sldId id="401" r:id="rId50"/>
    <p:sldId id="427" r:id="rId51"/>
    <p:sldId id="402" r:id="rId52"/>
    <p:sldId id="419" r:id="rId53"/>
    <p:sldId id="420" r:id="rId54"/>
    <p:sldId id="416" r:id="rId55"/>
    <p:sldId id="407" r:id="rId56"/>
    <p:sldId id="417" r:id="rId57"/>
    <p:sldId id="415" r:id="rId58"/>
    <p:sldId id="421" r:id="rId59"/>
    <p:sldId id="344" r:id="rId60"/>
    <p:sldId id="322" r:id="rId61"/>
    <p:sldId id="412" r:id="rId62"/>
    <p:sldId id="432" r:id="rId63"/>
    <p:sldId id="323" r:id="rId64"/>
    <p:sldId id="403" r:id="rId65"/>
    <p:sldId id="361" r:id="rId66"/>
    <p:sldId id="360" r:id="rId67"/>
    <p:sldId id="359" r:id="rId68"/>
    <p:sldId id="406" r:id="rId69"/>
    <p:sldId id="389" r:id="rId70"/>
    <p:sldId id="325" r:id="rId71"/>
    <p:sldId id="327" r:id="rId72"/>
    <p:sldId id="326" r:id="rId73"/>
    <p:sldId id="328" r:id="rId74"/>
    <p:sldId id="329" r:id="rId75"/>
    <p:sldId id="423" r:id="rId76"/>
    <p:sldId id="331" r:id="rId77"/>
    <p:sldId id="335" r:id="rId78"/>
    <p:sldId id="382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513" r:id="rId90"/>
    <p:sldId id="514" r:id="rId91"/>
    <p:sldId id="515" r:id="rId92"/>
    <p:sldId id="516" r:id="rId93"/>
    <p:sldId id="517" r:id="rId94"/>
    <p:sldId id="518" r:id="rId95"/>
    <p:sldId id="519" r:id="rId96"/>
    <p:sldId id="520" r:id="rId97"/>
    <p:sldId id="521" r:id="rId98"/>
    <p:sldId id="522" r:id="rId99"/>
    <p:sldId id="523" r:id="rId100"/>
    <p:sldId id="524" r:id="rId101"/>
    <p:sldId id="525" r:id="rId102"/>
    <p:sldId id="526" r:id="rId103"/>
    <p:sldId id="527" r:id="rId104"/>
    <p:sldId id="424" r:id="rId105"/>
    <p:sldId id="381" r:id="rId106"/>
    <p:sldId id="384" r:id="rId107"/>
    <p:sldId id="426" r:id="rId108"/>
    <p:sldId id="385" r:id="rId109"/>
    <p:sldId id="383" r:id="rId110"/>
    <p:sldId id="425" r:id="rId111"/>
    <p:sldId id="332" r:id="rId112"/>
    <p:sldId id="386" r:id="rId113"/>
    <p:sldId id="387" r:id="rId114"/>
    <p:sldId id="333" r:id="rId115"/>
    <p:sldId id="428" r:id="rId116"/>
    <p:sldId id="528" r:id="rId117"/>
    <p:sldId id="529" r:id="rId118"/>
    <p:sldId id="530" r:id="rId119"/>
    <p:sldId id="543" r:id="rId120"/>
    <p:sldId id="544" r:id="rId121"/>
    <p:sldId id="531" r:id="rId122"/>
    <p:sldId id="532" r:id="rId123"/>
    <p:sldId id="533" r:id="rId124"/>
    <p:sldId id="534" r:id="rId125"/>
    <p:sldId id="535" r:id="rId126"/>
    <p:sldId id="536" r:id="rId127"/>
    <p:sldId id="537" r:id="rId128"/>
    <p:sldId id="538" r:id="rId129"/>
    <p:sldId id="539" r:id="rId130"/>
    <p:sldId id="540" r:id="rId131"/>
    <p:sldId id="541" r:id="rId132"/>
    <p:sldId id="542" r:id="rId1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n’t hack / crack the system!" id="{953AD8DA-1F59-466D-8CAE-D6EC6A16D83F}">
          <p14:sldIdLst>
            <p14:sldId id="413"/>
            <p14:sldId id="429"/>
            <p14:sldId id="430"/>
            <p14:sldId id="414"/>
          </p14:sldIdLst>
        </p14:section>
        <p14:section name="What is Unit Testing?" id="{C215252D-0427-4F91-8DCF-F49775AC7184}">
          <p14:sldIdLst>
            <p14:sldId id="338"/>
            <p14:sldId id="278"/>
            <p14:sldId id="315"/>
            <p14:sldId id="408"/>
            <p14:sldId id="319"/>
          </p14:sldIdLst>
        </p14:section>
        <p14:section name="Overview of NUnit" id="{34066849-7EFC-41D2-A240-CC50F20857BD}">
          <p14:sldIdLst>
            <p14:sldId id="345"/>
            <p14:sldId id="339"/>
            <p14:sldId id="320"/>
            <p14:sldId id="340"/>
            <p14:sldId id="341"/>
            <p14:sldId id="453"/>
          </p14:sldIdLst>
        </p14:section>
        <p14:section name="Get NUnit Test Adapter To Work In Windows" id="{AFEE733B-A946-4C83-B122-9F55D74DE23C}">
          <p14:sldIdLst>
            <p14:sldId id="433"/>
            <p14:sldId id="439"/>
            <p14:sldId id="457"/>
            <p14:sldId id="440"/>
            <p14:sldId id="435"/>
            <p14:sldId id="466"/>
            <p14:sldId id="436"/>
            <p14:sldId id="437"/>
            <p14:sldId id="545"/>
            <p14:sldId id="438"/>
            <p14:sldId id="467"/>
            <p14:sldId id="468"/>
            <p14:sldId id="470"/>
            <p14:sldId id="434"/>
            <p14:sldId id="460"/>
            <p14:sldId id="392"/>
            <p14:sldId id="409"/>
            <p14:sldId id="463"/>
            <p14:sldId id="461"/>
            <p14:sldId id="462"/>
            <p14:sldId id="464"/>
            <p14:sldId id="465"/>
            <p14:sldId id="546"/>
          </p14:sldIdLst>
        </p14:section>
        <p14:section name="How to run the tests" id="{475053BE-2FF6-42FC-BC52-65BB567B7C06}">
          <p14:sldIdLst>
            <p14:sldId id="394"/>
            <p14:sldId id="395"/>
            <p14:sldId id="396"/>
            <p14:sldId id="397"/>
            <p14:sldId id="398"/>
            <p14:sldId id="431"/>
            <p14:sldId id="399"/>
            <p14:sldId id="404"/>
            <p14:sldId id="405"/>
          </p14:sldIdLst>
        </p14:section>
        <p14:section name="How To Debug a test" id="{CAC29C8F-4BD4-4BD5-AB93-7E4E2375E209}">
          <p14:sldIdLst>
            <p14:sldId id="400"/>
            <p14:sldId id="401"/>
            <p14:sldId id="427"/>
          </p14:sldIdLst>
        </p14:section>
        <p14:section name="What’s My Grade?" id="{B664D514-FDDF-44CC-B91C-C1A44EC4430B}">
          <p14:sldIdLst>
            <p14:sldId id="402"/>
            <p14:sldId id="419"/>
            <p14:sldId id="420"/>
            <p14:sldId id="416"/>
            <p14:sldId id="407"/>
            <p14:sldId id="417"/>
            <p14:sldId id="415"/>
            <p14:sldId id="421"/>
          </p14:sldIdLst>
        </p14:section>
        <p14:section name="Workflow" id="{0034FB40-5E2E-4502-952B-25E8917C9FAD}">
          <p14:sldIdLst>
            <p14:sldId id="344"/>
            <p14:sldId id="322"/>
            <p14:sldId id="412"/>
            <p14:sldId id="432"/>
            <p14:sldId id="323"/>
          </p14:sldIdLst>
        </p14:section>
        <p14:section name="Explanation Of Files" id="{04AF525B-773A-49B8-A873-021B1352F950}">
          <p14:sldIdLst>
            <p14:sldId id="403"/>
            <p14:sldId id="361"/>
            <p14:sldId id="360"/>
            <p14:sldId id="359"/>
          </p14:sldIdLst>
        </p14:section>
        <p14:section name="NUnit Details" id="{41510847-801C-48D6-BFF5-45E64E8DDAFF}">
          <p14:sldIdLst>
            <p14:sldId id="406"/>
            <p14:sldId id="389"/>
            <p14:sldId id="325"/>
            <p14:sldId id="327"/>
            <p14:sldId id="326"/>
            <p14:sldId id="328"/>
            <p14:sldId id="329"/>
            <p14:sldId id="423"/>
            <p14:sldId id="331"/>
            <p14:sldId id="335"/>
            <p14:sldId id="382"/>
          </p14:sldIdLst>
        </p14:section>
        <p14:section name="Finding Things Quickly" id="{A9042CD8-4708-46D6-96D0-F39FD70D1773}">
          <p14:sldIdLst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</p14:sldIdLst>
        </p14:section>
        <p14:section name="Example #1" id="{753CA5C7-7A4E-41E9-A152-EF42BC032BB6}">
          <p14:sldIdLst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</p14:sldIdLst>
        </p14:section>
        <p14:section name="Redirecting I/O" id="{76CD79F3-A89F-4247-9650-2D4B25EDE74C}">
          <p14:sldIdLst>
            <p14:sldId id="424"/>
            <p14:sldId id="381"/>
            <p14:sldId id="384"/>
            <p14:sldId id="426"/>
            <p14:sldId id="385"/>
            <p14:sldId id="383"/>
          </p14:sldIdLst>
        </p14:section>
        <p14:section name="[Values] and [TestCase] Attributes" id="{A5E6A1C8-373E-41F1-8D98-4EE580FB6B23}">
          <p14:sldIdLst>
            <p14:sldId id="425"/>
            <p14:sldId id="332"/>
            <p14:sldId id="386"/>
            <p14:sldId id="387"/>
            <p14:sldId id="333"/>
            <p14:sldId id="428"/>
          </p14:sldIdLst>
        </p14:section>
        <p14:section name="Example #2" id="{D930FA53-8DFE-4B70-A4BD-5F3C27960752}">
          <p14:sldIdLst>
            <p14:sldId id="528"/>
            <p14:sldId id="529"/>
            <p14:sldId id="530"/>
            <p14:sldId id="543"/>
            <p14:sldId id="544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894400"/>
    <a:srgbClr val="B75B00"/>
    <a:srgbClr val="996600"/>
    <a:srgbClr val="FF9900"/>
    <a:srgbClr val="663300"/>
    <a:srgbClr val="A4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1952" autoAdjust="0"/>
  </p:normalViewPr>
  <p:slideViewPr>
    <p:cSldViewPr>
      <p:cViewPr varScale="1">
        <p:scale>
          <a:sx n="113" d="100"/>
          <a:sy n="113" d="100"/>
        </p:scale>
        <p:origin x="14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9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0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3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5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8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0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9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34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7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101313-E8DA-420E-9B40-887E2508C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6544-4B97-49F3-8C56-C340A6295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D8D4-9D38-4BE5-BF3A-752B4A75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FC85-5ACC-4F4F-A8CD-CD42FB7A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A314E5-B868-4408-BCB5-291F2D4B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3A1D7-D944-4269-B4F1-19072D56D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4063F2-C6CC-4E7A-9A1C-EE64470F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3A1F9-D54A-4098-8748-5DEA4A9A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56F6-6371-4869-9A2D-DD7554643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E755E-9E4B-46A2-ACD3-2C522917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B923FA-2684-4126-8607-7FA486AD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BIT 142: Intermediate Programming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60E0EE-A51D-428A-A5BA-3B47EB9F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9" r:id="rId2"/>
    <p:sldLayoutId id="2147483834" r:id="rId3"/>
    <p:sldLayoutId id="2147483835" r:id="rId4"/>
    <p:sldLayoutId id="2147483836" r:id="rId5"/>
    <p:sldLayoutId id="2147483837" r:id="rId6"/>
    <p:sldLayoutId id="2147483830" r:id="rId7"/>
    <p:sldLayoutId id="2147483838" r:id="rId8"/>
    <p:sldLayoutId id="2147483839" r:id="rId9"/>
    <p:sldLayoutId id="2147483831" r:id="rId10"/>
    <p:sldLayoutId id="21474838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nuget/what-is-nug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overcomputers.info/ComputerSecurity/glossar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tural_numb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#Primality_of_one"/><Relationship Id="rId5" Type="http://schemas.openxmlformats.org/officeDocument/2006/relationships/hyperlink" Target="http://en.wikipedia.org/wiki/1_(number)" TargetMode="External"/><Relationship Id="rId4" Type="http://schemas.openxmlformats.org/officeDocument/2006/relationships/hyperlink" Target="http://en.wikipedia.org/wiki/Divisor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Don’t hack / crack the system!</a:t>
            </a:r>
          </a:p>
        </p:txBody>
      </p:sp>
    </p:spTree>
    <p:extLst>
      <p:ext uri="{BB962C8B-B14F-4D97-AF65-F5344CB8AC3E}">
        <p14:creationId xmlns:p14="http://schemas.microsoft.com/office/powerpoint/2010/main" val="213350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Overview of </a:t>
            </a:r>
            <a:r>
              <a:rPr lang="en-US" dirty="0" err="1"/>
              <a:t>NUnit</a:t>
            </a:r>
            <a:endParaRPr 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2B937F-868A-442E-916A-9E15549E32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511300"/>
          </a:xfrm>
        </p:spPr>
        <p:txBody>
          <a:bodyPr/>
          <a:lstStyle/>
          <a:p>
            <a:r>
              <a:rPr lang="en-US" dirty="0"/>
              <a:t>Let’s imagine what’ll happen if we call 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IsInRange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</a:p>
          <a:p>
            <a:r>
              <a:rPr lang="en-US" dirty="0"/>
              <a:t>The ‘if statement’ line will be true</a:t>
            </a:r>
          </a:p>
          <a:p>
            <a:r>
              <a:rPr lang="en-US" dirty="0"/>
              <a:t>			So we’ll return true</a:t>
            </a:r>
          </a:p>
          <a:p>
            <a:r>
              <a:rPr lang="en-US" dirty="0"/>
              <a:t>                   But we wanted to return false!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537" eaLnBrk="1" hangingPunct="1"/>
            <a:r>
              <a:rPr lang="en-US" dirty="0"/>
              <a:t>#6: Try to fix your code then see if the test passes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pt-BR" dirty="0"/>
              <a:t> if (num &lt; 4)</a:t>
            </a:r>
          </a:p>
          <a:p>
            <a:r>
              <a:rPr lang="en-US" dirty="0"/>
              <a:t>                return true;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return false;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0DE588-4D8F-4954-A2CC-0C2D5778912F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895600"/>
            <a:ext cx="167640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803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511300"/>
          </a:xfrm>
        </p:spPr>
        <p:txBody>
          <a:bodyPr/>
          <a:lstStyle/>
          <a:p>
            <a:r>
              <a:rPr lang="en-US" dirty="0"/>
              <a:t>Let’s change the if statement to be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if (num &gt;= 0 &amp;&amp; num &lt; 4)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537" eaLnBrk="1" hangingPunct="1"/>
            <a:r>
              <a:rPr lang="en-US" dirty="0"/>
              <a:t>#6: Try to fix your code then see if the test passes: will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pt-BR" dirty="0"/>
              <a:t> if (num &gt;= 0 &amp;&amp; num &lt; 4)</a:t>
            </a:r>
          </a:p>
          <a:p>
            <a:r>
              <a:rPr lang="en-US" dirty="0"/>
              <a:t>                return true;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return false;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86681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0EE1F-C8AC-4180-A2AC-171DF852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5B481-A841-45F1-8A32-EF5943CF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2E56E-ABD6-49BB-81A6-C4DF173A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9398"/>
            <a:ext cx="4229403" cy="645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9275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550DA-A958-4568-AB8C-8C5D98B2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Re-read the instructions to make sure you haven’t left anything 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it out again with a separate, fresh copy of the project</a:t>
            </a:r>
          </a:p>
          <a:p>
            <a:pPr lvl="1"/>
            <a:r>
              <a:rPr lang="en-US" dirty="0"/>
              <a:t>Download a fresh copy</a:t>
            </a:r>
          </a:p>
          <a:p>
            <a:pPr lvl="1"/>
            <a:r>
              <a:rPr lang="en-US" dirty="0"/>
              <a:t>SAVE YOUR ORIGINAL WORK!!!!</a:t>
            </a:r>
          </a:p>
          <a:p>
            <a:pPr lvl="1"/>
            <a:r>
              <a:rPr lang="en-US" dirty="0"/>
              <a:t>Copy your work into the fresh copy</a:t>
            </a:r>
          </a:p>
          <a:p>
            <a:pPr lvl="1"/>
            <a:r>
              <a:rPr lang="en-US" dirty="0"/>
              <a:t>Make sure the tests still pass!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AA9C1-52E8-415C-A251-FDA13CFB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B6AB-75CE-4355-8F87-30E1B1D8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32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Redirecting Input &amp; Output in </a:t>
            </a:r>
            <a:r>
              <a:rPr lang="en-US" dirty="0" err="1"/>
              <a:t>NUnit</a:t>
            </a:r>
            <a:r>
              <a:rPr lang="en-US" dirty="0"/>
              <a:t> Tests</a:t>
            </a:r>
          </a:p>
        </p:txBody>
      </p:sp>
    </p:spTree>
    <p:extLst>
      <p:ext uri="{BB962C8B-B14F-4D97-AF65-F5344CB8AC3E}">
        <p14:creationId xmlns:p14="http://schemas.microsoft.com/office/powerpoint/2010/main" val="16520684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Certain tests may redirect input, output</a:t>
            </a:r>
          </a:p>
          <a:p>
            <a:pPr lvl="1" eaLnBrk="1" hangingPunct="1"/>
            <a:r>
              <a:rPr lang="en-US" dirty="0"/>
              <a:t>This means that they can ‘feed’ input to your code, and ‘capture’ the output that you produce</a:t>
            </a:r>
          </a:p>
          <a:p>
            <a:pPr lvl="1" eaLnBrk="1" hangingPunct="1"/>
            <a:endParaRPr lang="en-US" dirty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2C42D9-A551-4605-AD52-729758270D1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Redirecting I/O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eaLnBrk="1" hangingPunct="1"/>
            <a:r>
              <a:rPr lang="en-US" dirty="0"/>
              <a:t>Using 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TestHelpers</a:t>
            </a:r>
            <a:r>
              <a:rPr lang="en-US" dirty="0"/>
              <a:t> software, the tests can capture output.</a:t>
            </a:r>
          </a:p>
          <a:p>
            <a:pPr marL="365125" lvl="1" eaLnBrk="1" hangingPunct="1"/>
            <a:r>
              <a:rPr lang="en-US" dirty="0"/>
              <a:t>This is in the </a:t>
            </a:r>
            <a:r>
              <a:rPr lang="en-US" dirty="0" err="1"/>
              <a:t>TestHelpers.cs</a:t>
            </a:r>
            <a:r>
              <a:rPr lang="en-US" dirty="0"/>
              <a:t> file ; you’re welcome to look at it, if you’re curious about how it works</a:t>
            </a:r>
          </a:p>
          <a:p>
            <a:pPr marL="109537" eaLnBrk="1" hangingPunct="1"/>
            <a:endParaRPr lang="en-US" dirty="0"/>
          </a:p>
          <a:p>
            <a:pPr marL="109537" eaLnBrk="1" hangingPunct="1"/>
            <a:r>
              <a:rPr lang="en-US" dirty="0"/>
              <a:t>Anything that you print (using </a:t>
            </a:r>
            <a:r>
              <a:rPr lang="en-US" dirty="0" err="1"/>
              <a:t>Console.Write</a:t>
            </a:r>
            <a:r>
              <a:rPr lang="en-US" dirty="0"/>
              <a:t>) can be captured</a:t>
            </a:r>
          </a:p>
          <a:p>
            <a:pPr marL="109537" eaLnBrk="1" hangingPunct="1"/>
            <a:endParaRPr lang="en-US" dirty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dirty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/>
              <a:t>Test: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Unit_Test_Console_WriteLine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2C42D9-A551-4605-AD52-729758270D1A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Output (captured by the test)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8D965-120E-4B86-83D9-25C50D7D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601286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Capture the output</a:t>
            </a:r>
          </a:p>
          <a:p>
            <a:pPr marL="623887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Ask if the output is identical to “This is the second exercise\n”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19294F-B0AA-4F41-88A5-4335C9F6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Directing I/O in a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4BF6-D271-4D6C-B235-A1BAA0C2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92" y="6365631"/>
            <a:ext cx="366712" cy="365125"/>
          </a:xfrm>
        </p:spPr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E7954-628C-4F1C-9C1E-2F69ECB3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6056"/>
            <a:ext cx="6370673" cy="383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07598B-C756-4EF2-AD62-48CD9B1EC1B5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1415361" y="4300294"/>
            <a:ext cx="1436479" cy="221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257320-0E26-4E2A-B3DA-BDE3F57D1176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415361" y="4521994"/>
            <a:ext cx="1404441" cy="440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ADDBDD7-EB48-4C66-89B5-070441CE7AC2}"/>
              </a:ext>
            </a:extLst>
          </p:cNvPr>
          <p:cNvSpPr/>
          <p:nvPr/>
        </p:nvSpPr>
        <p:spPr>
          <a:xfrm>
            <a:off x="884446" y="4060329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AA1B54-8CAE-4358-8FAF-727DDC33D19A}"/>
              </a:ext>
            </a:extLst>
          </p:cNvPr>
          <p:cNvSpPr/>
          <p:nvPr/>
        </p:nvSpPr>
        <p:spPr>
          <a:xfrm>
            <a:off x="839882" y="500503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C0ED72-F5E9-41A3-BA8D-A3467CA7BAF8}"/>
              </a:ext>
            </a:extLst>
          </p:cNvPr>
          <p:cNvCxnSpPr>
            <a:cxnSpLocks/>
          </p:cNvCxnSpPr>
          <p:nvPr/>
        </p:nvCxnSpPr>
        <p:spPr>
          <a:xfrm>
            <a:off x="1370797" y="5521692"/>
            <a:ext cx="1449005" cy="14046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57FDD0-9D64-481C-ADC7-64605AC0AA2A}"/>
              </a:ext>
            </a:extLst>
          </p:cNvPr>
          <p:cNvCxnSpPr>
            <a:cxnSpLocks/>
          </p:cNvCxnSpPr>
          <p:nvPr/>
        </p:nvCxnSpPr>
        <p:spPr>
          <a:xfrm>
            <a:off x="1413033" y="5548801"/>
            <a:ext cx="1383323" cy="4806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9197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eaLnBrk="1" hangingPunct="1"/>
            <a:r>
              <a:rPr lang="en-US" dirty="0"/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TestHelpers</a:t>
            </a:r>
            <a:r>
              <a:rPr lang="en-US" dirty="0"/>
              <a:t> software also provides for a number of helpful routines, including ‘fuzzy’ comparisons</a:t>
            </a:r>
          </a:p>
          <a:p>
            <a:pPr marL="365125" lvl="1" eaLnBrk="1" hangingPunct="1"/>
            <a:r>
              <a:rPr lang="en-US" dirty="0"/>
              <a:t>‘Fuzzy’ for strings means case-insensitive, and without (too much) regard for blank spaces</a:t>
            </a:r>
          </a:p>
          <a:p>
            <a:pPr marL="109537" eaLnBrk="1" hangingPunct="1"/>
            <a:endParaRPr lang="en-US" dirty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dirty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/>
              <a:t>Test: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Unit_Test_Console_WriteLine_Fuzzy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2C42D9-A551-4605-AD52-729758270D1A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Fuzzy String Comparisons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eaLnBrk="1" hangingPunct="1"/>
            <a:r>
              <a:rPr lang="en-US" dirty="0"/>
              <a:t>The test can also assemble a string, which will be used as the input to your code.</a:t>
            </a:r>
          </a:p>
          <a:p>
            <a:pPr marL="109537" eaLnBrk="1" hangingPunct="1"/>
            <a:endParaRPr lang="en-US" dirty="0"/>
          </a:p>
          <a:p>
            <a:pPr marL="109537" eaLnBrk="1" hangingPunct="1"/>
            <a:r>
              <a:rPr lang="en-US" dirty="0"/>
              <a:t>Whenever you call </a:t>
            </a:r>
            <a:r>
              <a:rPr lang="en-US" dirty="0" err="1"/>
              <a:t>Console.Readline</a:t>
            </a:r>
            <a:r>
              <a:rPr lang="en-US" dirty="0"/>
              <a:t>, you will read everything up to the next newline</a:t>
            </a:r>
          </a:p>
          <a:p>
            <a:pPr marL="365125" lvl="1" eaLnBrk="1" hangingPunct="1"/>
            <a:r>
              <a:rPr lang="en-US" dirty="0"/>
              <a:t>Newline in C#: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\n</a:t>
            </a:r>
          </a:p>
          <a:p>
            <a:pPr marL="109537" eaLnBrk="1" hangingPunct="1"/>
            <a:endParaRPr lang="en-US" dirty="0"/>
          </a:p>
          <a:p>
            <a:pPr marL="109537" eaLnBrk="1" hangingPunct="1"/>
            <a:r>
              <a:rPr lang="en-US" dirty="0"/>
              <a:t>Example of input: </a:t>
            </a:r>
          </a:p>
          <a:p>
            <a:pPr marL="365125" lvl="1" eaLnBrk="1" hangingPunct="1"/>
            <a:r>
              <a:rPr lang="en-US" dirty="0"/>
              <a:t>“2\n3\</a:t>
            </a:r>
            <a:r>
              <a:rPr lang="en-US" dirty="0" err="1"/>
              <a:t>nquit</a:t>
            </a:r>
            <a:r>
              <a:rPr lang="en-US" dirty="0"/>
              <a:t>\n” is the same as typing </a:t>
            </a:r>
            <a:br>
              <a:rPr lang="en-US" dirty="0"/>
            </a:br>
            <a:r>
              <a:rPr lang="en-US" dirty="0"/>
              <a:t>2&lt;enter&gt;3&lt;enter&gt;quit&lt;enter&gt;</a:t>
            </a:r>
            <a:br>
              <a:rPr lang="en-US" dirty="0"/>
            </a:br>
            <a:endParaRPr lang="en-US" dirty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/>
              <a:t>		Test: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Unit_Test_Console_IO_Fuzzy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2C42D9-A551-4605-AD52-729758270D1A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Test-Supplied Input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77200" cy="4343400"/>
          </a:xfrm>
        </p:spPr>
        <p:txBody>
          <a:bodyPr/>
          <a:lstStyle/>
          <a:p>
            <a:pPr eaLnBrk="1" hangingPunct="1"/>
            <a:r>
              <a:rPr lang="en-US"/>
              <a:t>A free, open-source framework to help people create their own unit tests for any .Net language</a:t>
            </a:r>
          </a:p>
          <a:p>
            <a:pPr lvl="1" eaLnBrk="1" hangingPunct="1"/>
            <a:r>
              <a:rPr lang="en-US"/>
              <a:t>We’ll use it for C#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Related to (“inspired by”) JUnit</a:t>
            </a:r>
          </a:p>
          <a:p>
            <a:pPr lvl="1" eaLnBrk="1" hangingPunct="1"/>
            <a:r>
              <a:rPr lang="en-US"/>
              <a:t>JUnit is for Java testing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C789066-785A-465D-BD17-BC47C4EE36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What is NUnit?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[Values],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TestCase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SetUp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5210002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52399" y="1219200"/>
            <a:ext cx="8861425" cy="2056986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Unit_Test_Values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 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[Values(-1, 0, 1, 10)]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valueToTry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r>
              <a:rPr lang="en-US" sz="2000" dirty="0"/>
              <a:t>Tells NUnit to call this function with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valueToTry</a:t>
            </a:r>
            <a:r>
              <a:rPr lang="en-US" sz="2000" dirty="0"/>
              <a:t> set to -1, </a:t>
            </a:r>
            <a:br>
              <a:rPr lang="en-US" sz="2000" dirty="0"/>
            </a:br>
            <a:r>
              <a:rPr lang="en-US" sz="2000" dirty="0"/>
              <a:t>then call the function again with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valueToTry</a:t>
            </a:r>
            <a:r>
              <a:rPr lang="en-US" sz="2000" dirty="0"/>
              <a:t> set to 0, </a:t>
            </a:r>
            <a:br>
              <a:rPr lang="en-US" sz="2000" dirty="0"/>
            </a:br>
            <a:r>
              <a:rPr lang="en-US" sz="2000" dirty="0"/>
              <a:t>then call the function again with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valueToTry</a:t>
            </a:r>
            <a:r>
              <a:rPr lang="en-US" sz="2000" dirty="0"/>
              <a:t> set to 1 </a:t>
            </a:r>
            <a:br>
              <a:rPr lang="en-US" sz="2000" dirty="0"/>
            </a:br>
            <a:r>
              <a:rPr lang="en-US" sz="2000" dirty="0"/>
              <a:t>then call the function again with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valueToTry</a:t>
            </a:r>
            <a:r>
              <a:rPr lang="en-US" sz="2000" dirty="0"/>
              <a:t> set to 10 </a:t>
            </a:r>
            <a:br>
              <a:rPr lang="en-US" sz="2000" dirty="0"/>
            </a:b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ED2D6B-A170-40AA-B74D-8C1A0C48DD29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[Values] Attribute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5F2C6-4755-4B2C-A3BB-01870E7C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6186"/>
            <a:ext cx="7678222" cy="316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public void Unit_Test_Values_2(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[Values(1, 10)]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a,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[Values(2, 4)]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b) </a:t>
            </a:r>
            <a:endParaRPr lang="en-US" dirty="0"/>
          </a:p>
          <a:p>
            <a:pPr eaLnBrk="1" hangingPunct="1"/>
            <a:r>
              <a:rPr lang="en-US" dirty="0"/>
              <a:t>Tells NUnit to call this function with ALL POSSIBLE COMBINATIONS OF a and b:</a:t>
            </a:r>
          </a:p>
          <a:p>
            <a:pPr lvl="1" eaLnBrk="1" hangingPunct="1"/>
            <a:r>
              <a:rPr lang="en-US" dirty="0"/>
              <a:t>a = 1, b = 2</a:t>
            </a:r>
          </a:p>
          <a:p>
            <a:pPr lvl="1" eaLnBrk="1" hangingPunct="1"/>
            <a:r>
              <a:rPr lang="en-US" dirty="0"/>
              <a:t>a = 1, b = 4</a:t>
            </a:r>
          </a:p>
          <a:p>
            <a:pPr lvl="1" eaLnBrk="1" hangingPunct="1"/>
            <a:r>
              <a:rPr lang="en-US" dirty="0"/>
              <a:t>a = 10, b = 2</a:t>
            </a:r>
          </a:p>
          <a:p>
            <a:pPr lvl="1" eaLnBrk="1" hangingPunct="1"/>
            <a:r>
              <a:rPr lang="en-US" dirty="0"/>
              <a:t>a = 10, b = 4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ED2D6B-A170-40AA-B74D-8C1A0C48DD29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[Values] Attribute - Combo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1B42E-6E0D-4CD1-8C77-E1D0380E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2" y="5017894"/>
            <a:ext cx="8306959" cy="13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786062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( 1, 2)]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( 10, 4)]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Unit_Test_TestCase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b)</a:t>
            </a:r>
          </a:p>
          <a:p>
            <a:pPr eaLnBrk="1" hangingPunct="1"/>
            <a:r>
              <a:rPr lang="en-US" dirty="0"/>
              <a:t>Tells NUnit to call this function with EACH </a:t>
            </a:r>
            <a:r>
              <a:rPr lang="en-US" dirty="0" err="1"/>
              <a:t>TestCase</a:t>
            </a:r>
            <a:r>
              <a:rPr lang="en-US" dirty="0"/>
              <a:t>: </a:t>
            </a:r>
          </a:p>
          <a:p>
            <a:pPr lvl="1" eaLnBrk="1" hangingPunct="1"/>
            <a:r>
              <a:rPr lang="en-US" dirty="0"/>
              <a:t>a = 1, b = 2</a:t>
            </a:r>
          </a:p>
          <a:p>
            <a:pPr lvl="1" eaLnBrk="1" hangingPunct="1"/>
            <a:r>
              <a:rPr lang="en-US" dirty="0"/>
              <a:t>a = 10, b = 4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ED2D6B-A170-40AA-B74D-8C1A0C48DD29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[</a:t>
            </a:r>
            <a:r>
              <a:rPr lang="en-US" dirty="0" err="1"/>
              <a:t>TestCase</a:t>
            </a:r>
            <a:r>
              <a:rPr lang="en-US" dirty="0"/>
              <a:t>] Attribute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97F36-3412-4FC5-8DF7-0482E73B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3570"/>
            <a:ext cx="79248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Notice that </a:t>
            </a:r>
            <a:r>
              <a:rPr lang="en-US" b="1" u="sng" dirty="0"/>
              <a:t>before</a:t>
            </a:r>
            <a:r>
              <a:rPr lang="en-US" dirty="0"/>
              <a:t> each test, the method marked with [Setup] will be run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 the example test (next slide), we’ll use this to initialize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to be 10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ex5</a:t>
            </a:r>
            <a:r>
              <a:rPr lang="en-US" dirty="0"/>
              <a:t> to refer to an object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A241DC-68F3-48DF-A97C-7A65AF43FA1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Tests that use the [Setup] Attribute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22995-B71F-487D-842A-3A753BE6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2825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2E2259-A2A0-46FF-BC57-7EFBF559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304800"/>
            <a:ext cx="3200400" cy="5702300"/>
          </a:xfrm>
        </p:spPr>
        <p:txBody>
          <a:bodyPr/>
          <a:lstStyle/>
          <a:p>
            <a:pPr marL="109537" indent="0">
              <a:buNone/>
            </a:pPr>
            <a:r>
              <a:rPr lang="en-US" dirty="0"/>
              <a:t>This methods is run FIRST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/>
              <a:t>THEN this test is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B5428-682A-4448-9182-3B7729FD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67F300-AE7E-47CB-B96A-EAC5135C8F89}"/>
              </a:ext>
            </a:extLst>
          </p:cNvPr>
          <p:cNvCxnSpPr>
            <a:cxnSpLocks/>
          </p:cNvCxnSpPr>
          <p:nvPr/>
        </p:nvCxnSpPr>
        <p:spPr>
          <a:xfrm flipH="1">
            <a:off x="1219200" y="685800"/>
            <a:ext cx="4419600" cy="3810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6E38BD-BBD8-46E6-A866-AD1EDD0BD6A0}"/>
              </a:ext>
            </a:extLst>
          </p:cNvPr>
          <p:cNvCxnSpPr>
            <a:cxnSpLocks/>
          </p:cNvCxnSpPr>
          <p:nvPr/>
        </p:nvCxnSpPr>
        <p:spPr>
          <a:xfrm flipH="1">
            <a:off x="3657601" y="2514601"/>
            <a:ext cx="2133599" cy="11429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752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0EBDF4-0C4D-406A-A81A-8A7A2198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haven’t finished example #2 yet, and will not do so this quarter.</a:t>
            </a:r>
          </a:p>
          <a:p>
            <a:endParaRPr lang="en-US" dirty="0"/>
          </a:p>
          <a:p>
            <a:r>
              <a:rPr lang="en-US" dirty="0"/>
              <a:t>Please ignore all the slides from here all the way to the end of this slide deck.  Thanks!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C28F2-E348-477E-9643-F812FAE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IGNORE THE FOLLOWING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7F851-EA36-463C-B645-3AEB70DB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73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Making your tests pass</a:t>
            </a:r>
            <a:br>
              <a:rPr lang="en-US" dirty="0"/>
            </a:br>
            <a:r>
              <a:rPr lang="en-US" dirty="0"/>
              <a:t>Example #2</a:t>
            </a:r>
            <a:br>
              <a:rPr lang="en-US" dirty="0"/>
            </a:br>
            <a:r>
              <a:rPr lang="en-US" dirty="0"/>
              <a:t>(Using the debugger)</a:t>
            </a:r>
          </a:p>
        </p:txBody>
      </p:sp>
    </p:spTree>
    <p:extLst>
      <p:ext uri="{BB962C8B-B14F-4D97-AF65-F5344CB8AC3E}">
        <p14:creationId xmlns:p14="http://schemas.microsoft.com/office/powerpoint/2010/main" val="38545170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457200"/>
            <a:ext cx="8785224" cy="5549900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Read exercise to know:</a:t>
            </a:r>
          </a:p>
          <a:p>
            <a:pPr marL="879475" lvl="1" indent="-514350" eaLnBrk="1" hangingPunct="1"/>
            <a:r>
              <a:rPr lang="en-US" dirty="0"/>
              <a:t>What your code is supposed to do</a:t>
            </a:r>
          </a:p>
          <a:p>
            <a:pPr marL="879475" lvl="1" indent="-514350" eaLnBrk="1" hangingPunct="1"/>
            <a:r>
              <a:rPr lang="en-US" dirty="0"/>
              <a:t>What tests should pass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Write your code based on the exercise description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Run the tests – do they all pass?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Pick a failing test (from this exercise)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Read the test in detail to figure out what it’s trying to do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Try to fix your code then see if the test passes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Repeat prior 2-3 steps until all these tests pass</a:t>
            </a:r>
          </a:p>
          <a:p>
            <a:pPr marL="879475" lvl="1" indent="-514350" eaLnBrk="1" hangingPunct="1"/>
            <a:r>
              <a:rPr lang="en-US" dirty="0"/>
              <a:t>Other tests, unrelated to this exercise are still failing, and that’s 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9181" y="137319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Basic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54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90E1D-E8E3-4053-8A56-52EF0CC6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test fails, it’s because your code didn’t provide the expected response</a:t>
            </a:r>
          </a:p>
          <a:p>
            <a:r>
              <a:rPr lang="en-US" dirty="0"/>
              <a:t>Your job is to figure out:</a:t>
            </a:r>
          </a:p>
          <a:p>
            <a:pPr lvl="1"/>
            <a:r>
              <a:rPr lang="en-US" dirty="0"/>
              <a:t>Which of your function(s) the test called</a:t>
            </a:r>
          </a:p>
          <a:p>
            <a:pPr lvl="1"/>
            <a:r>
              <a:rPr lang="en-US" dirty="0"/>
              <a:t>What the parameters were when the test called your code</a:t>
            </a:r>
          </a:p>
          <a:p>
            <a:pPr lvl="1"/>
            <a:r>
              <a:rPr lang="en-US" dirty="0"/>
              <a:t>What return value the test was expecting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A639B-C5E8-419A-88A4-390974C0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Nutshell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90DF3-8B47-4912-B9D9-F6788DC2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77200" cy="4343400"/>
          </a:xfrm>
        </p:spPr>
        <p:txBody>
          <a:bodyPr/>
          <a:lstStyle/>
          <a:p>
            <a:pPr eaLnBrk="1" hangingPunct="1"/>
            <a:r>
              <a:rPr lang="en-US"/>
              <a:t>Make it quick and easy</a:t>
            </a:r>
            <a:br>
              <a:rPr lang="en-US"/>
            </a:br>
            <a:br>
              <a:rPr lang="en-US"/>
            </a:br>
            <a:r>
              <a:rPr lang="en-US"/>
              <a:t>to create unit tests, </a:t>
            </a:r>
            <a:br>
              <a:rPr lang="en-US"/>
            </a:br>
            <a:br>
              <a:rPr lang="en-US"/>
            </a:br>
            <a:r>
              <a:rPr lang="en-US"/>
              <a:t>and to run those tests,</a:t>
            </a:r>
            <a:br>
              <a:rPr lang="en-US"/>
            </a:br>
            <a:br>
              <a:rPr lang="en-US"/>
            </a:br>
            <a:r>
              <a:rPr lang="en-US"/>
              <a:t>and to get a list of which tests passed/failed.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1FBBF84-C308-4709-B229-3B0BCEBC826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/>
              <a:t>NUnit’s</a:t>
            </a:r>
            <a:r>
              <a:rPr lang="en-US" dirty="0"/>
              <a:t> Goal(s):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4D35B2-DDE0-4E24-815D-62EA42D9D2F5}"/>
              </a:ext>
            </a:extLst>
          </p:cNvPr>
          <p:cNvSpPr/>
          <p:nvPr/>
        </p:nvSpPr>
        <p:spPr>
          <a:xfrm>
            <a:off x="137097" y="247206"/>
            <a:ext cx="8534400" cy="38675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546E7-C3DD-485C-911D-7F9B4FAF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8CF7E0-9516-41C8-B838-F0283B040131}"/>
              </a:ext>
            </a:extLst>
          </p:cNvPr>
          <p:cNvGrpSpPr/>
          <p:nvPr/>
        </p:nvGrpSpPr>
        <p:grpSpPr>
          <a:xfrm>
            <a:off x="990600" y="1249680"/>
            <a:ext cx="7086600" cy="2209800"/>
            <a:chOff x="723900" y="1600200"/>
            <a:chExt cx="7086600" cy="2209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155F2F-3745-4346-B2A6-514B36D6D956}"/>
                </a:ext>
              </a:extLst>
            </p:cNvPr>
            <p:cNvSpPr/>
            <p:nvPr/>
          </p:nvSpPr>
          <p:spPr>
            <a:xfrm>
              <a:off x="2781300" y="1600200"/>
              <a:ext cx="29718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Your Code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D194AE2-176F-4DD5-84AE-C2416831CCDE}"/>
                </a:ext>
              </a:extLst>
            </p:cNvPr>
            <p:cNvSpPr/>
            <p:nvPr/>
          </p:nvSpPr>
          <p:spPr>
            <a:xfrm>
              <a:off x="723900" y="1905000"/>
              <a:ext cx="2362200" cy="16002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Parameters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BF84239-6F49-491A-BC4E-24A008F474AF}"/>
                </a:ext>
              </a:extLst>
            </p:cNvPr>
            <p:cNvSpPr/>
            <p:nvPr/>
          </p:nvSpPr>
          <p:spPr>
            <a:xfrm>
              <a:off x="5448300" y="1905000"/>
              <a:ext cx="2362200" cy="16002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Result</a:t>
              </a:r>
            </a:p>
          </p:txBody>
        </p:sp>
      </p:grpSp>
      <p:sp>
        <p:nvSpPr>
          <p:cNvPr id="8" name="Title 2">
            <a:extLst>
              <a:ext uri="{FF2B5EF4-FFF2-40B4-BE49-F238E27FC236}">
                <a16:creationId xmlns:a16="http://schemas.microsoft.com/office/drawing/2014/main" id="{FDB6F75F-6415-4BE2-BE10-E39EB8DF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Test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D6DABB7-234D-4F6F-9DDC-03F61D19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96" y="4347812"/>
            <a:ext cx="8397303" cy="2235549"/>
          </a:xfrm>
        </p:spPr>
        <p:txBody>
          <a:bodyPr/>
          <a:lstStyle/>
          <a:p>
            <a:r>
              <a:rPr lang="en-US" dirty="0"/>
              <a:t>Your job: figure out what result the test was expecting, given the input (parameters)</a:t>
            </a:r>
          </a:p>
        </p:txBody>
      </p:sp>
    </p:spTree>
    <p:extLst>
      <p:ext uri="{BB962C8B-B14F-4D97-AF65-F5344CB8AC3E}">
        <p14:creationId xmlns:p14="http://schemas.microsoft.com/office/powerpoint/2010/main" val="207090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5FBE24-EC84-4EA6-828C-F6F85D3A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Read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E948-4AE5-45D2-9241-610DA824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1E48A-B379-4BC6-81D6-CBC80EFF551A}"/>
              </a:ext>
            </a:extLst>
          </p:cNvPr>
          <p:cNvSpPr/>
          <p:nvPr/>
        </p:nvSpPr>
        <p:spPr>
          <a:xfrm>
            <a:off x="914400" y="1433729"/>
            <a:ext cx="6227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9475" lvl="1" indent="-514350" eaLnBrk="1" hangingPunct="1">
              <a:buFont typeface="Arial" panose="020B0604020202020204" pitchFamily="34" charset="0"/>
              <a:buChar char="•"/>
            </a:pPr>
            <a:r>
              <a:rPr lang="en-US" dirty="0"/>
              <a:t>What your code is supposed to do</a:t>
            </a:r>
          </a:p>
          <a:p>
            <a:pPr marL="879475" lvl="1" indent="-514350" eaLnBrk="1" hangingPunct="1">
              <a:buFont typeface="Arial" panose="020B0604020202020204" pitchFamily="34" charset="0"/>
              <a:buChar char="•"/>
            </a:pPr>
            <a:r>
              <a:rPr lang="en-US" dirty="0"/>
              <a:t>What tests should pass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817C0DF-F5F3-41CD-9D62-DF8F788F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9082"/>
            <a:ext cx="9144000" cy="340384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DA1EAA-3224-4471-A866-92C0CDD82F5C}"/>
              </a:ext>
            </a:extLst>
          </p:cNvPr>
          <p:cNvCxnSpPr>
            <a:cxnSpLocks/>
          </p:cNvCxnSpPr>
          <p:nvPr/>
        </p:nvCxnSpPr>
        <p:spPr>
          <a:xfrm flipH="1">
            <a:off x="5334000" y="1828800"/>
            <a:ext cx="228600" cy="19153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797F0C-D37E-4241-A70F-B709251854AD}"/>
              </a:ext>
            </a:extLst>
          </p:cNvPr>
          <p:cNvCxnSpPr>
            <a:cxnSpLocks/>
          </p:cNvCxnSpPr>
          <p:nvPr/>
        </p:nvCxnSpPr>
        <p:spPr>
          <a:xfrm flipH="1">
            <a:off x="1905001" y="2133600"/>
            <a:ext cx="161130" cy="28364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49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11300"/>
          </a:xfrm>
        </p:spPr>
        <p:txBody>
          <a:bodyPr/>
          <a:lstStyle/>
          <a:p>
            <a:r>
              <a:rPr lang="en-US" dirty="0"/>
              <a:t>This is close, but not quite – it’ll miss negative numbers!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#2: Write your code (first attempt)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IsOutsideRange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pt-BR" dirty="0"/>
              <a:t> if (num &lt; 4)</a:t>
            </a:r>
          </a:p>
          <a:p>
            <a:r>
              <a:rPr lang="en-US" dirty="0"/>
              <a:t>              return true;</a:t>
            </a:r>
          </a:p>
          <a:p>
            <a:r>
              <a:rPr lang="en-US" dirty="0"/>
              <a:t>        else</a:t>
            </a:r>
          </a:p>
          <a:p>
            <a:r>
              <a:rPr lang="en-US" dirty="0"/>
              <a:t>              return false;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7396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53A6-B894-4646-B672-573AB9D9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4419600" cy="3873500"/>
          </a:xfrm>
        </p:spPr>
        <p:txBody>
          <a:bodyPr/>
          <a:lstStyle/>
          <a:p>
            <a:r>
              <a:rPr lang="en-US" dirty="0"/>
              <a:t>Do they pass?</a:t>
            </a:r>
            <a:br>
              <a:rPr lang="en-US" dirty="0"/>
            </a:br>
            <a:r>
              <a:rPr lang="en-US" dirty="0"/>
              <a:t>Mostly, </a:t>
            </a:r>
            <a:br>
              <a:rPr lang="en-US" dirty="0"/>
            </a:br>
            <a:r>
              <a:rPr lang="en-US" dirty="0"/>
              <a:t>but there’s a couple that don’t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3C5C5-4152-43CE-8723-41BDE525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#3: Run the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8955-8B7A-4991-9E96-2EC2B5BD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08144-23B4-4CA6-9A11-A1BC51A8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4136"/>
            <a:ext cx="3920617" cy="637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B381A0-80BC-4BF4-9515-58169BF1A88F}"/>
              </a:ext>
            </a:extLst>
          </p:cNvPr>
          <p:cNvCxnSpPr>
            <a:cxnSpLocks/>
          </p:cNvCxnSpPr>
          <p:nvPr/>
        </p:nvCxnSpPr>
        <p:spPr>
          <a:xfrm flipV="1">
            <a:off x="4495800" y="2895600"/>
            <a:ext cx="838200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372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53A6-B894-4646-B672-573AB9D9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4419600" cy="3873500"/>
          </a:xfrm>
        </p:spPr>
        <p:txBody>
          <a:bodyPr/>
          <a:lstStyle/>
          <a:p>
            <a:r>
              <a:rPr lang="en-US" dirty="0"/>
              <a:t>Let’s go with </a:t>
            </a:r>
            <a:br>
              <a:rPr lang="en-US" dirty="0"/>
            </a:br>
            <a:r>
              <a:rPr lang="en-US" dirty="0" err="1"/>
              <a:t>Test_IsInRange_Out_Of_Range</a:t>
            </a:r>
            <a:r>
              <a:rPr lang="en-US" dirty="0"/>
              <a:t>(-1)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3C5C5-4152-43CE-8723-41BDE525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#4: Pick a </a:t>
            </a:r>
            <a:br>
              <a:rPr lang="en-US" dirty="0"/>
            </a:br>
            <a:r>
              <a:rPr lang="en-US" dirty="0"/>
              <a:t>failing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8955-8B7A-4991-9E96-2EC2B5BD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08144-23B4-4CA6-9A11-A1BC51A8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4136"/>
            <a:ext cx="3920617" cy="637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B381A0-80BC-4BF4-9515-58169BF1A88F}"/>
              </a:ext>
            </a:extLst>
          </p:cNvPr>
          <p:cNvCxnSpPr>
            <a:cxnSpLocks/>
          </p:cNvCxnSpPr>
          <p:nvPr/>
        </p:nvCxnSpPr>
        <p:spPr>
          <a:xfrm flipV="1">
            <a:off x="3276600" y="2819400"/>
            <a:ext cx="2133600" cy="4502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0434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53A6-B894-4646-B672-573AB9D9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4419600" cy="3873500"/>
          </a:xfrm>
        </p:spPr>
        <p:txBody>
          <a:bodyPr/>
          <a:lstStyle/>
          <a:p>
            <a:r>
              <a:rPr lang="en-US" dirty="0"/>
              <a:t>Click once on the test</a:t>
            </a:r>
          </a:p>
          <a:p>
            <a:endParaRPr lang="en-US" dirty="0"/>
          </a:p>
          <a:p>
            <a:r>
              <a:rPr lang="en-US" dirty="0"/>
              <a:t>Then read the information down below</a:t>
            </a:r>
          </a:p>
          <a:p>
            <a:endParaRPr lang="en-US" dirty="0"/>
          </a:p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Double-click on it to see the code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3C5C5-4152-43CE-8723-41BDE525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#4: Get more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8955-8B7A-4991-9E96-2EC2B5BD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4F250-5396-4A23-8388-A8C43130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67" y="0"/>
            <a:ext cx="3584649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B381A0-80BC-4BF4-9515-58169BF1A88F}"/>
              </a:ext>
            </a:extLst>
          </p:cNvPr>
          <p:cNvCxnSpPr>
            <a:cxnSpLocks/>
          </p:cNvCxnSpPr>
          <p:nvPr/>
        </p:nvCxnSpPr>
        <p:spPr>
          <a:xfrm>
            <a:off x="2057400" y="4070350"/>
            <a:ext cx="3810000" cy="1187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8D063-1283-4F3B-A36B-26B86449EAAC}"/>
              </a:ext>
            </a:extLst>
          </p:cNvPr>
          <p:cNvCxnSpPr>
            <a:cxnSpLocks/>
          </p:cNvCxnSpPr>
          <p:nvPr/>
        </p:nvCxnSpPr>
        <p:spPr>
          <a:xfrm flipV="1">
            <a:off x="4572000" y="2133600"/>
            <a:ext cx="1143000" cy="152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0792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D65B6-BC7E-444F-B340-A4E6696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 Figure out what the test is trying to do (which test?)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D780-17DA-400B-9336-B24B620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3CBF-C8B0-43F2-A6BF-0330050AB7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Category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"Making Tests Pass No1"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Test_IsInRange_Out_Of_Range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(-10, -5, -1, 4, 5, 10)]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Assert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.That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mtpObj.IsInRange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should NOT be in range, but 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 says it is"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72A491-D2D5-470F-9493-2E541AE8F2A6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First – the test fails when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 is 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37792-31D7-4A44-B7FE-34EC2DCB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53" b="53479"/>
          <a:stretch/>
        </p:blipFill>
        <p:spPr>
          <a:xfrm>
            <a:off x="1752600" y="5376862"/>
            <a:ext cx="6636467" cy="103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16D12-E8A6-4F9A-9A25-C3CE7A51D460}"/>
              </a:ext>
            </a:extLst>
          </p:cNvPr>
          <p:cNvCxnSpPr>
            <a:cxnSpLocks/>
          </p:cNvCxnSpPr>
          <p:nvPr/>
        </p:nvCxnSpPr>
        <p:spPr>
          <a:xfrm>
            <a:off x="6096000" y="5376862"/>
            <a:ext cx="0" cy="5667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385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D65B6-BC7E-444F-B340-A4E6696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 Figure out what the test is trying to do (</a:t>
            </a:r>
            <a:r>
              <a:rPr lang="en-US" dirty="0" err="1"/>
              <a:t>mtpObj</a:t>
            </a:r>
            <a:r>
              <a:rPr lang="en-US" dirty="0"/>
              <a:t>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D780-17DA-400B-9336-B24B620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3CBF-C8B0-43F2-A6BF-0330050AB7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Category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"Making Tests Pass No1"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Test_IsInRange_Out_Of_Range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(-10, -5, -1, 4, 5, 10)]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Assert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.That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mtpObj.IsInRange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should NOT be in range, but 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 says it is"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72A491-D2D5-470F-9493-2E541AE8F2A6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Second – figure out what ‘</a:t>
            </a:r>
            <a:r>
              <a:rPr lang="en-US" dirty="0" err="1"/>
              <a:t>mtpObj</a:t>
            </a:r>
            <a:r>
              <a:rPr lang="en-US" dirty="0"/>
              <a:t>’ is by right-click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“Go To Definition” (F12)</a:t>
            </a:r>
          </a:p>
          <a:p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4E6DE7C-982F-467F-9994-569C7B276ABE}"/>
              </a:ext>
            </a:extLst>
          </p:cNvPr>
          <p:cNvSpPr txBox="1">
            <a:spLocks/>
          </p:cNvSpPr>
          <p:nvPr/>
        </p:nvSpPr>
        <p:spPr bwMode="auto">
          <a:xfrm>
            <a:off x="1295400" y="5849610"/>
            <a:ext cx="8229600" cy="1118255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Test_Making_Tests_Pass_Example_1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16D12-E8A6-4F9A-9A25-C3CE7A51D460}"/>
              </a:ext>
            </a:extLst>
          </p:cNvPr>
          <p:cNvCxnSpPr>
            <a:cxnSpLocks/>
          </p:cNvCxnSpPr>
          <p:nvPr/>
        </p:nvCxnSpPr>
        <p:spPr>
          <a:xfrm>
            <a:off x="3429000" y="3633625"/>
            <a:ext cx="1524000" cy="2957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1900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D65B6-BC7E-444F-B340-A4E6696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 Figure out what the test is trying to do (</a:t>
            </a:r>
            <a:r>
              <a:rPr lang="en-US" dirty="0" err="1"/>
              <a:t>mtpObj</a:t>
            </a:r>
            <a:r>
              <a:rPr lang="en-US" dirty="0"/>
              <a:t>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D780-17DA-400B-9336-B24B620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3CBF-C8B0-43F2-A6BF-0330050AB7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Category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"Making Tests Pass No1"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Test_IsInRange_Out_Of_Range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(-10, -5, -1, 4, 5, 10)]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Assert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.That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mtpObj.IsInRange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should NOT be in range, but 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 says it is"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72A491-D2D5-470F-9493-2E541AE8F2A6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Test calls ‘</a:t>
            </a:r>
            <a:r>
              <a:rPr lang="en-US" dirty="0" err="1"/>
              <a:t>IsInRange</a:t>
            </a:r>
            <a:r>
              <a:rPr lang="en-US" dirty="0"/>
              <a:t>(-1)’ on </a:t>
            </a:r>
            <a:r>
              <a:rPr lang="en-US" dirty="0" err="1"/>
              <a:t>mtpObj</a:t>
            </a:r>
            <a:endParaRPr lang="en-US" dirty="0"/>
          </a:p>
          <a:p>
            <a:r>
              <a:rPr lang="en-US" dirty="0"/>
              <a:t>Test expects return value to be false</a:t>
            </a:r>
          </a:p>
          <a:p>
            <a:r>
              <a:rPr lang="en-US" dirty="0"/>
              <a:t>		Let’s see if our code is doing that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16D12-E8A6-4F9A-9A25-C3CE7A51D460}"/>
              </a:ext>
            </a:extLst>
          </p:cNvPr>
          <p:cNvCxnSpPr>
            <a:cxnSpLocks/>
          </p:cNvCxnSpPr>
          <p:nvPr/>
        </p:nvCxnSpPr>
        <p:spPr>
          <a:xfrm flipV="1">
            <a:off x="2057400" y="3581400"/>
            <a:ext cx="1676400" cy="1371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F5830A-D02B-4742-9D2E-EBBDB0D1D0E9}"/>
              </a:ext>
            </a:extLst>
          </p:cNvPr>
          <p:cNvCxnSpPr>
            <a:cxnSpLocks/>
          </p:cNvCxnSpPr>
          <p:nvPr/>
        </p:nvCxnSpPr>
        <p:spPr>
          <a:xfrm flipH="1" flipV="1">
            <a:off x="6934200" y="3581400"/>
            <a:ext cx="152400" cy="2057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623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511300"/>
          </a:xfrm>
        </p:spPr>
        <p:txBody>
          <a:bodyPr/>
          <a:lstStyle/>
          <a:p>
            <a:r>
              <a:rPr lang="en-US" dirty="0"/>
              <a:t>Let’s imagine what’ll happen if we call 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IsInRange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</a:p>
          <a:p>
            <a:r>
              <a:rPr lang="en-US" dirty="0"/>
              <a:t>The ‘if statement’ line will be true</a:t>
            </a:r>
          </a:p>
          <a:p>
            <a:r>
              <a:rPr lang="en-US" dirty="0"/>
              <a:t>			So we’ll return true</a:t>
            </a:r>
          </a:p>
          <a:p>
            <a:r>
              <a:rPr lang="en-US" dirty="0"/>
              <a:t>                   But we wanted to return false!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537" eaLnBrk="1" hangingPunct="1"/>
            <a:r>
              <a:rPr lang="en-US" dirty="0"/>
              <a:t>#6: Try to fix your code then see if the test passes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pt-BR" dirty="0"/>
              <a:t> if (num &lt; 4)</a:t>
            </a:r>
          </a:p>
          <a:p>
            <a:r>
              <a:rPr lang="en-US" dirty="0"/>
              <a:t>                return true;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return false;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0DE588-4D8F-4954-A2CC-0C2D5778912F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895600"/>
            <a:ext cx="167640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6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this class, you are NOT required to create your own Unit Tests.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You ARE required to write software that passes tests.</a:t>
            </a:r>
          </a:p>
          <a:p>
            <a:pPr lvl="1" eaLnBrk="1" hangingPunct="1"/>
            <a:r>
              <a:rPr lang="en-US" dirty="0"/>
              <a:t>The tests are provided to you, by the teacher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This means that you need to understand how unit tests work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C772A58-D006-4CA1-9FE9-630DFDE93C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My expectations of you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511300"/>
          </a:xfrm>
        </p:spPr>
        <p:txBody>
          <a:bodyPr/>
          <a:lstStyle/>
          <a:p>
            <a:r>
              <a:rPr lang="en-US" dirty="0"/>
              <a:t>Let’s change the if statement to be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if (num &gt;= 0 &amp;&amp; num &lt; 4)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537" eaLnBrk="1" hangingPunct="1"/>
            <a:r>
              <a:rPr lang="en-US" dirty="0"/>
              <a:t>#6: Try to fix your code then see if the test passes: will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pt-BR" dirty="0"/>
              <a:t> if (num &gt;= 0 &amp;&amp; num &lt; 4)</a:t>
            </a:r>
          </a:p>
          <a:p>
            <a:r>
              <a:rPr lang="en-US" dirty="0"/>
              <a:t>                return true;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return false;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17813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0EE1F-C8AC-4180-A2AC-171DF852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5B481-A841-45F1-8A32-EF5943CF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2E56E-ABD6-49BB-81A6-C4DF173A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9398"/>
            <a:ext cx="4229403" cy="645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85110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550DA-A958-4568-AB8C-8C5D98B2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Re-read the instructions to make sure you haven’t left anything 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it out again with a separate, fresh copy of the project</a:t>
            </a:r>
          </a:p>
          <a:p>
            <a:pPr lvl="1"/>
            <a:r>
              <a:rPr lang="en-US" dirty="0"/>
              <a:t>Download a fresh copy</a:t>
            </a:r>
          </a:p>
          <a:p>
            <a:pPr lvl="1"/>
            <a:r>
              <a:rPr lang="en-US" dirty="0"/>
              <a:t>SAVE YOUR ORIGINAL WORK!!!!</a:t>
            </a:r>
          </a:p>
          <a:p>
            <a:pPr lvl="1"/>
            <a:r>
              <a:rPr lang="en-US" dirty="0"/>
              <a:t>Copy your work into the fresh copy</a:t>
            </a:r>
          </a:p>
          <a:p>
            <a:pPr lvl="1"/>
            <a:r>
              <a:rPr lang="en-US" dirty="0"/>
              <a:t>Make sure the tests still pass!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AA9C1-52E8-415C-A251-FDA13CFB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B6AB-75CE-4355-8F87-30E1B1D8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starter project should include all the </a:t>
            </a:r>
            <a:r>
              <a:rPr lang="en-US" dirty="0" err="1"/>
              <a:t>NUnit</a:t>
            </a:r>
            <a:r>
              <a:rPr lang="en-US" dirty="0"/>
              <a:t> materials that you need</a:t>
            </a:r>
          </a:p>
          <a:p>
            <a:pPr lvl="1" eaLnBrk="1" hangingPunct="1"/>
            <a:r>
              <a:rPr lang="en-US" dirty="0"/>
              <a:t>This should work on your personal computer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On Cascadia’s computers, you may need to install the “NUnit3 Test Adapter” extension into Visual Studio</a:t>
            </a:r>
          </a:p>
          <a:p>
            <a:pPr lvl="1" eaLnBrk="1" hangingPunct="1"/>
            <a:r>
              <a:rPr lang="en-US" dirty="0"/>
              <a:t>You may need to do this *every* time (sorry!) </a:t>
            </a:r>
          </a:p>
          <a:p>
            <a:pPr eaLnBrk="1" hangingPunct="1"/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EE1BE3-7F3D-4257-AE48-27609AE752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do I Use NUnit?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57200"/>
            <a:ext cx="7772400" cy="2431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get the </a:t>
            </a:r>
            <a:br>
              <a:rPr lang="en-US" dirty="0"/>
            </a:br>
            <a:r>
              <a:rPr lang="en-US" dirty="0"/>
              <a:t>NUnit3 Test Adapter </a:t>
            </a:r>
            <a:br>
              <a:rPr lang="en-US" dirty="0"/>
            </a:br>
            <a:r>
              <a:rPr lang="en-US" dirty="0"/>
              <a:t>working in Visual Studio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on Mac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932112"/>
            <a:ext cx="6056313" cy="2020887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894400"/>
                </a:solidFill>
              </a:rPr>
              <a:t>These instructions are for: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94400"/>
                </a:solidFill>
              </a:rPr>
              <a:t>Your personal computer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2B937F-868A-442E-916A-9E15549E32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57200"/>
            <a:ext cx="7772400" cy="2431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get</a:t>
            </a:r>
            <a:br>
              <a:rPr lang="en-US" dirty="0"/>
            </a:br>
            <a:r>
              <a:rPr lang="en-US" dirty="0" err="1"/>
              <a:t>NUnit</a:t>
            </a:r>
            <a:r>
              <a:rPr lang="en-US" dirty="0"/>
              <a:t> working </a:t>
            </a:r>
            <a:br>
              <a:rPr lang="en-US" dirty="0"/>
            </a:br>
            <a:r>
              <a:rPr lang="en-US" dirty="0"/>
              <a:t>in Visual Studio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2438400" y="3429000"/>
            <a:ext cx="6056313" cy="2431312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EAEAEA"/>
                </a:solidFill>
              </a:rPr>
              <a:t>These instructions are for: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AEAEA"/>
                </a:solidFill>
              </a:rPr>
              <a:t>Your personal computer</a:t>
            </a:r>
          </a:p>
          <a:p>
            <a:pPr eaLnBrk="1" hangingPunct="1"/>
            <a:r>
              <a:rPr lang="en-US" sz="3200" dirty="0">
                <a:solidFill>
                  <a:srgbClr val="EAEAEA"/>
                </a:solidFill>
              </a:rPr>
              <a:t>		(Windows or Mac)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AEAEA"/>
                </a:solidFill>
              </a:rPr>
              <a:t>The computers at Cascadia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2B937F-868A-442E-916A-9E15549E32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998F64-2EA1-45FC-8CC3-E6D3E890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76200"/>
            <a:ext cx="7924800" cy="52625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4F3C4C-27C2-4D1E-85A8-2162CBA1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4558"/>
            <a:ext cx="8189913" cy="18934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Goal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>
                <a:solidFill>
                  <a:srgbClr val="FFC000"/>
                </a:solidFill>
              </a:rPr>
              <a:t>Visual Studio shows you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a list of tests that passed (green) or failed (red)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(Image: VS on Windows)</a:t>
            </a:r>
            <a:br>
              <a:rPr lang="en-US" sz="2800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5E24F-C428-438F-8672-5182A92D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923FA-2684-4126-8607-7FA486AD40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1E4A12-F5AC-488D-BCAB-0E87C55455EF}"/>
              </a:ext>
            </a:extLst>
          </p:cNvPr>
          <p:cNvCxnSpPr>
            <a:cxnSpLocks/>
          </p:cNvCxnSpPr>
          <p:nvPr/>
        </p:nvCxnSpPr>
        <p:spPr>
          <a:xfrm flipH="1" flipV="1">
            <a:off x="2419350" y="4038600"/>
            <a:ext cx="628650" cy="1219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684829-CD5A-4DCF-AC80-3914EFF4C344}"/>
              </a:ext>
            </a:extLst>
          </p:cNvPr>
          <p:cNvSpPr/>
          <p:nvPr/>
        </p:nvSpPr>
        <p:spPr>
          <a:xfrm>
            <a:off x="228600" y="304800"/>
            <a:ext cx="2057400" cy="4114800"/>
          </a:xfrm>
          <a:prstGeom prst="roundRect">
            <a:avLst/>
          </a:prstGeom>
          <a:noFill/>
          <a:ln w="171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7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C3AFC846-DDC6-4689-A088-A9CB65699069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b="5288"/>
          <a:stretch>
            <a:fillRect/>
          </a:stretch>
        </p:blipFill>
        <p:spPr>
          <a:xfrm>
            <a:off x="228600" y="189968"/>
            <a:ext cx="8686800" cy="43891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4F3C4C-27C2-4D1E-85A8-2162CBA1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Goal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>
                <a:solidFill>
                  <a:srgbClr val="FFC000"/>
                </a:solidFill>
              </a:rPr>
              <a:t>Visual Studio shows you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a list of tests that passed (green) or failed (red)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(Image: VS on Mac)</a:t>
            </a:r>
            <a:br>
              <a:rPr lang="en-US" sz="2800" dirty="0">
                <a:solidFill>
                  <a:srgbClr val="FFC000"/>
                </a:solidFill>
              </a:rPr>
            </a:br>
            <a:br>
              <a:rPr lang="en-US" sz="2800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5E24F-C428-438F-8672-5182A92D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923FA-2684-4126-8607-7FA486AD40A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1E4A12-F5AC-488D-BCAB-0E87C55455EF}"/>
              </a:ext>
            </a:extLst>
          </p:cNvPr>
          <p:cNvCxnSpPr>
            <a:cxnSpLocks/>
          </p:cNvCxnSpPr>
          <p:nvPr/>
        </p:nvCxnSpPr>
        <p:spPr>
          <a:xfrm flipV="1">
            <a:off x="5029200" y="3048000"/>
            <a:ext cx="1752600" cy="20984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684829-CD5A-4DCF-AC80-3914EFF4C344}"/>
              </a:ext>
            </a:extLst>
          </p:cNvPr>
          <p:cNvSpPr/>
          <p:nvPr/>
        </p:nvSpPr>
        <p:spPr>
          <a:xfrm>
            <a:off x="6858000" y="53271"/>
            <a:ext cx="2057400" cy="4114800"/>
          </a:xfrm>
          <a:prstGeom prst="roundRect">
            <a:avLst/>
          </a:prstGeom>
          <a:noFill/>
          <a:ln w="171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EEBBA-E126-4000-A9E1-B4CBA325B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*may* go smoothly on the first try</a:t>
            </a:r>
          </a:p>
          <a:p>
            <a:endParaRPr lang="en-US" dirty="0"/>
          </a:p>
          <a:p>
            <a:r>
              <a:rPr lang="en-US" dirty="0"/>
              <a:t>But it probably won’t </a:t>
            </a:r>
          </a:p>
          <a:p>
            <a:endParaRPr lang="en-US" dirty="0"/>
          </a:p>
          <a:p>
            <a:r>
              <a:rPr lang="en-US" dirty="0"/>
              <a:t>You should be prepared to fiddle with things a bit</a:t>
            </a:r>
          </a:p>
          <a:p>
            <a:pPr lvl="1"/>
            <a:r>
              <a:rPr lang="en-US" dirty="0"/>
              <a:t>If you can’t get it to work after following these instructions definitely ask questions!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053C41-0D4B-4B41-9D91-6A762DA2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Warning: </a:t>
            </a:r>
            <a:br>
              <a:rPr lang="en-US" dirty="0"/>
            </a:br>
            <a:r>
              <a:rPr lang="en-US" dirty="0"/>
              <a:t>You will need to fiddle with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A4D3-63E3-4743-A816-29D303DB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78E56-0FD2-423A-9F4C-61C2F810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 topic</a:t>
            </a:r>
          </a:p>
          <a:p>
            <a:r>
              <a:rPr lang="en-US" dirty="0"/>
              <a:t>Write a program that demonstrates your knowledge and mastery of that topic</a:t>
            </a:r>
          </a:p>
          <a:p>
            <a:r>
              <a:rPr lang="en-US" dirty="0"/>
              <a:t>The </a:t>
            </a:r>
            <a:r>
              <a:rPr lang="en-US" dirty="0" err="1"/>
              <a:t>autograder</a:t>
            </a:r>
            <a:r>
              <a:rPr lang="en-US" dirty="0"/>
              <a:t> then verifies that the program appears to function correctly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4FC4D5-92EE-4BC5-87F6-FFD83202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*should* do </a:t>
            </a:r>
            <a:br>
              <a:rPr lang="en-US" dirty="0"/>
            </a:br>
            <a:r>
              <a:rPr lang="en-US" dirty="0"/>
              <a:t>in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0F64F-F4A6-480F-BE0D-923EDA04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3962400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/>
              <a:t>Download the starter project,</a:t>
            </a:r>
            <a:br>
              <a:rPr lang="en-US" dirty="0"/>
            </a:br>
            <a:r>
              <a:rPr lang="en-US" dirty="0"/>
              <a:t>extract it,</a:t>
            </a:r>
            <a:br>
              <a:rPr lang="en-US" dirty="0"/>
            </a:br>
            <a:r>
              <a:rPr lang="en-US" dirty="0"/>
              <a:t>open it in Visual Studio</a:t>
            </a:r>
          </a:p>
          <a:p>
            <a:pPr marL="623887" indent="-514350">
              <a:buFont typeface="+mj-lt"/>
              <a:buAutoNum type="arabicPeriod"/>
            </a:pPr>
            <a:endParaRPr lang="en-US" dirty="0"/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Make sure that you’re downloading the correct project!  </a:t>
            </a:r>
          </a:p>
          <a:p>
            <a:pPr marL="879475" lvl="1" indent="-514350"/>
            <a:r>
              <a:rPr lang="en-US" dirty="0"/>
              <a:t>There’s a separate project for just the </a:t>
            </a:r>
            <a:r>
              <a:rPr lang="en-US" dirty="0" err="1"/>
              <a:t>NUnit</a:t>
            </a:r>
            <a:r>
              <a:rPr lang="en-US" dirty="0"/>
              <a:t> stuff, separate from the starter project for the rest of this lesson!</a:t>
            </a:r>
          </a:p>
          <a:p>
            <a:pPr marL="623887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37"/>
            <a:ext cx="8229600" cy="962819"/>
          </a:xfrm>
        </p:spPr>
        <p:txBody>
          <a:bodyPr>
            <a:normAutofit/>
          </a:bodyPr>
          <a:lstStyle/>
          <a:p>
            <a:r>
              <a:rPr lang="en-US" b="0" dirty="0"/>
              <a:t>Get The </a:t>
            </a:r>
            <a:r>
              <a:rPr lang="en-US" dirty="0" err="1">
                <a:solidFill>
                  <a:srgbClr val="FF0000"/>
                </a:solidFill>
              </a:rPr>
              <a:t>NUnit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0" dirty="0"/>
              <a:t>starter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7BE091-F0E7-4E80-AD27-AE429268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994" y="2209800"/>
            <a:ext cx="5518403" cy="2590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3276600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/>
              <a:t>Open the Test Explorer</a:t>
            </a:r>
          </a:p>
          <a:p>
            <a:pPr marL="879475" lvl="1" indent="-514350"/>
            <a:r>
              <a:rPr lang="en-US" dirty="0"/>
              <a:t>Windows: Test </a:t>
            </a:r>
            <a:r>
              <a:rPr lang="en-US" dirty="0">
                <a:sym typeface="Wingdings" panose="05000000000000000000" pitchFamily="2" charset="2"/>
              </a:rPr>
              <a:t> Text Explorer</a:t>
            </a:r>
            <a:endParaRPr lang="en-US" dirty="0"/>
          </a:p>
          <a:p>
            <a:pPr marL="879475" lvl="1" indent="-514350"/>
            <a:r>
              <a:rPr lang="en-US" dirty="0">
                <a:solidFill>
                  <a:srgbClr val="7030A0"/>
                </a:solidFill>
              </a:rPr>
              <a:t>VS on Mac: View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7030A0"/>
                </a:solidFill>
              </a:rPr>
              <a:t> Pads </a:t>
            </a:r>
            <a:r>
              <a:rPr lang="en-US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srgbClr val="7030A0"/>
                </a:solidFill>
              </a:rPr>
              <a:t> Unit Tests</a:t>
            </a:r>
            <a:endParaRPr lang="en-US" dirty="0">
              <a:solidFill>
                <a:srgbClr val="7030A0"/>
              </a:solidFill>
            </a:endParaRPr>
          </a:p>
          <a:p>
            <a:pPr marL="623887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37"/>
            <a:ext cx="8229600" cy="962819"/>
          </a:xfrm>
        </p:spPr>
        <p:txBody>
          <a:bodyPr>
            <a:normAutofit/>
          </a:bodyPr>
          <a:lstStyle/>
          <a:p>
            <a:r>
              <a:rPr lang="en-US" dirty="0"/>
              <a:t>Open Test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0BE3D-2E1C-4CF6-9191-D45D4ADD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340" b="14619"/>
          <a:stretch/>
        </p:blipFill>
        <p:spPr>
          <a:xfrm>
            <a:off x="-98426" y="3962401"/>
            <a:ext cx="3603625" cy="28956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379A238-FAD0-4613-9086-408BA2E76EF2}"/>
              </a:ext>
            </a:extLst>
          </p:cNvPr>
          <p:cNvSpPr txBox="1">
            <a:spLocks/>
          </p:cNvSpPr>
          <p:nvPr/>
        </p:nvSpPr>
        <p:spPr bwMode="auto">
          <a:xfrm>
            <a:off x="0" y="2505437"/>
            <a:ext cx="3603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dirty="0"/>
              <a:t>You should see the</a:t>
            </a:r>
            <a:br>
              <a:rPr lang="en-US" dirty="0"/>
            </a:br>
            <a:r>
              <a:rPr lang="en-US" dirty="0"/>
              <a:t>Test Explorer window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C7E22-A8B9-46AD-8B94-8E7244B66E87}"/>
              </a:ext>
            </a:extLst>
          </p:cNvPr>
          <p:cNvCxnSpPr>
            <a:cxnSpLocks/>
          </p:cNvCxnSpPr>
          <p:nvPr/>
        </p:nvCxnSpPr>
        <p:spPr>
          <a:xfrm>
            <a:off x="914400" y="3733800"/>
            <a:ext cx="0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1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481138"/>
            <a:ext cx="8785225" cy="5102224"/>
          </a:xfrm>
        </p:spPr>
        <p:txBody>
          <a:bodyPr/>
          <a:lstStyle/>
          <a:p>
            <a:r>
              <a:rPr lang="en-US" dirty="0"/>
              <a:t>A list of tests with blue icons is good – next you need to run the tests</a:t>
            </a:r>
          </a:p>
          <a:p>
            <a:pPr lvl="1"/>
            <a:r>
              <a:rPr lang="en-US" dirty="0"/>
              <a:t>(Try clicking ‘run all’ – if you see red/green dots next to the tests then you’re done!)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0"/>
            <a:r>
              <a:rPr lang="en-US" dirty="0"/>
              <a:t>If you see blank space </a:t>
            </a:r>
            <a:br>
              <a:rPr lang="en-US" dirty="0"/>
            </a:br>
            <a:r>
              <a:rPr lang="en-US" dirty="0"/>
              <a:t>               (or can’t run the tests) </a:t>
            </a:r>
            <a:br>
              <a:rPr lang="en-US" dirty="0"/>
            </a:br>
            <a:r>
              <a:rPr lang="en-US" dirty="0"/>
              <a:t>       then keep going with these    </a:t>
            </a:r>
          </a:p>
          <a:p>
            <a:pPr marL="3200400"/>
            <a:r>
              <a:rPr lang="en-US" dirty="0"/>
              <a:t>       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0BE3D-2E1C-4CF6-9191-D45D4ADDC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340" b="14619"/>
          <a:stretch/>
        </p:blipFill>
        <p:spPr>
          <a:xfrm>
            <a:off x="-98426" y="3962401"/>
            <a:ext cx="3603625" cy="28956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C7E22-A8B9-46AD-8B94-8E7244B66E87}"/>
              </a:ext>
            </a:extLst>
          </p:cNvPr>
          <p:cNvCxnSpPr>
            <a:cxnSpLocks/>
          </p:cNvCxnSpPr>
          <p:nvPr/>
        </p:nvCxnSpPr>
        <p:spPr>
          <a:xfrm flipH="1">
            <a:off x="1371602" y="4191000"/>
            <a:ext cx="3809998" cy="2133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CF99E3-9E9D-49CB-BDA4-3C7A5AFC835C}"/>
              </a:ext>
            </a:extLst>
          </p:cNvPr>
          <p:cNvCxnSpPr>
            <a:cxnSpLocks/>
          </p:cNvCxnSpPr>
          <p:nvPr/>
        </p:nvCxnSpPr>
        <p:spPr>
          <a:xfrm flipH="1">
            <a:off x="293687" y="2667000"/>
            <a:ext cx="2592389" cy="27098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see a list of tests?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0138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Easy thing to try #0:</a:t>
            </a:r>
            <a:br>
              <a:rPr lang="en-US" dirty="0"/>
            </a:br>
            <a:r>
              <a:rPr lang="en-US" dirty="0"/>
              <a:t>Make sure you’ve got the right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3EE0E-C41D-4FF6-A1AD-C79A1BB9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20" y="1752600"/>
            <a:ext cx="763059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thing to try #1: Compile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516562"/>
          </a:xfrm>
        </p:spPr>
        <p:txBody>
          <a:bodyPr/>
          <a:lstStyle/>
          <a:p>
            <a:r>
              <a:rPr lang="en-US" dirty="0"/>
              <a:t>Compile and run the program </a:t>
            </a:r>
          </a:p>
          <a:p>
            <a:endParaRPr lang="en-US" dirty="0"/>
          </a:p>
          <a:p>
            <a:pPr lvl="1"/>
            <a:r>
              <a:rPr lang="en-US" dirty="0"/>
              <a:t>Test Explorer can’t find any tests until you compile the program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Debug </a:t>
            </a:r>
            <a:r>
              <a:rPr lang="en-US" dirty="0">
                <a:sym typeface="Wingdings" panose="05000000000000000000" pitchFamily="2" charset="2"/>
              </a:rPr>
              <a:t> Start Without Debugging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Remove all compiled temporary files </a:t>
            </a:r>
            <a:br>
              <a:rPr lang="en-US" dirty="0"/>
            </a:br>
            <a:r>
              <a:rPr lang="en-US" dirty="0"/>
              <a:t>(using Build </a:t>
            </a:r>
            <a:r>
              <a:rPr lang="en-US" dirty="0">
                <a:sym typeface="Wingdings" panose="05000000000000000000" pitchFamily="2" charset="2"/>
              </a:rPr>
              <a:t> Clean Solution)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Debug  Start Without Debugging again</a:t>
            </a:r>
            <a:endParaRPr lang="en-US" dirty="0"/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(The program won’t do anything interesting, but if it runs then you know it compiled)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840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thing to try #2: ‘Run All’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99D9E-E93B-4D9D-92B1-0E061338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0294" r="29083" b="14619"/>
          <a:stretch/>
        </p:blipFill>
        <p:spPr>
          <a:xfrm>
            <a:off x="5486400" y="1060450"/>
            <a:ext cx="3429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90B69E-1D2F-430F-8A04-2DE643B96DB5}"/>
              </a:ext>
            </a:extLst>
          </p:cNvPr>
          <p:cNvCxnSpPr>
            <a:cxnSpLocks/>
          </p:cNvCxnSpPr>
          <p:nvPr/>
        </p:nvCxnSpPr>
        <p:spPr>
          <a:xfrm flipV="1">
            <a:off x="4114800" y="2286000"/>
            <a:ext cx="1752600" cy="1219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138"/>
            <a:ext cx="5105400" cy="5102224"/>
          </a:xfrm>
        </p:spPr>
        <p:txBody>
          <a:bodyPr/>
          <a:lstStyle/>
          <a:p>
            <a:r>
              <a:rPr lang="en-US" dirty="0"/>
              <a:t>Once your program has compiled + run, then try:</a:t>
            </a:r>
          </a:p>
          <a:p>
            <a:endParaRPr lang="en-US" dirty="0"/>
          </a:p>
          <a:p>
            <a:r>
              <a:rPr lang="en-US" dirty="0"/>
              <a:t>Within the Test Explorer</a:t>
            </a:r>
            <a:br>
              <a:rPr lang="en-US" dirty="0"/>
            </a:br>
            <a:r>
              <a:rPr lang="en-US" dirty="0"/>
              <a:t>clicking on ‘Run All’ </a:t>
            </a:r>
            <a:br>
              <a:rPr lang="en-US" dirty="0"/>
            </a:br>
            <a:r>
              <a:rPr lang="en-US" dirty="0"/>
              <a:t>may cause it to discover the tests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068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Easy thing to try #3: Update </a:t>
            </a:r>
            <a:r>
              <a:rPr lang="en-US" dirty="0" err="1"/>
              <a:t>NUnit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138"/>
            <a:ext cx="4141212" cy="5102224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Show the Solution Explorer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(View  Solution Explorer)</a:t>
            </a:r>
          </a:p>
          <a:p>
            <a:r>
              <a:rPr lang="en-US" dirty="0">
                <a:sym typeface="Wingdings" panose="05000000000000000000" pitchFamily="2" charset="2"/>
              </a:rPr>
              <a:t>Right click on the </a:t>
            </a:r>
            <a:r>
              <a:rPr lang="en-US" b="1" u="sng" dirty="0">
                <a:sym typeface="Wingdings" panose="05000000000000000000" pitchFamily="2" charset="2"/>
              </a:rPr>
              <a:t>project</a:t>
            </a:r>
          </a:p>
          <a:p>
            <a:r>
              <a:rPr lang="en-US" dirty="0">
                <a:sym typeface="Wingdings" panose="05000000000000000000" pitchFamily="2" charset="2"/>
              </a:rPr>
              <a:t>Select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‘Manage NuGet Packages’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258BC-5C2F-4FA6-BC38-D4E3725C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10" y="1129631"/>
            <a:ext cx="4363059" cy="557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90B69E-1D2F-430F-8A04-2DE643B96DB5}"/>
              </a:ext>
            </a:extLst>
          </p:cNvPr>
          <p:cNvCxnSpPr>
            <a:cxnSpLocks/>
          </p:cNvCxnSpPr>
          <p:nvPr/>
        </p:nvCxnSpPr>
        <p:spPr>
          <a:xfrm flipV="1">
            <a:off x="2570913" y="4267200"/>
            <a:ext cx="2077287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08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BB093-36F3-41A4-AEC3-17A8730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thing to try #3: Step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4C751-027A-489E-8B5B-207E105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3CF66-A5C2-4E5B-AACD-6723069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481138"/>
            <a:ext cx="8785225" cy="5102224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‘Updates’</a:t>
            </a:r>
          </a:p>
          <a:p>
            <a:pPr marL="26606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‘Select all packages’</a:t>
            </a:r>
          </a:p>
          <a:p>
            <a:pPr marL="5002212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‘Update’ button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90B69E-1D2F-430F-8A04-2DE643B96DB5}"/>
              </a:ext>
            </a:extLst>
          </p:cNvPr>
          <p:cNvCxnSpPr>
            <a:cxnSpLocks/>
          </p:cNvCxnSpPr>
          <p:nvPr/>
        </p:nvCxnSpPr>
        <p:spPr>
          <a:xfrm flipV="1">
            <a:off x="2570913" y="4267200"/>
            <a:ext cx="2077287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D0FCE61-6A4C-4C19-AC3C-56AB0DDC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78" y="2803167"/>
            <a:ext cx="6782747" cy="385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DD89E3-1EB1-4DF4-8CCF-A00608ECAAA8}"/>
              </a:ext>
            </a:extLst>
          </p:cNvPr>
          <p:cNvCxnSpPr>
            <a:cxnSpLocks/>
          </p:cNvCxnSpPr>
          <p:nvPr/>
        </p:nvCxnSpPr>
        <p:spPr>
          <a:xfrm flipH="1">
            <a:off x="2570913" y="2385219"/>
            <a:ext cx="858087" cy="15009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D27A668-9D83-47BA-A035-F6354297EFFB}"/>
              </a:ext>
            </a:extLst>
          </p:cNvPr>
          <p:cNvCxnSpPr>
            <a:cxnSpLocks/>
          </p:cNvCxnSpPr>
          <p:nvPr/>
        </p:nvCxnSpPr>
        <p:spPr>
          <a:xfrm>
            <a:off x="914400" y="1676400"/>
            <a:ext cx="3072606" cy="1629658"/>
          </a:xfrm>
          <a:prstGeom prst="bentConnector3">
            <a:avLst>
              <a:gd name="adj1" fmla="val -6345"/>
            </a:avLst>
          </a:prstGeom>
          <a:ln w="5715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F6EAF4-3259-4C87-9FF7-0AA7D8193DA9}"/>
              </a:ext>
            </a:extLst>
          </p:cNvPr>
          <p:cNvCxnSpPr>
            <a:cxnSpLocks/>
          </p:cNvCxnSpPr>
          <p:nvPr/>
        </p:nvCxnSpPr>
        <p:spPr>
          <a:xfrm>
            <a:off x="7440612" y="2803167"/>
            <a:ext cx="331788" cy="122908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1F7BE4-EF8A-40FF-9620-410E98E9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Redo the first two easy things ☺</a:t>
            </a:r>
          </a:p>
          <a:p>
            <a:pPr lvl="1"/>
            <a:r>
              <a:rPr lang="en-US" dirty="0"/>
              <a:t>Re-compile your program</a:t>
            </a:r>
          </a:p>
          <a:p>
            <a:pPr lvl="1"/>
            <a:r>
              <a:rPr lang="en-US" dirty="0"/>
              <a:t>Click on ‘Run All’ in the Test Explorer window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C5965-7444-4A13-94EB-F76983F2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thing #3: Step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69A8-1A89-4B8C-96C8-5F8CEDE7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EBE95-6F91-49C1-8B86-772E5F10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starter project includes </a:t>
            </a:r>
            <a:r>
              <a:rPr lang="en-US" dirty="0">
                <a:hlinkClick r:id="rId2"/>
              </a:rPr>
              <a:t>NuGet</a:t>
            </a:r>
            <a:r>
              <a:rPr lang="en-US" dirty="0"/>
              <a:t> packages for </a:t>
            </a:r>
            <a:r>
              <a:rPr lang="en-US" dirty="0" err="1"/>
              <a:t>NUnit</a:t>
            </a:r>
            <a:r>
              <a:rPr lang="en-US" dirty="0"/>
              <a:t> and to enable Test Explorer to find the tests</a:t>
            </a:r>
          </a:p>
          <a:p>
            <a:pPr lvl="1"/>
            <a:r>
              <a:rPr lang="en-US" dirty="0"/>
              <a:t>Key point: </a:t>
            </a:r>
            <a:r>
              <a:rPr lang="en-US" dirty="0" err="1"/>
              <a:t>NUnit</a:t>
            </a:r>
            <a:r>
              <a:rPr lang="en-US" dirty="0"/>
              <a:t> is installed into the starter project</a:t>
            </a:r>
          </a:p>
          <a:p>
            <a:pPr lvl="1"/>
            <a:endParaRPr lang="en-US" dirty="0"/>
          </a:p>
          <a:p>
            <a:r>
              <a:rPr lang="en-US" dirty="0"/>
              <a:t>If that doesn’t work then we can install </a:t>
            </a:r>
            <a:r>
              <a:rPr lang="en-US" dirty="0" err="1"/>
              <a:t>NUnit</a:t>
            </a:r>
            <a:r>
              <a:rPr lang="en-US" dirty="0"/>
              <a:t> into Visual Studio (instead of the project)</a:t>
            </a:r>
          </a:p>
          <a:p>
            <a:endParaRPr lang="en-US" dirty="0"/>
          </a:p>
          <a:p>
            <a:r>
              <a:rPr lang="en-US" dirty="0"/>
              <a:t>It’s not difficult to do, but it does require several steps, so I’m going to put those steps on separate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999C3-6FAC-4CB3-BAF2-BA4481EE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Less easy: </a:t>
            </a:r>
            <a:br>
              <a:rPr lang="en-US" dirty="0"/>
            </a:br>
            <a:r>
              <a:rPr lang="en-US" dirty="0"/>
              <a:t>Install </a:t>
            </a:r>
            <a:r>
              <a:rPr lang="en-US" dirty="0" err="1"/>
              <a:t>Nunit</a:t>
            </a:r>
            <a:r>
              <a:rPr lang="en-US" dirty="0"/>
              <a:t> Test Adapter </a:t>
            </a:r>
            <a:r>
              <a:rPr lang="en-US" i="1" u="sng" dirty="0"/>
              <a:t>Extension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450E3-923D-4895-B0D8-253EE96F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68174-3240-4A4B-BB74-2B67EC366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WRITING CODE TO PASS A TEST, </a:t>
            </a:r>
            <a:br>
              <a:rPr lang="en-US" dirty="0"/>
            </a:br>
            <a:r>
              <a:rPr lang="en-US" dirty="0"/>
              <a:t>DESPITE NOT DEMONSTRATING KNOWLEDGE</a:t>
            </a:r>
          </a:p>
          <a:p>
            <a:pPr lvl="2" eaLnBrk="1" hangingPunct="1"/>
            <a:endParaRPr lang="en-US" dirty="0"/>
          </a:p>
          <a:p>
            <a:pPr lvl="1" eaLnBrk="1" hangingPunct="1"/>
            <a:r>
              <a:rPr lang="en-US" dirty="0"/>
              <a:t>Let’s that that you’re told to write a ‘</a:t>
            </a:r>
            <a:r>
              <a:rPr lang="en-US" dirty="0" err="1"/>
              <a:t>FindInArray</a:t>
            </a:r>
            <a:r>
              <a:rPr lang="en-US" dirty="0"/>
              <a:t>’ method.</a:t>
            </a:r>
          </a:p>
          <a:p>
            <a:pPr lvl="1" eaLnBrk="1" hangingPunct="1"/>
            <a:r>
              <a:rPr lang="en-US" dirty="0"/>
              <a:t>Let’s say you notice that one of the tests asks ‘</a:t>
            </a:r>
            <a:r>
              <a:rPr lang="en-US" dirty="0" err="1"/>
              <a:t>FindInArray</a:t>
            </a:r>
            <a:r>
              <a:rPr lang="en-US" dirty="0"/>
              <a:t>’ if the value 8 is present in a specific array.  Let’s say that array does contain 8</a:t>
            </a:r>
          </a:p>
          <a:p>
            <a:pPr lvl="1" eaLnBrk="1" hangingPunct="1"/>
            <a:r>
              <a:rPr lang="en-US" dirty="0"/>
              <a:t>Thus, the correct answer is for ‘</a:t>
            </a:r>
            <a:r>
              <a:rPr lang="en-US" dirty="0" err="1"/>
              <a:t>FindInArray</a:t>
            </a:r>
            <a:r>
              <a:rPr lang="en-US" dirty="0"/>
              <a:t>’ to return true</a:t>
            </a:r>
          </a:p>
          <a:p>
            <a:pPr lvl="1" eaLnBrk="1" hangingPunct="1"/>
            <a:r>
              <a:rPr lang="en-US" b="1" dirty="0">
                <a:solidFill>
                  <a:srgbClr val="7030A0"/>
                </a:solidFill>
              </a:rPr>
              <a:t>Writing a version of ‘</a:t>
            </a:r>
            <a:r>
              <a:rPr lang="en-US" b="1" dirty="0" err="1">
                <a:solidFill>
                  <a:srgbClr val="7030A0"/>
                </a:solidFill>
              </a:rPr>
              <a:t>FindInArray</a:t>
            </a:r>
            <a:r>
              <a:rPr lang="en-US" b="1" dirty="0">
                <a:solidFill>
                  <a:srgbClr val="7030A0"/>
                </a:solidFill>
              </a:rPr>
              <a:t>’ that returns true 			when asked to find 8 WITHOUT 					searching the array is NOT OK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76213-31F3-4490-8684-766A6C41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are *NOT* allowed to work around the </a:t>
            </a:r>
            <a:r>
              <a:rPr lang="en-US" dirty="0" err="1"/>
              <a:t>autograder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7F0A9-5F94-40E1-BA3E-09E2E881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316E5-5570-4B6B-8911-728BDFC22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How to install the Visual Studio Extension </a:t>
            </a:r>
            <a:br>
              <a:rPr lang="en-US" dirty="0"/>
            </a:br>
            <a:r>
              <a:rPr lang="en-US" dirty="0"/>
              <a:t>into </a:t>
            </a:r>
            <a:br>
              <a:rPr lang="en-US" dirty="0"/>
            </a:br>
            <a:r>
              <a:rPr lang="en-US" b="1" dirty="0"/>
              <a:t>Visual Studio For Windows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4E701-3408-4BA5-955B-9EBEE0BB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A6941-68E5-4117-9901-322FC2FF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3DEAC7EE-D08D-4EC1-9560-046777D6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87" y="37417"/>
            <a:ext cx="113343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678BA2D-E5EF-464B-8E76-A21229EA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4991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70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264F1-E394-4AB9-A38D-B8F3C2D8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/>
              <a:t>Within Visual Studio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Click on </a:t>
            </a:r>
            <a:br>
              <a:rPr lang="en-US" dirty="0"/>
            </a:br>
            <a:r>
              <a:rPr lang="en-US" dirty="0"/>
              <a:t>Tools </a:t>
            </a:r>
            <a:r>
              <a:rPr lang="en-US" dirty="0">
                <a:sym typeface="Wingdings" panose="05000000000000000000" pitchFamily="2" charset="2"/>
              </a:rPr>
              <a:t> Extensions and Updates</a:t>
            </a:r>
          </a:p>
          <a:p>
            <a:pPr marL="623887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623887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623887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623887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623887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A37D9-1298-454E-8FE5-E0F455A1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Extensions and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E18B-8820-4F5D-83EF-9A0218BB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FFF10-9255-4279-B5AD-FCAF3815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95600"/>
            <a:ext cx="7010400" cy="318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4AA4F442-5E90-4633-8574-2D1B92F2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87" y="37417"/>
            <a:ext cx="113343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60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264F1-E394-4AB9-A38D-B8F3C2D8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‘Online’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in the search box at the top-right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Type in “NUnit3”</a:t>
            </a:r>
          </a:p>
          <a:p>
            <a:pPr marL="623887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A37D9-1298-454E-8FE5-E0F455A1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for NUnit3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E18B-8820-4F5D-83EF-9A0218BB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92020-26E7-4C29-8B86-113408CB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5708"/>
            <a:ext cx="8971492" cy="173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2FBC1-9DD1-43EA-AD63-8F04F02B365F}"/>
              </a:ext>
            </a:extLst>
          </p:cNvPr>
          <p:cNvCxnSpPr>
            <a:cxnSpLocks/>
          </p:cNvCxnSpPr>
          <p:nvPr/>
        </p:nvCxnSpPr>
        <p:spPr>
          <a:xfrm flipH="1">
            <a:off x="457200" y="1752600"/>
            <a:ext cx="685800" cy="2057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B38444-E851-4711-B735-3C99E872EA17}"/>
              </a:ext>
            </a:extLst>
          </p:cNvPr>
          <p:cNvCxnSpPr>
            <a:cxnSpLocks/>
          </p:cNvCxnSpPr>
          <p:nvPr/>
        </p:nvCxnSpPr>
        <p:spPr>
          <a:xfrm>
            <a:off x="7620000" y="2362200"/>
            <a:ext cx="304800" cy="1219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3608D4C1-E115-4978-9666-BF9FD0AC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87" y="37417"/>
            <a:ext cx="113343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97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78E2D-1328-4CB2-8695-CEF5DB97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Look for “NUnit3 Test Adapter”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it</a:t>
            </a:r>
          </a:p>
          <a:p>
            <a:pPr marL="879475" lvl="1" indent="-514350"/>
            <a:r>
              <a:rPr lang="en-US" dirty="0">
                <a:sym typeface="Wingdings" panose="05000000000000000000" pitchFamily="2" charset="2"/>
              </a:rPr>
              <a:t>It will look like the picture below after you click on it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‘Download’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A7162-65DF-4B9C-AB4A-915584DF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04" y="80561"/>
            <a:ext cx="8229600" cy="1401762"/>
          </a:xfrm>
        </p:spPr>
        <p:txBody>
          <a:bodyPr/>
          <a:lstStyle/>
          <a:p>
            <a:r>
              <a:rPr lang="en-US" dirty="0"/>
              <a:t>Download </a:t>
            </a:r>
            <a:br>
              <a:rPr lang="en-US" dirty="0"/>
            </a:br>
            <a:r>
              <a:rPr lang="en-US" dirty="0"/>
              <a:t>NUnit3 Test Adapter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0C0F-A644-4962-9EBC-11569E48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2B929-6CDC-4C16-9DDF-49229770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62615"/>
            <a:ext cx="8762999" cy="322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578615D6-E7BC-47E0-802E-912911EF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87" y="37417"/>
            <a:ext cx="113343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81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316E5-5570-4B6B-8911-728BDFC22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6477000" cy="4525962"/>
          </a:xfrm>
        </p:spPr>
        <p:txBody>
          <a:bodyPr/>
          <a:lstStyle/>
          <a:p>
            <a:r>
              <a:rPr lang="en-US" dirty="0"/>
              <a:t>How to install the Visual Studio Extension into </a:t>
            </a:r>
            <a:br>
              <a:rPr lang="en-US" dirty="0"/>
            </a:br>
            <a:r>
              <a:rPr lang="en-US" b="1" dirty="0">
                <a:solidFill>
                  <a:srgbClr val="7030A0"/>
                </a:solidFill>
              </a:rPr>
              <a:t>Visual Studio For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Much thanks to Mary C. for sending me these screenshots! ☺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4E701-3408-4BA5-955B-9EBEE0BB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A6941-68E5-4117-9901-322FC2FF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 descr="Image result for rainbow apple icon">
            <a:extLst>
              <a:ext uri="{FF2B5EF4-FFF2-40B4-BE49-F238E27FC236}">
                <a16:creationId xmlns:a16="http://schemas.microsoft.com/office/drawing/2014/main" id="{04F5BE92-BA28-4171-AE0E-957D51F71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4"/>
          <a:stretch/>
        </p:blipFill>
        <p:spPr bwMode="auto">
          <a:xfrm>
            <a:off x="6553200" y="4565429"/>
            <a:ext cx="2590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9E567254-A2D6-4C83-90A5-2B7D2301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8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4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B369BB-9187-4DA3-8876-4D0CC6CFC9E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 b="51442"/>
          <a:stretch/>
        </p:blipFill>
        <p:spPr>
          <a:xfrm>
            <a:off x="1447800" y="3155950"/>
            <a:ext cx="68199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264F1-E394-4AB9-A38D-B8F3C2D8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in the search box (at the top-right)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Type in “NUnit3”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Select ‘Search Packages’</a:t>
            </a:r>
          </a:p>
          <a:p>
            <a:pPr marL="623887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A37D9-1298-454E-8FE5-E0F455A1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for NUnit3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E18B-8820-4F5D-83EF-9A0218BB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B38444-E851-4711-B735-3C99E872EA17}"/>
              </a:ext>
            </a:extLst>
          </p:cNvPr>
          <p:cNvCxnSpPr>
            <a:cxnSpLocks/>
          </p:cNvCxnSpPr>
          <p:nvPr/>
        </p:nvCxnSpPr>
        <p:spPr>
          <a:xfrm>
            <a:off x="7620000" y="1905000"/>
            <a:ext cx="304800" cy="1676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C98D1009-0DFC-4655-9AD7-C17F319E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8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50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EA37D9-1298-454E-8FE5-E0F455A1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for “</a:t>
            </a:r>
            <a:r>
              <a:rPr lang="en-US" dirty="0">
                <a:sym typeface="Wingdings" panose="05000000000000000000" pitchFamily="2" charset="2"/>
              </a:rPr>
              <a:t>NUnit3 Test Adapter”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E18B-8820-4F5D-83EF-9A0218BB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F30D0F20-BCEA-48F2-A5E1-38A02B8692D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475" r="10449" b="13945"/>
          <a:stretch/>
        </p:blipFill>
        <p:spPr bwMode="auto">
          <a:xfrm>
            <a:off x="1129356" y="2362200"/>
            <a:ext cx="7543800" cy="419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B38444-E851-4711-B735-3C99E872EA17}"/>
              </a:ext>
            </a:extLst>
          </p:cNvPr>
          <p:cNvCxnSpPr>
            <a:cxnSpLocks/>
          </p:cNvCxnSpPr>
          <p:nvPr/>
        </p:nvCxnSpPr>
        <p:spPr>
          <a:xfrm>
            <a:off x="5181600" y="1905000"/>
            <a:ext cx="1981200" cy="426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11ACF9-CCEB-4AF8-B4C9-A0A1329DBF06}"/>
              </a:ext>
            </a:extLst>
          </p:cNvPr>
          <p:cNvCxnSpPr>
            <a:cxnSpLocks/>
          </p:cNvCxnSpPr>
          <p:nvPr/>
        </p:nvCxnSpPr>
        <p:spPr>
          <a:xfrm flipH="1">
            <a:off x="3505200" y="1635889"/>
            <a:ext cx="4724400" cy="2021711"/>
          </a:xfrm>
          <a:prstGeom prst="straightConnector1">
            <a:avLst/>
          </a:prstGeom>
          <a:ln w="76200">
            <a:solidFill>
              <a:srgbClr val="8944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264F1-E394-4AB9-A38D-B8F3C2D8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838200"/>
            <a:ext cx="8839198" cy="1874838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it</a:t>
            </a:r>
          </a:p>
          <a:p>
            <a:pPr marL="879475" lvl="1" indent="-514350"/>
            <a:r>
              <a:rPr lang="en-US" dirty="0">
                <a:sym typeface="Wingdings" panose="05000000000000000000" pitchFamily="2" charset="2"/>
              </a:rPr>
              <a:t>It will look like the picture below after you click on it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Click on ‘Update Package’</a:t>
            </a:r>
          </a:p>
          <a:p>
            <a:pPr marL="623887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623887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9682D05B-1FA9-47F0-9C4B-7A676755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8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62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554DE-65FF-4039-8AAF-54BF8E0E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you’ve installed the extension into Visual Studio go back and retry the earlier actions</a:t>
            </a:r>
          </a:p>
          <a:p>
            <a:endParaRPr lang="en-US" dirty="0"/>
          </a:p>
          <a:p>
            <a:r>
              <a:rPr lang="en-US" dirty="0"/>
              <a:t>Make sure the program compiles</a:t>
            </a:r>
          </a:p>
          <a:p>
            <a:r>
              <a:rPr lang="en-US" dirty="0"/>
              <a:t>Try running the program</a:t>
            </a:r>
          </a:p>
          <a:p>
            <a:r>
              <a:rPr lang="en-US" dirty="0"/>
              <a:t>Click ‘Run All’ in the Test Explorer panel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22E61-8FBF-4C30-AE33-9B48DA8A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Retry the earlier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29B6D-09FD-4200-8A81-30D355B9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9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16102A-0893-414B-8AD4-97CC2263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MAC ONLY: </a:t>
            </a:r>
          </a:p>
          <a:p>
            <a:pPr lvl="3"/>
            <a:r>
              <a:rPr lang="en-US" dirty="0"/>
              <a:t>If you can see the tests in Test Explorer but you can’t get them to run, and you receive an internal error that mentions a “32 bit process” try the following steps: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 the solution explorer find the project (not the overall solution, but the specific project), and right click (using two fingers at once) on it </a:t>
            </a:r>
          </a:p>
          <a:p>
            <a:pPr lvl="1"/>
            <a:r>
              <a:rPr lang="en-US" dirty="0"/>
              <a:t>Find the </a:t>
            </a:r>
            <a:r>
              <a:rPr lang="en-US" b="1" u="sng" dirty="0"/>
              <a:t>Options</a:t>
            </a:r>
            <a:r>
              <a:rPr lang="en-US" dirty="0"/>
              <a:t> menu item and click on that</a:t>
            </a:r>
          </a:p>
          <a:p>
            <a:pPr lvl="1"/>
            <a:r>
              <a:rPr lang="en-US" dirty="0"/>
              <a:t>Go to </a:t>
            </a:r>
            <a:r>
              <a:rPr lang="en-US" b="1" u="sng" dirty="0"/>
              <a:t>Compiler</a:t>
            </a:r>
            <a:r>
              <a:rPr lang="en-US" dirty="0"/>
              <a:t> then change the </a:t>
            </a:r>
            <a:r>
              <a:rPr lang="en-US" b="1" dirty="0"/>
              <a:t>Platform Target</a:t>
            </a:r>
            <a:r>
              <a:rPr lang="en-US" dirty="0"/>
              <a:t> to X64</a:t>
            </a:r>
          </a:p>
          <a:p>
            <a:pPr lvl="1"/>
            <a:r>
              <a:rPr lang="en-US" dirty="0"/>
              <a:t>Clean all </a:t>
            </a:r>
            <a:r>
              <a:rPr lang="en-US"/>
              <a:t>and rebuild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0C562-CF66-43E8-AF27-A3D3CE25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Mac-specific error: ‘32 bit process’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71ED8-BB78-4A14-80FA-C679CCE3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7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57200"/>
            <a:ext cx="7772400" cy="2431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run the tests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n-US" dirty="0"/>
              <a:t>Using Visual Studio’s</a:t>
            </a:r>
            <a:br>
              <a:rPr lang="en-US" dirty="0"/>
            </a:br>
            <a:r>
              <a:rPr lang="en-US" dirty="0"/>
              <a:t>Test Explorer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2B937F-868A-442E-916A-9E15549E32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Compromising the system in any way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will get you a zero</a:t>
            </a:r>
            <a:br>
              <a:rPr lang="en-US" dirty="0"/>
            </a:br>
            <a:r>
              <a:rPr lang="en-US" dirty="0"/>
              <a:t>   </a:t>
            </a:r>
          </a:p>
          <a:p>
            <a:pPr eaLnBrk="1" hangingPunct="1"/>
            <a:r>
              <a:rPr lang="en-US" dirty="0"/>
              <a:t>If I catch you doing this you get a zero AND I go	back and re-check everything else you’ve handed in this quarter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Don’t crack / hack the system!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6F513-7BC9-47A7-9322-997B7BB5C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>
                <a:sym typeface="Wingdings" panose="05000000000000000000" pitchFamily="2" charset="2"/>
              </a:rPr>
              <a:t> Windows  Test Explorer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C815FD-475F-409A-9420-CA9B7E88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Test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D253-FEA5-4452-BA5C-83727F8B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6EA47-F50F-4ACD-A45D-57A618E1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31515"/>
            <a:ext cx="8458200" cy="259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205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EE740-E234-4053-A992-9380F63F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2544762"/>
          </a:xfrm>
        </p:spPr>
        <p:txBody>
          <a:bodyPr/>
          <a:lstStyle/>
          <a:p>
            <a:r>
              <a:rPr lang="en-US" dirty="0"/>
              <a:t>Build the project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BC84-4D75-4A01-A0D7-1D4DA55D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7EB39-A8C6-4B7B-9BF4-802C2F1A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76066"/>
            <a:ext cx="4382069" cy="943505"/>
          </a:xfrm>
        </p:spPr>
        <p:txBody>
          <a:bodyPr/>
          <a:lstStyle/>
          <a:p>
            <a:r>
              <a:rPr lang="en-US" dirty="0"/>
              <a:t>Build </a:t>
            </a:r>
            <a:r>
              <a:rPr lang="en-US" dirty="0">
                <a:sym typeface="Wingdings" panose="05000000000000000000" pitchFamily="2" charset="2"/>
              </a:rPr>
              <a:t> Build Solution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5B189C2-5B13-4281-BD2E-2D2CE57A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-70201"/>
            <a:ext cx="4638966" cy="426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E9FD7-9757-4E82-B757-1BEA2CB95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4543619"/>
            <a:ext cx="6936388" cy="189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558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1A3B2-01B8-4BA1-98AE-367166D1B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being run, </a:t>
            </a:r>
            <a:br>
              <a:rPr lang="en-US" dirty="0"/>
            </a:br>
            <a:r>
              <a:rPr lang="en-US" dirty="0"/>
              <a:t>tests are blue</a:t>
            </a:r>
            <a:br>
              <a:rPr lang="en-US" dirty="0"/>
            </a:br>
            <a:r>
              <a:rPr lang="en-US" dirty="0"/>
              <a:t>(for ‘unknown result’)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8585A-C914-4368-877E-5DF5E7C3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‘Run All’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4FAD7-9B48-44BC-A7C3-17272DDD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074E3-1FA4-4C9B-ACAD-3260ED45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80" y="1739319"/>
            <a:ext cx="4191000" cy="337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806C4D-5E49-438F-BCA5-1E80EC5AA62D}"/>
              </a:ext>
            </a:extLst>
          </p:cNvPr>
          <p:cNvCxnSpPr>
            <a:cxnSpLocks/>
          </p:cNvCxnSpPr>
          <p:nvPr/>
        </p:nvCxnSpPr>
        <p:spPr>
          <a:xfrm>
            <a:off x="4114800" y="850900"/>
            <a:ext cx="990600" cy="18923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97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124E7-60E7-4754-B9B3-1C737C29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3968332" cy="4525962"/>
          </a:xfrm>
        </p:spPr>
        <p:txBody>
          <a:bodyPr/>
          <a:lstStyle/>
          <a:p>
            <a:r>
              <a:rPr lang="en-US" dirty="0"/>
              <a:t>Red means ‘test failed’</a:t>
            </a:r>
          </a:p>
          <a:p>
            <a:r>
              <a:rPr lang="en-US" dirty="0"/>
              <a:t>Green means ‘test passed’</a:t>
            </a:r>
          </a:p>
          <a:p>
            <a:r>
              <a:rPr lang="en-US" dirty="0"/>
              <a:t>There’s a summary in the bottom panel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96073-A4EF-45F8-9EE6-6A3E3496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Shows you the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2137A-5F97-420A-AC29-DB8F9CA7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7B16E-FB29-4BE2-8D72-89D37AA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57035"/>
            <a:ext cx="4190647" cy="552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306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124E7-60E7-4754-B9B3-1C737C29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3968332" cy="4525962"/>
          </a:xfrm>
        </p:spPr>
        <p:txBody>
          <a:bodyPr/>
          <a:lstStyle/>
          <a:p>
            <a:r>
              <a:rPr lang="en-US" dirty="0"/>
              <a:t>Right click on the test you’re interested in</a:t>
            </a:r>
          </a:p>
          <a:p>
            <a:r>
              <a:rPr lang="en-US" dirty="0"/>
              <a:t>Select “Run Selected Tests”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96073-A4EF-45F8-9EE6-6A3E3496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One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2137A-5F97-420A-AC29-DB8F9CA7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DD62-CB3D-4EF1-9661-BC7D8107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02" y="2019853"/>
            <a:ext cx="3658111" cy="344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C424F3-FC24-4922-8C3F-D47FF6B57839}"/>
              </a:ext>
            </a:extLst>
          </p:cNvPr>
          <p:cNvCxnSpPr>
            <a:cxnSpLocks/>
          </p:cNvCxnSpPr>
          <p:nvPr/>
        </p:nvCxnSpPr>
        <p:spPr>
          <a:xfrm>
            <a:off x="2057400" y="3276600"/>
            <a:ext cx="38100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41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D6BB08-2B3D-4963-8317-BC6B8299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3886200" cy="4525962"/>
          </a:xfrm>
        </p:spPr>
        <p:txBody>
          <a:bodyPr/>
          <a:lstStyle/>
          <a:p>
            <a:r>
              <a:rPr lang="en-US" dirty="0"/>
              <a:t>Click on the ‘</a:t>
            </a:r>
            <a:r>
              <a:rPr lang="en-US" dirty="0" err="1"/>
              <a:t>StackTrace</a:t>
            </a:r>
            <a:r>
              <a:rPr lang="en-US" dirty="0"/>
              <a:t>’ (arrows at the bottom) &amp; V.S. will show you the line that failed.</a:t>
            </a:r>
          </a:p>
          <a:p>
            <a:r>
              <a:rPr lang="en-US" dirty="0"/>
              <a:t>Make sure to read the message</a:t>
            </a:r>
          </a:p>
          <a:p>
            <a:r>
              <a:rPr lang="en-US" dirty="0"/>
              <a:t>Make sure to read the test method!!!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15D0F-E06F-46CF-83E5-31D6F2FB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a failing test for more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EB60C-4339-411B-8074-82A3A836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5DB85-7A78-4CE9-B9BE-85D15FDE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4" y="1219199"/>
            <a:ext cx="4806558" cy="536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447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the test(s) in the Test Window</a:t>
            </a:r>
          </a:p>
          <a:p>
            <a:r>
              <a:rPr lang="en-US" dirty="0"/>
              <a:t>Get the name of a test that is failing</a:t>
            </a:r>
            <a:br>
              <a:rPr lang="en-US" dirty="0"/>
            </a:br>
            <a:r>
              <a:rPr lang="en-US" dirty="0"/>
              <a:t>Ex: “Basic_Fail_2”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SzPct val="120000"/>
            </a:pPr>
            <a:r>
              <a:rPr lang="en-US" dirty="0"/>
              <a:t>Edit</a:t>
            </a:r>
            <a:r>
              <a:rPr lang="en-US" dirty="0">
                <a:sym typeface="Wingdings" pitchFamily="2" charset="2"/>
              </a:rPr>
              <a:t> Find And Replace Quick Find</a:t>
            </a:r>
          </a:p>
          <a:p>
            <a:pPr lvl="1">
              <a:buSzPct val="120000"/>
            </a:pPr>
            <a:r>
              <a:rPr lang="en-US" dirty="0">
                <a:sym typeface="Wingdings" pitchFamily="2" charset="2"/>
              </a:rPr>
              <a:t>This will find inside the current file</a:t>
            </a:r>
          </a:p>
          <a:p>
            <a:pPr>
              <a:buSzPct val="120000"/>
            </a:pPr>
            <a:r>
              <a:rPr lang="en-US" dirty="0"/>
              <a:t>Edit</a:t>
            </a:r>
            <a:r>
              <a:rPr lang="en-US" dirty="0">
                <a:sym typeface="Wingdings" pitchFamily="2" charset="2"/>
              </a:rPr>
              <a:t> Find And Replace </a:t>
            </a:r>
            <a:r>
              <a:rPr lang="en-US" dirty="0"/>
              <a:t>Find In Files</a:t>
            </a:r>
          </a:p>
          <a:p>
            <a:pPr lvl="1">
              <a:buSzPct val="120000"/>
            </a:pPr>
            <a:r>
              <a:rPr lang="en-US" dirty="0"/>
              <a:t>This will search all the files in your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How to find a failing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3120C-093E-4FA0-938E-6FB6BB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" t="22729" b="40337"/>
          <a:stretch/>
        </p:blipFill>
        <p:spPr>
          <a:xfrm>
            <a:off x="4437898" y="2286000"/>
            <a:ext cx="4575927" cy="192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A34BF-A93C-49D0-9441-7D6818ED1CD5}"/>
              </a:ext>
            </a:extLst>
          </p:cNvPr>
          <p:cNvCxnSpPr>
            <a:cxnSpLocks/>
          </p:cNvCxnSpPr>
          <p:nvPr/>
        </p:nvCxnSpPr>
        <p:spPr>
          <a:xfrm>
            <a:off x="3810000" y="2514600"/>
            <a:ext cx="1219200" cy="152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187E1A-1C06-41A1-8703-AA6871CBAF3E}"/>
              </a:ext>
            </a:extLst>
          </p:cNvPr>
          <p:cNvCxnSpPr>
            <a:cxnSpLocks/>
          </p:cNvCxnSpPr>
          <p:nvPr/>
        </p:nvCxnSpPr>
        <p:spPr>
          <a:xfrm>
            <a:off x="3810000" y="2514600"/>
            <a:ext cx="1143000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C5905-9D92-4B7F-A4BB-13E2B993188E}"/>
              </a:ext>
            </a:extLst>
          </p:cNvPr>
          <p:cNvCxnSpPr>
            <a:cxnSpLocks/>
          </p:cNvCxnSpPr>
          <p:nvPr/>
        </p:nvCxnSpPr>
        <p:spPr>
          <a:xfrm>
            <a:off x="3810000" y="2514600"/>
            <a:ext cx="1219200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68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1371600"/>
          </a:xfrm>
        </p:spPr>
        <p:txBody>
          <a:bodyPr/>
          <a:lstStyle/>
          <a:p>
            <a:pPr eaLnBrk="1" hangingPunct="1"/>
            <a:r>
              <a:rPr lang="en-US" dirty="0"/>
              <a:t>If you want to disable a test without just deleting it, you can comment it out</a:t>
            </a:r>
          </a:p>
          <a:p>
            <a:pPr eaLnBrk="1" hangingPunct="1"/>
            <a:r>
              <a:rPr lang="en-US" dirty="0"/>
              <a:t>VS can comment/uncomment lines for you</a:t>
            </a:r>
          </a:p>
          <a:p>
            <a:pPr eaLnBrk="1" hangingPunct="1"/>
            <a:endParaRPr lang="en-US" dirty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A25F8A-429C-4D9C-842D-E12C98FCAA4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How to disable tests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EAFB6-1F7B-4006-A389-1AD70ABB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907" y="2590800"/>
            <a:ext cx="3629556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0F58ACD-B962-4C9E-AD57-4F7799C0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4709507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dirty="0"/>
              <a:t>Edit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Advanced 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Comment Selection</a:t>
            </a:r>
          </a:p>
          <a:p>
            <a:pPr eaLnBrk="1" hangingPunct="1"/>
            <a:r>
              <a:rPr lang="en-US" dirty="0">
                <a:sym typeface="Wingdings" panose="05000000000000000000" pitchFamily="2" charset="2"/>
              </a:rPr>
              <a:t>(or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Uncomment Selection)</a:t>
            </a:r>
          </a:p>
          <a:p>
            <a:pPr eaLnBrk="1" hangingPunct="1"/>
            <a:endParaRPr lang="en-US" dirty="0">
              <a:sym typeface="Wingdings" panose="05000000000000000000" pitchFamily="2" charset="2"/>
            </a:endParaRPr>
          </a:p>
          <a:p>
            <a:pPr eaLnBrk="1" hangingPunct="1"/>
            <a:r>
              <a:rPr lang="en-US" sz="1800" b="1" dirty="0">
                <a:highlight>
                  <a:srgbClr val="FFFF00"/>
                </a:highlight>
                <a:sym typeface="Wingdings" panose="05000000000000000000" pitchFamily="2" charset="2"/>
              </a:rPr>
              <a:t>MAKE SURE ALL THE TESTS PASS BEFORE YOU HAND IN YOUR WORK!!!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26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57200"/>
            <a:ext cx="7772400" cy="2431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Debug a test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n-US" dirty="0"/>
              <a:t>Using Visual Studio’s</a:t>
            </a:r>
            <a:br>
              <a:rPr lang="en-US" dirty="0"/>
            </a:br>
            <a:r>
              <a:rPr lang="en-US" dirty="0"/>
              <a:t>Test Explorer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2B937F-868A-442E-916A-9E15549E32C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9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30CA9B-E423-40AB-A806-45F55A8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37"/>
            <a:ext cx="8229600" cy="2201863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/>
              <a:t>Click to set breakpoint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Remember the name of the test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Find the test in the list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RIGHT-click on the test, </a:t>
            </a:r>
            <a:br>
              <a:rPr lang="en-US" dirty="0"/>
            </a:br>
            <a:r>
              <a:rPr lang="en-US" dirty="0"/>
              <a:t>select ‘Debug Selected Tests'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44B92-B014-4015-8290-72DD0511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03970"/>
            <a:ext cx="8229600" cy="432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B86D-AB24-437D-8CCF-A2F36B3F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37FC0EA-DC59-44BC-A76D-E7A08BC519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Unit Testing?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0405BA-BCDA-46FF-9EA9-75FBCFF8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[Timeout(2000)] attribute says that each test has 2 seconds to finish</a:t>
            </a:r>
          </a:p>
          <a:p>
            <a:pPr lvl="1"/>
            <a:r>
              <a:rPr lang="en-US" dirty="0"/>
              <a:t>This prevents tests that are stuck in infinite loops from causing problems ☺</a:t>
            </a:r>
          </a:p>
          <a:p>
            <a:r>
              <a:rPr lang="en-US" dirty="0"/>
              <a:t>You will need to comment this out</a:t>
            </a:r>
          </a:p>
          <a:p>
            <a:pPr lvl="1"/>
            <a:r>
              <a:rPr lang="en-US" dirty="0"/>
              <a:t>This is located on the class containing the test method</a:t>
            </a:r>
          </a:p>
          <a:p>
            <a:endParaRPr lang="en-US" dirty="0"/>
          </a:p>
          <a:p>
            <a:r>
              <a:rPr lang="en-US" dirty="0"/>
              <a:t>Otherwise, the test will fail after you’ve stopped it in the debugger for 2 seconds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4F924-9AE5-424F-A275-55650E80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Warning: </a:t>
            </a:r>
            <a:br>
              <a:rPr lang="en-US" dirty="0"/>
            </a:br>
            <a:r>
              <a:rPr lang="en-US" dirty="0"/>
              <a:t>You Must Disable Test Time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B98B-3DEB-4C56-B13B-26909ED0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5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57200"/>
            <a:ext cx="7772400" cy="2431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What’s My Grade?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n-US" dirty="0"/>
              <a:t>How to figure this out</a:t>
            </a:r>
          </a:p>
          <a:p>
            <a:pPr eaLnBrk="1" hangingPunct="1"/>
            <a:r>
              <a:rPr lang="en-US" dirty="0"/>
              <a:t>manually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2B937F-868A-442E-916A-9E15549E32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59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D60B6-4179-4B72-9D0C-E06353F5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your total grade by adding up the penalties, and adding that to the maximum score</a:t>
            </a:r>
          </a:p>
          <a:p>
            <a:endParaRPr lang="en-US" dirty="0"/>
          </a:p>
          <a:p>
            <a:r>
              <a:rPr lang="en-US" dirty="0"/>
              <a:t>Example: weekly PCE is worth 10 points</a:t>
            </a:r>
          </a:p>
          <a:p>
            <a:r>
              <a:rPr lang="en-US" dirty="0"/>
              <a:t>Your code’s penalties are -4 points (total)</a:t>
            </a:r>
          </a:p>
          <a:p>
            <a:r>
              <a:rPr lang="en-US" dirty="0"/>
              <a:t>10 + (-4) = 6 points as the ‘raw’ grade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D0753-0EA5-45D0-8EBE-7C6A152F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your raw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4206F-364D-45B4-AB98-F191170A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9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D60B6-4179-4B72-9D0C-E06353F5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homework assignments, </a:t>
            </a:r>
            <a:br>
              <a:rPr lang="en-US" dirty="0"/>
            </a:br>
            <a:r>
              <a:rPr lang="en-US" dirty="0"/>
              <a:t>your raw grade is your final grade</a:t>
            </a:r>
          </a:p>
          <a:p>
            <a:endParaRPr lang="en-US" dirty="0"/>
          </a:p>
          <a:p>
            <a:r>
              <a:rPr lang="en-US" dirty="0"/>
              <a:t>For weekly PCEs:</a:t>
            </a:r>
          </a:p>
          <a:p>
            <a:r>
              <a:rPr lang="en-US" dirty="0"/>
              <a:t>If your ‘raw’ grade is 6 points or higher you get an additional 2 points, up to the maximum</a:t>
            </a:r>
          </a:p>
          <a:p>
            <a:pPr lvl="1"/>
            <a:r>
              <a:rPr lang="en-US" dirty="0"/>
              <a:t>Sometimes you’ve learned the topic well, but actually getting the tests to pass 100% is </a:t>
            </a:r>
            <a:br>
              <a:rPr lang="en-US" dirty="0"/>
            </a:br>
            <a:r>
              <a:rPr lang="en-US" dirty="0"/>
              <a:t>an extra N hours of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D0753-0EA5-45D0-8EBE-7C6A152F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your final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4206F-364D-45B4-AB98-F191170A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9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4A98AE-A941-4646-9F9D-EF2D1602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300"/>
          </a:xfrm>
        </p:spPr>
        <p:txBody>
          <a:bodyPr/>
          <a:lstStyle/>
          <a:p>
            <a:r>
              <a:rPr lang="en-US" dirty="0"/>
              <a:t>‘Category-based grading’</a:t>
            </a:r>
          </a:p>
          <a:p>
            <a:pPr lvl="1"/>
            <a:r>
              <a:rPr lang="en-US" dirty="0"/>
              <a:t>If any test in a ‘Grading Category’ fails</a:t>
            </a:r>
            <a:br>
              <a:rPr lang="en-US" dirty="0"/>
            </a:br>
            <a:r>
              <a:rPr lang="en-US" dirty="0"/>
              <a:t>then the category fails</a:t>
            </a:r>
            <a:br>
              <a:rPr lang="en-US" dirty="0"/>
            </a:br>
            <a:r>
              <a:rPr lang="en-US" dirty="0"/>
              <a:t>and the point penalty for that category is applied to the final score</a:t>
            </a:r>
          </a:p>
          <a:p>
            <a:pPr lvl="4"/>
            <a:r>
              <a:rPr lang="en-US" dirty="0"/>
              <a:t>Penalty is applied ONCE for the entire category</a:t>
            </a:r>
          </a:p>
          <a:p>
            <a:pPr lvl="1"/>
            <a:endParaRPr lang="en-US" dirty="0"/>
          </a:p>
          <a:p>
            <a:r>
              <a:rPr lang="en-US" dirty="0"/>
              <a:t>Individually graded tests</a:t>
            </a:r>
          </a:p>
          <a:p>
            <a:pPr lvl="1"/>
            <a:r>
              <a:rPr lang="en-US" dirty="0"/>
              <a:t>Some tests have individual point penalties</a:t>
            </a:r>
          </a:p>
          <a:p>
            <a:pPr lvl="1"/>
            <a:r>
              <a:rPr lang="en-US" dirty="0"/>
              <a:t>If that test fails, the point penalty is applied</a:t>
            </a:r>
          </a:p>
          <a:p>
            <a:endParaRPr lang="en-US" dirty="0"/>
          </a:p>
          <a:p>
            <a:r>
              <a:rPr lang="en-US" sz="2000" i="1" dirty="0"/>
              <a:t>Every test will be graded using only ONE of these approaches</a:t>
            </a:r>
          </a:p>
          <a:p>
            <a:pPr lvl="1"/>
            <a:r>
              <a:rPr lang="en-US" sz="1800" i="1" dirty="0"/>
              <a:t>Let me know if a test appears to be graded both ways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4F56C-1124-4B79-A528-C2B420F8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Two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347C-5D92-46E2-B7DD-F7B4FE8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4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65DB9-4548-44EC-94D3-E4CD41B6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‘Category’ attribute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The dot ( . ) separates the display category</a:t>
            </a:r>
            <a:br>
              <a:rPr lang="en-US" dirty="0"/>
            </a:br>
            <a:r>
              <a:rPr lang="en-US" dirty="0"/>
              <a:t>from the grading category</a:t>
            </a:r>
          </a:p>
          <a:p>
            <a:r>
              <a:rPr lang="en-US" dirty="0"/>
              <a:t>"</a:t>
            </a:r>
            <a:r>
              <a:rPr lang="en-US" b="1" dirty="0">
                <a:solidFill>
                  <a:srgbClr val="0070C0"/>
                </a:solidFill>
              </a:rPr>
              <a:t>PCE 03 </a:t>
            </a:r>
            <a:r>
              <a:rPr lang="en-US" b="1" dirty="0" err="1">
                <a:solidFill>
                  <a:srgbClr val="0070C0"/>
                </a:solidFill>
              </a:rPr>
              <a:t>AutoGrader</a:t>
            </a:r>
            <a:r>
              <a:rPr lang="en-US" dirty="0" err="1">
                <a:highlight>
                  <a:srgbClr val="FFFF00"/>
                </a:highlight>
              </a:rPr>
              <a:t>.</a:t>
            </a:r>
            <a:r>
              <a:rPr lang="en-US" b="1" dirty="0" err="1">
                <a:solidFill>
                  <a:srgbClr val="7030A0"/>
                </a:solidFill>
              </a:rPr>
              <a:t>SmartArray</a:t>
            </a:r>
            <a:r>
              <a:rPr lang="en-US" b="1" dirty="0">
                <a:solidFill>
                  <a:srgbClr val="7030A0"/>
                </a:solidFill>
              </a:rPr>
              <a:t> Basics</a:t>
            </a:r>
            <a:r>
              <a:rPr lang="en-US" dirty="0"/>
              <a:t>” </a:t>
            </a:r>
            <a:r>
              <a:rPr lang="en-US" dirty="0">
                <a:sym typeface="Wingdings" panose="05000000000000000000" pitchFamily="2" charset="2"/>
              </a:rPr>
              <a:t>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Grading category is</a:t>
            </a:r>
            <a:r>
              <a:rPr lang="en-US" dirty="0"/>
              <a:t> “</a:t>
            </a:r>
            <a:r>
              <a:rPr lang="en-US" b="1" dirty="0" err="1">
                <a:solidFill>
                  <a:srgbClr val="7030A0"/>
                </a:solidFill>
              </a:rPr>
              <a:t>SmartArray</a:t>
            </a:r>
            <a:r>
              <a:rPr lang="en-US" b="1" dirty="0">
                <a:solidFill>
                  <a:srgbClr val="7030A0"/>
                </a:solidFill>
              </a:rPr>
              <a:t> Basics</a:t>
            </a:r>
            <a:r>
              <a:rPr lang="en-US" dirty="0"/>
              <a:t>”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Display this test under “</a:t>
            </a:r>
            <a:r>
              <a:rPr lang="en-US" b="1" dirty="0">
                <a:solidFill>
                  <a:srgbClr val="0070C0"/>
                </a:solidFill>
              </a:rPr>
              <a:t>PCE 03 </a:t>
            </a:r>
            <a:r>
              <a:rPr lang="en-US" b="1" dirty="0" err="1">
                <a:solidFill>
                  <a:srgbClr val="0070C0"/>
                </a:solidFill>
              </a:rPr>
              <a:t>AutoGrader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C73BA-C77E-40B3-8B9C-AB64EBCC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Category-based grading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3D9A-AD15-4B2B-A19B-C95E1D4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69454B-B9C8-492B-B23F-258C3D61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8500"/>
            <a:ext cx="5087060" cy="207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C67F4C-8737-44EB-B382-9C4B00DCBF15}"/>
              </a:ext>
            </a:extLst>
          </p:cNvPr>
          <p:cNvCxnSpPr>
            <a:cxnSpLocks/>
          </p:cNvCxnSpPr>
          <p:nvPr/>
        </p:nvCxnSpPr>
        <p:spPr>
          <a:xfrm flipH="1">
            <a:off x="1752600" y="1905000"/>
            <a:ext cx="7620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922149-404B-422A-87F4-04DE1F165A38}"/>
              </a:ext>
            </a:extLst>
          </p:cNvPr>
          <p:cNvCxnSpPr>
            <a:cxnSpLocks/>
          </p:cNvCxnSpPr>
          <p:nvPr/>
        </p:nvCxnSpPr>
        <p:spPr>
          <a:xfrm flipH="1" flipV="1">
            <a:off x="3124200" y="2514600"/>
            <a:ext cx="3276600" cy="1828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1670FB-2287-4236-9687-C001F1B9CC4C}"/>
              </a:ext>
            </a:extLst>
          </p:cNvPr>
          <p:cNvCxnSpPr>
            <a:cxnSpLocks/>
          </p:cNvCxnSpPr>
          <p:nvPr/>
        </p:nvCxnSpPr>
        <p:spPr>
          <a:xfrm flipV="1">
            <a:off x="4673600" y="2451100"/>
            <a:ext cx="88900" cy="22789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59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65DB9-4548-44EC-94D3-E4CD41B6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‘</a:t>
            </a:r>
            <a:r>
              <a:rPr lang="en-US" dirty="0" err="1"/>
              <a:t>CategoryPenalties</a:t>
            </a:r>
            <a:r>
              <a:rPr lang="en-US" dirty="0"/>
              <a:t>’ 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Next, find the category name and it’s penalty</a:t>
            </a:r>
          </a:p>
          <a:p>
            <a:r>
              <a:rPr lang="en-US" dirty="0"/>
              <a:t>“</a:t>
            </a:r>
            <a:r>
              <a:rPr lang="en-US" b="1" dirty="0" err="1">
                <a:solidFill>
                  <a:srgbClr val="7030A0"/>
                </a:solidFill>
              </a:rPr>
              <a:t>SmartArray</a:t>
            </a:r>
            <a:r>
              <a:rPr lang="en-US" b="1" dirty="0">
                <a:solidFill>
                  <a:srgbClr val="7030A0"/>
                </a:solidFill>
              </a:rPr>
              <a:t> Basics</a:t>
            </a:r>
            <a:r>
              <a:rPr lang="en-US" dirty="0"/>
              <a:t>” has a penalty of -1 points</a:t>
            </a:r>
          </a:p>
          <a:p>
            <a:r>
              <a:rPr lang="en-US" dirty="0"/>
              <a:t>Sum up your penalties, add that to the max 							score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C73BA-C77E-40B3-8B9C-AB64EBCC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category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3D9A-AD15-4B2B-A19B-C95E1D4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B427B-345F-4C3A-806B-CD97653F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6792273" cy="254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966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65DB9-4548-44EC-94D3-E4CD41B6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test as a ‘</a:t>
            </a:r>
            <a:r>
              <a:rPr lang="en-US" dirty="0" err="1"/>
              <a:t>Point_Penalty_When_Test_Fails</a:t>
            </a:r>
            <a:r>
              <a:rPr lang="en-US" dirty="0"/>
              <a:t>’ attribute…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537" indent="0">
              <a:buNone/>
            </a:pPr>
            <a:r>
              <a:rPr lang="en-US" dirty="0"/>
              <a:t>…then it is individually graded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C73BA-C77E-40B3-8B9C-AB64EBCC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Individually graded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3D9A-AD15-4B2B-A19B-C95E1D4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E86B9-D1B6-4C34-85E2-A84C5D1D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3753"/>
            <a:ext cx="6925642" cy="275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985B8F-9A8A-40AA-892B-4A7692EB2212}"/>
              </a:ext>
            </a:extLst>
          </p:cNvPr>
          <p:cNvCxnSpPr>
            <a:cxnSpLocks/>
          </p:cNvCxnSpPr>
          <p:nvPr/>
        </p:nvCxnSpPr>
        <p:spPr>
          <a:xfrm flipH="1">
            <a:off x="3505200" y="2286000"/>
            <a:ext cx="304800" cy="1295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52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65DB9-4548-44EC-94D3-E4CD41B6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test fails, then the point penalty is applied</a:t>
            </a:r>
          </a:p>
          <a:p>
            <a:pPr lvl="1"/>
            <a:r>
              <a:rPr lang="en-US" dirty="0"/>
              <a:t>In this case, the penalty is -1</a:t>
            </a:r>
          </a:p>
          <a:p>
            <a:endParaRPr lang="en-US" dirty="0"/>
          </a:p>
          <a:p>
            <a:r>
              <a:rPr lang="en-US" sz="2000" dirty="0"/>
              <a:t>Notice that the ‘Category’ attribute only has a display category (“BIT 142 Assign2”) and no grading category</a:t>
            </a:r>
          </a:p>
          <a:p>
            <a:pPr lvl="1"/>
            <a:r>
              <a:rPr lang="en-US" sz="1800" dirty="0"/>
              <a:t>Therefore ONLY the individual penalty applies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C73BA-C77E-40B3-8B9C-AB64EBCC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Details of individually graded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3D9A-AD15-4B2B-A19B-C95E1D4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E86B9-D1B6-4C34-85E2-A84C5D1D6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07"/>
          <a:stretch/>
        </p:blipFill>
        <p:spPr>
          <a:xfrm>
            <a:off x="880579" y="4725780"/>
            <a:ext cx="6925642" cy="190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985B8F-9A8A-40AA-892B-4A7692EB2212}"/>
              </a:ext>
            </a:extLst>
          </p:cNvPr>
          <p:cNvCxnSpPr>
            <a:cxnSpLocks/>
          </p:cNvCxnSpPr>
          <p:nvPr/>
        </p:nvCxnSpPr>
        <p:spPr>
          <a:xfrm flipH="1">
            <a:off x="2946400" y="3759200"/>
            <a:ext cx="11289" cy="12079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76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Workflow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n-US"/>
              <a:t>How will I use NUnit as part of my work in this particular course?</a:t>
            </a:r>
          </a:p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115ED8-03CC-4374-B8A6-BC8B08FDFC5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/>
          <a:lstStyle/>
          <a:p>
            <a:pPr eaLnBrk="1" hangingPunct="1"/>
            <a:r>
              <a:rPr lang="en-US" dirty="0"/>
              <a:t>“</a:t>
            </a:r>
            <a:r>
              <a:rPr lang="en-US" b="1" i="1" dirty="0">
                <a:solidFill>
                  <a:srgbClr val="7030A0"/>
                </a:solidFill>
              </a:rPr>
              <a:t>To write test cases for every </a:t>
            </a:r>
            <a:r>
              <a:rPr lang="en-US" sz="2400" dirty="0"/>
              <a:t>non-trivial</a:t>
            </a:r>
            <a:r>
              <a:rPr lang="en-US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function </a:t>
            </a:r>
            <a:r>
              <a:rPr lang="en-US" dirty="0"/>
              <a:t>or method in the module so that each test case is [as] separate from the others [as] possible.”</a:t>
            </a:r>
            <a:br>
              <a:rPr lang="en-US" dirty="0"/>
            </a:br>
            <a:r>
              <a:rPr lang="en-US" dirty="0">
                <a:hlinkClick r:id="rId3"/>
              </a:rPr>
              <a:t>www.discovercomputers.info/ComputerSecurity/glossary.html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 other words – </a:t>
            </a:r>
            <a:br>
              <a:rPr lang="en-US" dirty="0"/>
            </a:br>
            <a:r>
              <a:rPr lang="en-US" b="1" i="1" dirty="0">
                <a:solidFill>
                  <a:srgbClr val="7030A0"/>
                </a:solidFill>
              </a:rPr>
              <a:t>call every single method/function</a:t>
            </a:r>
            <a:br>
              <a:rPr lang="en-US" b="1" i="1" dirty="0">
                <a:solidFill>
                  <a:srgbClr val="7030A0"/>
                </a:solidFill>
              </a:rPr>
            </a:br>
            <a:r>
              <a:rPr lang="en-US" b="1" i="1" dirty="0">
                <a:solidFill>
                  <a:srgbClr val="7030A0"/>
                </a:solidFill>
              </a:rPr>
              <a:t>and manually check that you got the right answer</a:t>
            </a:r>
            <a:br>
              <a:rPr lang="en-US" b="1" i="1" dirty="0">
                <a:solidFill>
                  <a:srgbClr val="7030A0"/>
                </a:solidFill>
              </a:rPr>
            </a:br>
            <a:r>
              <a:rPr lang="en-US" b="1" i="1" dirty="0">
                <a:solidFill>
                  <a:srgbClr val="7030A0"/>
                </a:solidFill>
              </a:rPr>
              <a:t>until you’re convinced that it works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0E47EF-E0AE-4DAD-9A65-4D95F652F2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Unit Testing (Definition)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724400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Download starter project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Examine first exercise, in Word .DOC</a:t>
            </a:r>
          </a:p>
          <a:p>
            <a:pPr lvl="1" eaLnBrk="1" hangingPunct="1"/>
            <a:r>
              <a:rPr lang="en-US" dirty="0"/>
              <a:t>Figure out which tests are used in the exercise</a:t>
            </a:r>
          </a:p>
          <a:p>
            <a:pPr lvl="1" eaLnBrk="1" hangingPunct="1"/>
            <a:r>
              <a:rPr lang="en-US" dirty="0"/>
              <a:t>Run tests, figure out which ones have failed</a:t>
            </a:r>
          </a:p>
          <a:p>
            <a:pPr lvl="1" eaLnBrk="1" hangingPunct="1"/>
            <a:r>
              <a:rPr lang="en-US" dirty="0"/>
              <a:t>Write code to make one (or more) tests pass</a:t>
            </a:r>
          </a:p>
          <a:p>
            <a:pPr lvl="2" eaLnBrk="1" hangingPunct="1"/>
            <a:r>
              <a:rPr lang="en-US" dirty="0"/>
              <a:t>Repeat until all tests pass</a:t>
            </a:r>
          </a:p>
          <a:p>
            <a:pPr lvl="1" eaLnBrk="1" hangingPunct="1"/>
            <a:r>
              <a:rPr lang="en-US" dirty="0"/>
              <a:t>Repeat until all exercises done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7C784C-6F9E-4719-9E65-079650E77A0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Student Workflow: Work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610600" cy="4724400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 startAt="3"/>
            </a:pPr>
            <a:r>
              <a:rPr lang="en-US" b="1" u="sng" dirty="0">
                <a:solidFill>
                  <a:srgbClr val="7030A0"/>
                </a:solidFill>
              </a:rPr>
              <a:t>Check that you did NOT modify </a:t>
            </a:r>
            <a:br>
              <a:rPr lang="en-US" b="1" u="sng" dirty="0">
                <a:solidFill>
                  <a:srgbClr val="7030A0"/>
                </a:solidFill>
              </a:rPr>
            </a:br>
            <a:r>
              <a:rPr lang="en-US" b="1" u="sng" dirty="0">
                <a:solidFill>
                  <a:srgbClr val="7030A0"/>
                </a:solidFill>
              </a:rPr>
              <a:t>the instructor’s code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Let’s say that you’ve named a method “</a:t>
            </a:r>
            <a:r>
              <a:rPr lang="en-US" b="1" u="sng" dirty="0" err="1">
                <a:highlight>
                  <a:srgbClr val="FFFF00"/>
                </a:highlight>
              </a:rPr>
              <a:t>D</a:t>
            </a:r>
            <a:r>
              <a:rPr lang="en-US" dirty="0" err="1"/>
              <a:t>oWork</a:t>
            </a:r>
            <a:r>
              <a:rPr lang="en-US" dirty="0"/>
              <a:t>()”</a:t>
            </a:r>
          </a:p>
          <a:p>
            <a:pPr lvl="2" eaLnBrk="1" hangingPunct="1"/>
            <a:r>
              <a:rPr lang="en-US" dirty="0"/>
              <a:t>This compiles just fine by itself</a:t>
            </a:r>
          </a:p>
          <a:p>
            <a:pPr lvl="1" eaLnBrk="1" hangingPunct="1"/>
            <a:r>
              <a:rPr lang="en-US" dirty="0"/>
              <a:t>Let’s say that the test uses a method named </a:t>
            </a:r>
            <a:r>
              <a:rPr lang="en-US" b="1" u="sng" dirty="0" err="1">
                <a:highlight>
                  <a:srgbClr val="FFFF00"/>
                </a:highlight>
              </a:rPr>
              <a:t>d</a:t>
            </a:r>
            <a:r>
              <a:rPr lang="en-US" dirty="0" err="1"/>
              <a:t>oWork</a:t>
            </a:r>
            <a:r>
              <a:rPr lang="en-US" dirty="0"/>
              <a:t>()</a:t>
            </a:r>
          </a:p>
          <a:p>
            <a:pPr lvl="2" eaLnBrk="1" hangingPunct="1"/>
            <a:r>
              <a:rPr lang="en-US" dirty="0"/>
              <a:t>Note the lowercase ‘d’</a:t>
            </a:r>
          </a:p>
          <a:p>
            <a:pPr lvl="2" eaLnBrk="1" hangingPunct="1"/>
            <a:r>
              <a:rPr lang="en-US" dirty="0"/>
              <a:t>This test does NOT compile with your code,</a:t>
            </a:r>
            <a:br>
              <a:rPr lang="en-US" dirty="0"/>
            </a:br>
            <a:r>
              <a:rPr lang="en-US" dirty="0"/>
              <a:t>because your code has no </a:t>
            </a:r>
            <a:r>
              <a:rPr lang="en-US" dirty="0" err="1"/>
              <a:t>doWork</a:t>
            </a:r>
            <a:r>
              <a:rPr lang="en-US" dirty="0"/>
              <a:t>() with a lowercase ‘d’</a:t>
            </a:r>
          </a:p>
          <a:p>
            <a:pPr lvl="1" eaLnBrk="1" hangingPunct="1"/>
            <a:r>
              <a:rPr lang="en-US" dirty="0"/>
              <a:t>It may be tempting to ‘fix’ this by changing the test</a:t>
            </a:r>
          </a:p>
          <a:p>
            <a:pPr lvl="1" eaLnBrk="1" hangingPunct="1"/>
            <a:r>
              <a:rPr lang="en-US" b="1" dirty="0"/>
              <a:t>YOU CANNOT CHANGE THE TESTS!!</a:t>
            </a:r>
          </a:p>
          <a:p>
            <a:pPr lvl="2" eaLnBrk="1" hangingPunct="1"/>
            <a:r>
              <a:rPr lang="en-US" dirty="0"/>
              <a:t>Your code will be run using a fresh, original copy of the test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7C784C-6F9E-4719-9E65-079650E77A0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Student Workflow: Hand-In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51551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724400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 startAt="3"/>
            </a:pPr>
            <a:r>
              <a:rPr lang="en-US" b="1" u="sng" dirty="0">
                <a:solidFill>
                  <a:srgbClr val="7030A0"/>
                </a:solidFill>
              </a:rPr>
              <a:t>Check that you did NOT modify </a:t>
            </a:r>
            <a:br>
              <a:rPr lang="en-US" b="1" u="sng" dirty="0">
                <a:solidFill>
                  <a:srgbClr val="7030A0"/>
                </a:solidFill>
              </a:rPr>
            </a:br>
            <a:r>
              <a:rPr lang="en-US" b="1" u="sng" dirty="0">
                <a:solidFill>
                  <a:srgbClr val="7030A0"/>
                </a:solidFill>
              </a:rPr>
              <a:t>the instructor’s code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Download a fresh copy of the starter project</a:t>
            </a:r>
          </a:p>
          <a:p>
            <a:pPr lvl="1" eaLnBrk="1" hangingPunct="1"/>
            <a:r>
              <a:rPr lang="en-US" dirty="0"/>
              <a:t>Copy and paste your </a:t>
            </a:r>
            <a:r>
              <a:rPr lang="en-US" dirty="0" err="1"/>
              <a:t>Student_Answers.cs</a:t>
            </a:r>
            <a:r>
              <a:rPr lang="en-US" dirty="0"/>
              <a:t> into it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Make sure it compiles without error</a:t>
            </a:r>
          </a:p>
          <a:p>
            <a:pPr lvl="2" eaLnBrk="1" hangingPunct="1"/>
            <a:r>
              <a:rPr lang="en-US" dirty="0"/>
              <a:t>If there are errors, modify YOUR </a:t>
            </a:r>
            <a:r>
              <a:rPr lang="en-US" dirty="0" err="1"/>
              <a:t>Student_Answers.cs</a:t>
            </a:r>
            <a:r>
              <a:rPr lang="en-US" dirty="0"/>
              <a:t> file until the errors are fixed</a:t>
            </a:r>
          </a:p>
          <a:p>
            <a:pPr lvl="2" eaLnBrk="1" hangingPunct="1"/>
            <a:r>
              <a:rPr lang="en-US" dirty="0"/>
              <a:t>Then re-do this step (download a new copy and verify that your work does compile cleanly)</a:t>
            </a:r>
          </a:p>
          <a:p>
            <a:pPr lvl="2" eaLnBrk="1" hangingPunct="1"/>
            <a:endParaRPr lang="en-US" dirty="0"/>
          </a:p>
          <a:p>
            <a:pPr marL="623887" indent="-514350" eaLnBrk="1" hangingPunct="1">
              <a:buFont typeface="+mj-lt"/>
              <a:buAutoNum type="arabicPeriod" startAt="3"/>
            </a:pPr>
            <a:r>
              <a:rPr lang="en-US" dirty="0"/>
              <a:t>Hand in </a:t>
            </a:r>
            <a:r>
              <a:rPr lang="en-US" dirty="0" err="1"/>
              <a:t>Student_Answers.cs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7C784C-6F9E-4719-9E65-079650E77A0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Student Workflow: Hand-In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50021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391400" cy="4724400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Run tests to get basic grade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Double-check code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Grade feedback/ </a:t>
            </a:r>
            <a:br>
              <a:rPr lang="en-US" dirty="0"/>
            </a:br>
            <a:r>
              <a:rPr lang="en-US" dirty="0"/>
              <a:t>other stuff that’s not auto-graded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Finalize grade &amp; email </a:t>
            </a:r>
            <a:r>
              <a:rPr lang="en-US" dirty="0" err="1"/>
              <a:t>gradesheets</a:t>
            </a:r>
            <a:endParaRPr lang="en-US" dirty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C0F77AD-9901-4E8C-8681-F342222BFAD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Instructor Workflow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Explanation Of Files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n-US" dirty="0"/>
              <a:t>A quick guide to the files you’ll see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115ED8-03CC-4374-B8A6-BC8B08FDFC5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7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PCEs, this is typically named </a:t>
            </a:r>
            <a:r>
              <a:rPr lang="en-US" dirty="0" err="1"/>
              <a:t>Student_Answers.cs</a:t>
            </a:r>
            <a:endParaRPr lang="en-US" dirty="0"/>
          </a:p>
          <a:p>
            <a:pPr lvl="1"/>
            <a:r>
              <a:rPr lang="en-US" dirty="0"/>
              <a:t>It may be called something else, like </a:t>
            </a:r>
            <a:r>
              <a:rPr lang="en-US" dirty="0" err="1"/>
              <a:t>Program.cs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where YOUR CODE will be put.</a:t>
            </a:r>
          </a:p>
          <a:p>
            <a:r>
              <a:rPr lang="en-US" dirty="0"/>
              <a:t>You should ONLY MODIFY the files that you’re told to put your work into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Student Work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PCEs, this is typically named</a:t>
            </a:r>
            <a:br>
              <a:rPr lang="en-US" dirty="0"/>
            </a:br>
            <a:r>
              <a:rPr lang="en-US" dirty="0" err="1"/>
              <a:t>PCE_Tests_To_Run.cs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file contains the actual tests – </a:t>
            </a:r>
            <a:br>
              <a:rPr lang="en-US" dirty="0"/>
            </a:br>
            <a:r>
              <a:rPr lang="en-US" dirty="0"/>
              <a:t>you’ll want to look in here for the details of a particular test.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File Containing The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TestHelpers.cs</a:t>
            </a:r>
            <a:r>
              <a:rPr lang="en-US" dirty="0"/>
              <a:t> contains stuff that multiple tests, across multiple assignments, make use of</a:t>
            </a:r>
          </a:p>
          <a:p>
            <a:pPr lvl="1"/>
            <a:r>
              <a:rPr lang="en-US" dirty="0"/>
              <a:t>Input/output capturing code </a:t>
            </a:r>
          </a:p>
          <a:p>
            <a:pPr lvl="1"/>
            <a:r>
              <a:rPr lang="en-US" dirty="0"/>
              <a:t>‘Fuzzy’ comparisons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TestHelpers.cs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NUnit</a:t>
            </a:r>
            <a:r>
              <a:rPr lang="en-US" dirty="0"/>
              <a:t> Details</a:t>
            </a:r>
          </a:p>
        </p:txBody>
      </p:sp>
    </p:spTree>
    <p:extLst>
      <p:ext uri="{BB962C8B-B14F-4D97-AF65-F5344CB8AC3E}">
        <p14:creationId xmlns:p14="http://schemas.microsoft.com/office/powerpoint/2010/main" val="1453577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You should never need to change or modify these</a:t>
            </a:r>
          </a:p>
          <a:p>
            <a:pPr lvl="1" eaLnBrk="1" hangingPunct="1"/>
            <a:r>
              <a:rPr lang="en-US" dirty="0"/>
              <a:t>We’ll look at how the </a:t>
            </a:r>
            <a:r>
              <a:rPr lang="en-US" dirty="0" err="1"/>
              <a:t>NUnit</a:t>
            </a:r>
            <a:r>
              <a:rPr lang="en-US" dirty="0"/>
              <a:t> tests work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dirty="0"/>
              <a:t>If you need to disable a test, you can just comment the whole method out, and the rest of the system *should* just work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Details: NUnit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077200" cy="5867400"/>
          </a:xfrm>
        </p:spPr>
        <p:txBody>
          <a:bodyPr/>
          <a:lstStyle/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public bool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/*implementation omitted*/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r>
              <a:rPr lang="en-US" dirty="0"/>
              <a:t>Definition of a prime number:</a:t>
            </a:r>
          </a:p>
          <a:p>
            <a:pPr lvl="1" eaLnBrk="1" hangingPunct="1"/>
            <a:r>
              <a:rPr lang="en-US" dirty="0"/>
              <a:t>“A </a:t>
            </a:r>
            <a:r>
              <a:rPr lang="en-US" b="1" dirty="0"/>
              <a:t>prime number</a:t>
            </a:r>
            <a:r>
              <a:rPr lang="en-US" dirty="0"/>
              <a:t> (or a </a:t>
            </a:r>
            <a:r>
              <a:rPr lang="en-US" b="1" dirty="0"/>
              <a:t>prime</a:t>
            </a:r>
            <a:r>
              <a:rPr lang="en-US" dirty="0"/>
              <a:t>) is a </a:t>
            </a:r>
            <a:r>
              <a:rPr lang="en-US" dirty="0">
                <a:hlinkClick r:id="rId3" action="ppaction://hlinkfile" tooltip="Natural number"/>
              </a:rPr>
              <a:t>natural number</a:t>
            </a:r>
            <a:r>
              <a:rPr lang="en-US" dirty="0"/>
              <a:t> which has exactly two </a:t>
            </a:r>
            <a:r>
              <a:rPr lang="en-US" b="1" dirty="0"/>
              <a:t>distinct</a:t>
            </a:r>
            <a:r>
              <a:rPr lang="en-US" dirty="0"/>
              <a:t> natural number </a:t>
            </a:r>
            <a:r>
              <a:rPr lang="en-US" dirty="0">
                <a:hlinkClick r:id="rId4" action="ppaction://hlinkfile" tooltip="Divisor"/>
              </a:rPr>
              <a:t>divisors</a:t>
            </a:r>
            <a:r>
              <a:rPr lang="en-US" dirty="0"/>
              <a:t>: </a:t>
            </a:r>
            <a:r>
              <a:rPr lang="en-US" dirty="0">
                <a:hlinkClick r:id="rId5" action="ppaction://hlinkfile" tooltip="1 (number)"/>
              </a:rPr>
              <a:t>1</a:t>
            </a:r>
            <a:r>
              <a:rPr lang="en-US" dirty="0"/>
              <a:t> and itself.” (Wikipedia)</a:t>
            </a:r>
          </a:p>
          <a:p>
            <a:pPr lvl="2" eaLnBrk="1" hangingPunct="1"/>
            <a:r>
              <a:rPr lang="en-US" dirty="0"/>
              <a:t>“The number 1 is </a:t>
            </a:r>
            <a:r>
              <a:rPr lang="en-US" dirty="0">
                <a:hlinkClick r:id="rId6" action="ppaction://hlinkfile"/>
              </a:rPr>
              <a:t>by definition not a prime number</a:t>
            </a:r>
            <a:r>
              <a:rPr lang="en-US" dirty="0"/>
              <a:t>”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217436-E7CE-4B85-B1B5-4EAA18372A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Example Function To Test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5FC065-B810-484C-83E5-57FE8501239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[Test] Attribute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E88E4-C8CA-4FA9-95EB-1CEF064A8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49"/>
          <a:stretch/>
        </p:blipFill>
        <p:spPr>
          <a:xfrm>
            <a:off x="5825067" y="3662171"/>
            <a:ext cx="3014133" cy="207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D0869-11B2-4A36-9FCC-5A200A69B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990"/>
          <a:stretch/>
        </p:blipFill>
        <p:spPr>
          <a:xfrm>
            <a:off x="5791200" y="442721"/>
            <a:ext cx="3048000" cy="275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1E29AE-5A61-4DF9-9FC6-C92A8D4E103E}"/>
              </a:ext>
            </a:extLst>
          </p:cNvPr>
          <p:cNvCxnSpPr>
            <a:cxnSpLocks/>
          </p:cNvCxnSpPr>
          <p:nvPr/>
        </p:nvCxnSpPr>
        <p:spPr>
          <a:xfrm>
            <a:off x="4800600" y="609600"/>
            <a:ext cx="1143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5315660" cy="4525962"/>
          </a:xfrm>
        </p:spPr>
        <p:txBody>
          <a:bodyPr/>
          <a:lstStyle/>
          <a:p>
            <a:pPr eaLnBrk="1" hangingPunct="1"/>
            <a:r>
              <a:rPr lang="en-US" dirty="0"/>
              <a:t>Specifies that test will be automatically run </a:t>
            </a:r>
            <a:br>
              <a:rPr lang="en-US" dirty="0"/>
            </a:br>
            <a:r>
              <a:rPr lang="en-US" dirty="0"/>
              <a:t>(the method will called) </a:t>
            </a:r>
            <a:br>
              <a:rPr lang="en-US" dirty="0"/>
            </a:br>
            <a:r>
              <a:rPr lang="en-US" dirty="0"/>
              <a:t>by NUnit. 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The Test Adapter automatically finds this test </a:t>
            </a:r>
            <a:br>
              <a:rPr lang="en-US" dirty="0"/>
            </a:br>
            <a:r>
              <a:rPr lang="en-US" dirty="0"/>
              <a:t>and lists the test in the Test Window in VS</a:t>
            </a:r>
          </a:p>
          <a:p>
            <a:pPr lvl="1" eaLnBrk="1" hangingPunct="1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90F70D-7E57-40AF-B37C-335C552DA30F}"/>
              </a:ext>
            </a:extLst>
          </p:cNvPr>
          <p:cNvCxnSpPr>
            <a:cxnSpLocks/>
          </p:cNvCxnSpPr>
          <p:nvPr/>
        </p:nvCxnSpPr>
        <p:spPr>
          <a:xfrm>
            <a:off x="5372100" y="3886200"/>
            <a:ext cx="6477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[</a:t>
            </a:r>
            <a:r>
              <a:rPr lang="en-US" dirty="0" err="1"/>
              <a:t>TestFixture</a:t>
            </a:r>
            <a:r>
              <a:rPr lang="en-US" dirty="0"/>
              <a:t>], [</a:t>
            </a:r>
            <a:r>
              <a:rPr lang="en-US" dirty="0" err="1"/>
              <a:t>TimeOut</a:t>
            </a:r>
            <a:r>
              <a:rPr lang="en-US" dirty="0"/>
              <a:t>], [Description]</a:t>
            </a:r>
          </a:p>
          <a:p>
            <a:pPr lvl="1" eaLnBrk="1" hangingPunct="1"/>
            <a:r>
              <a:rPr lang="en-US" dirty="0"/>
              <a:t>These are used to tell </a:t>
            </a:r>
            <a:r>
              <a:rPr lang="en-US" dirty="0" err="1"/>
              <a:t>Nunit</a:t>
            </a:r>
            <a:r>
              <a:rPr lang="en-US" dirty="0"/>
              <a:t> about tests</a:t>
            </a:r>
          </a:p>
          <a:p>
            <a:pPr eaLnBrk="1" hangingPunct="1"/>
            <a:endParaRPr lang="en-US" dirty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A3723E-AA48-4FE9-AEFD-2547B5C77F2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Attributes to ignore: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NUnit ‘magically’ finds the tests to run</a:t>
            </a:r>
          </a:p>
          <a:p>
            <a:pPr lvl="1" eaLnBrk="1" hangingPunct="1"/>
            <a:r>
              <a:rPr lang="en-US" dirty="0"/>
              <a:t>(By looking for the [Test] attributes)</a:t>
            </a:r>
          </a:p>
          <a:p>
            <a:pPr lvl="1" eaLnBrk="1" hangingPunct="1"/>
            <a:r>
              <a:rPr lang="en-US" dirty="0"/>
              <a:t>Once the test starts, </a:t>
            </a:r>
            <a:br>
              <a:rPr lang="en-US" dirty="0"/>
            </a:br>
            <a:r>
              <a:rPr lang="en-US" dirty="0"/>
              <a:t>the method runs just like normal code</a:t>
            </a:r>
          </a:p>
          <a:p>
            <a:pPr eaLnBrk="1" hangingPunct="1"/>
            <a:r>
              <a:rPr lang="en-US" dirty="0"/>
              <a:t>We can tell NUnit to check that certain things are true at certain points, </a:t>
            </a:r>
            <a:br>
              <a:rPr lang="en-US" dirty="0"/>
            </a:br>
            <a:r>
              <a:rPr lang="en-US" dirty="0"/>
              <a:t>and fail the test if they’re not true</a:t>
            </a:r>
          </a:p>
          <a:p>
            <a:pPr lvl="1" eaLnBrk="1" hangingPunct="1"/>
            <a:r>
              <a:rPr lang="en-US" dirty="0"/>
              <a:t>This is done using the </a:t>
            </a:r>
            <a:r>
              <a:rPr lang="en-US" b="1" dirty="0" err="1">
                <a:solidFill>
                  <a:srgbClr val="7030A0"/>
                </a:solidFill>
              </a:rPr>
              <a:t>Assert.That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command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/>
              <a:t>If the function crashes (or throws exception), </a:t>
            </a:r>
            <a:br>
              <a:rPr lang="en-US" dirty="0"/>
            </a:br>
            <a:r>
              <a:rPr lang="en-US" dirty="0"/>
              <a:t>then the exception / crash will be caught</a:t>
            </a:r>
            <a:br>
              <a:rPr lang="en-US" dirty="0"/>
            </a:br>
            <a:r>
              <a:rPr lang="en-US" dirty="0"/>
              <a:t>				and the test will fail</a:t>
            </a:r>
            <a:br>
              <a:rPr lang="en-US" dirty="0"/>
            </a:b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7DFC247-F6A8-4FC0-8878-FC52C684E2A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Execution of a test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94338"/>
          </a:xfrm>
        </p:spPr>
        <p:txBody>
          <a:bodyPr/>
          <a:lstStyle/>
          <a:p>
            <a:pPr eaLnBrk="1" hangingPunct="1"/>
            <a:r>
              <a:rPr lang="en-US" dirty="0" err="1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(false,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” );</a:t>
            </a:r>
          </a:p>
          <a:p>
            <a:pPr eaLnBrk="1" hangingPunct="1"/>
            <a:r>
              <a:rPr lang="en-US" dirty="0"/>
              <a:t>What this does:</a:t>
            </a:r>
          </a:p>
          <a:p>
            <a:pPr lvl="1" eaLnBrk="1" hangingPunct="1"/>
            <a:r>
              <a:rPr lang="en-US" dirty="0"/>
              <a:t>Since the first parameter (‘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’) is false,</a:t>
            </a:r>
            <a:br>
              <a:rPr lang="en-US" dirty="0"/>
            </a:br>
            <a:r>
              <a:rPr lang="en-US" dirty="0"/>
              <a:t>then the test will fail, with the message “</a:t>
            </a:r>
            <a:r>
              <a:rPr lang="en-US" dirty="0" err="1"/>
              <a:t>msg</a:t>
            </a:r>
            <a:r>
              <a:rPr lang="en-US" dirty="0"/>
              <a:t>”</a:t>
            </a:r>
          </a:p>
          <a:p>
            <a:pPr lvl="1" eaLnBrk="1" hangingPunct="1"/>
            <a:r>
              <a:rPr lang="en-US" dirty="0"/>
              <a:t>If the first parameter had been true, then the test could continue to execute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What this test does:</a:t>
            </a:r>
          </a:p>
          <a:p>
            <a:pPr lvl="2" eaLnBrk="1" hangingPunct="1"/>
            <a:r>
              <a:rPr lang="en-US" dirty="0"/>
              <a:t>It will fail with the message “This message will be displayed when the test fails”</a:t>
            </a:r>
          </a:p>
          <a:p>
            <a:pPr lvl="1" eaLnBrk="1" hangingPunct="1"/>
            <a:endParaRPr lang="en-US" dirty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1B6D3B-03BF-4027-81DE-7BF0E9568C1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84137"/>
            <a:ext cx="8229600" cy="830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Basic (Failing) Test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13780-14B9-444B-A02A-4E22848F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7506748" cy="127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correctAnswer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pPr eaLnBrk="1" hangingPunct="1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correctAnswer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” );</a:t>
            </a:r>
          </a:p>
          <a:p>
            <a:pPr eaLnBrk="1" hangingPunct="1"/>
            <a:r>
              <a:rPr lang="en-US" dirty="0"/>
              <a:t>What this does:</a:t>
            </a:r>
          </a:p>
          <a:p>
            <a:pPr lvl="1" eaLnBrk="1" hangingPunct="1"/>
            <a:r>
              <a:rPr lang="en-US" dirty="0"/>
              <a:t>If the first parameter (‘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correctAnswer</a:t>
            </a:r>
            <a:r>
              <a:rPr lang="en-US" dirty="0"/>
              <a:t>’) is false,</a:t>
            </a:r>
            <a:br>
              <a:rPr lang="en-US" dirty="0"/>
            </a:br>
            <a:r>
              <a:rPr lang="en-US" dirty="0"/>
              <a:t>then the test will fail, with the message “</a:t>
            </a:r>
            <a:r>
              <a:rPr lang="en-US" dirty="0" err="1"/>
              <a:t>msg</a:t>
            </a:r>
            <a:r>
              <a:rPr lang="en-US" dirty="0"/>
              <a:t>”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What this test does:</a:t>
            </a:r>
          </a:p>
          <a:p>
            <a:pPr lvl="2" eaLnBrk="1" hangingPunct="1"/>
            <a:r>
              <a:rPr lang="en-US" dirty="0"/>
              <a:t>It will fail with the message “This message will be displayed when the test fails”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179DC9-B0BF-46E6-A879-4C6E490545A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</a:t>
            </a:r>
            <a:r>
              <a:rPr lang="en-US" dirty="0" err="1"/>
              <a:t>Assert.That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check a parameter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BF8D5-5F31-452D-B5D1-37015767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744119"/>
            <a:ext cx="8545118" cy="13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this test does:</a:t>
            </a:r>
          </a:p>
          <a:p>
            <a:pPr lvl="1" eaLnBrk="1" hangingPunct="1"/>
            <a:r>
              <a:rPr lang="en-US" dirty="0"/>
              <a:t>Checks if the student’s answer is the same as the expected answer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studentAnswer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expectedAnswer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1" eaLnBrk="1" hangingPunct="1"/>
            <a:r>
              <a:rPr lang="en-US" dirty="0"/>
              <a:t>Since the expected answer is 3, but the student’s answer is 1, they are not the same and the test fails</a:t>
            </a:r>
          </a:p>
          <a:p>
            <a:pPr eaLnBrk="1" hangingPunct="1"/>
            <a:r>
              <a:rPr lang="en-US" dirty="0"/>
              <a:t>This separates out the ‘is it correct?’ logic 			from the Assert statement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179DC9-B0BF-46E6-A879-4C6E490545A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92869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More typical pattern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10392-2A78-45C1-82E6-DE2C6340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9" y="990600"/>
            <a:ext cx="8211696" cy="230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1612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Assert.That</a:t>
            </a:r>
            <a:r>
              <a:rPr lang="en-US" dirty="0"/>
              <a:t> can use placeholders, </a:t>
            </a:r>
            <a:br>
              <a:rPr lang="en-US" dirty="0"/>
            </a:br>
            <a:r>
              <a:rPr lang="en-US" dirty="0"/>
              <a:t>just like </a:t>
            </a:r>
            <a:r>
              <a:rPr lang="en-US" dirty="0" err="1"/>
              <a:t>Console.WriteLine</a:t>
            </a:r>
            <a:r>
              <a:rPr lang="en-US" dirty="0"/>
              <a:t>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this test does:</a:t>
            </a:r>
          </a:p>
          <a:p>
            <a:pPr lvl="1" eaLnBrk="1" hangingPunct="1"/>
            <a:r>
              <a:rPr lang="en-US" dirty="0"/>
              <a:t>Since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correctAnswer</a:t>
            </a:r>
            <a:r>
              <a:rPr lang="en-US" dirty="0"/>
              <a:t> is false the test will fail with    </a:t>
            </a:r>
            <a:br>
              <a:rPr lang="en-US" dirty="0"/>
            </a:br>
            <a:r>
              <a:rPr lang="en-US" dirty="0"/>
              <a:t>          the message "</a:t>
            </a:r>
            <a:r>
              <a:rPr lang="en-US" b="1" dirty="0">
                <a:solidFill>
                  <a:srgbClr val="7030A0"/>
                </a:solidFill>
              </a:rPr>
              <a:t>Expected 3, but instead got 1</a:t>
            </a:r>
            <a:r>
              <a:rPr lang="en-US" dirty="0"/>
              <a:t>"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347B42-ECD1-4011-99EF-F0C6BF8056A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Assert Like </a:t>
            </a:r>
            <a:r>
              <a:rPr lang="en-US" dirty="0" err="1"/>
              <a:t>Console.Write</a:t>
            </a:r>
            <a:r>
              <a:rPr lang="en-US" dirty="0"/>
              <a:t>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81648-863F-4D12-8215-05D784FA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6420746" cy="229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Typically, a test will call a method in your code, check the result, and then Assert that your answer is the same as the expected answer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Because the test code is in another project, you </a:t>
            </a:r>
            <a:r>
              <a:rPr lang="en-US" dirty="0">
                <a:solidFill>
                  <a:srgbClr val="FF0000"/>
                </a:solidFill>
              </a:rPr>
              <a:t>MUST make your classes PUBLIC in the </a:t>
            </a:r>
            <a:r>
              <a:rPr lang="en-US" dirty="0" err="1">
                <a:solidFill>
                  <a:srgbClr val="FF0000"/>
                </a:solidFill>
              </a:rPr>
              <a:t>Student_Answers.cs</a:t>
            </a:r>
            <a:r>
              <a:rPr lang="en-US" dirty="0">
                <a:solidFill>
                  <a:srgbClr val="FF0000"/>
                </a:solidFill>
              </a:rPr>
              <a:t> file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en-US" dirty="0"/>
              <a:t>This will either have been done for you, or else we’ll cover how to create your own classes in C#</a:t>
            </a:r>
          </a:p>
          <a:p>
            <a:pPr eaLnBrk="1" hangingPunct="1"/>
            <a:endParaRPr lang="en-US" dirty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2C42D9-A551-4605-AD52-729758270D1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NUnit</a:t>
            </a:r>
            <a:r>
              <a:rPr lang="en-US" dirty="0"/>
              <a:t> Calls Your Code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2C42D9-A551-4605-AD52-729758270D1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6887" y="118376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 of Calling Your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048851-F892-4109-A5D7-734904CC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7" y="1040404"/>
            <a:ext cx="8030696" cy="29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CF4CF-23AD-4EB5-A0AB-8E0B56872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875"/>
          <a:stretch/>
        </p:blipFill>
        <p:spPr>
          <a:xfrm>
            <a:off x="5757453" y="4347572"/>
            <a:ext cx="3171007" cy="201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7208F8-DF01-49AB-A793-26A7FEDC7EB2}"/>
              </a:ext>
            </a:extLst>
          </p:cNvPr>
          <p:cNvCxnSpPr>
            <a:cxnSpLocks/>
          </p:cNvCxnSpPr>
          <p:nvPr/>
        </p:nvCxnSpPr>
        <p:spPr>
          <a:xfrm>
            <a:off x="5638800" y="2493169"/>
            <a:ext cx="2133600" cy="2612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52400" y="4296462"/>
            <a:ext cx="5486400" cy="1710638"/>
          </a:xfrm>
        </p:spPr>
        <p:txBody>
          <a:bodyPr/>
          <a:lstStyle/>
          <a:p>
            <a:pPr marL="365125" lvl="1" eaLnBrk="1" hangingPunct="1"/>
            <a:r>
              <a:rPr lang="en-US" dirty="0"/>
              <a:t>This is the first ‘real’ unit test ☺</a:t>
            </a:r>
          </a:p>
          <a:p>
            <a:pPr marL="603250" lvl="2" eaLnBrk="1" hangingPunct="1"/>
            <a:r>
              <a:rPr lang="en-US" dirty="0"/>
              <a:t>Call into your code</a:t>
            </a:r>
          </a:p>
          <a:p>
            <a:pPr marL="603250" lvl="2" eaLnBrk="1" hangingPunct="1"/>
            <a:r>
              <a:rPr lang="en-US" dirty="0"/>
              <a:t>Check the answer</a:t>
            </a:r>
          </a:p>
          <a:p>
            <a:pPr marL="603250" lvl="2" eaLnBrk="1" hangingPunct="1"/>
            <a:r>
              <a:rPr lang="en-US" dirty="0"/>
              <a:t>Pass (or fail) the test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55448842-8099-4F1B-9690-A3A676A147DE}"/>
              </a:ext>
            </a:extLst>
          </p:cNvPr>
          <p:cNvCxnSpPr/>
          <p:nvPr/>
        </p:nvCxnSpPr>
        <p:spPr>
          <a:xfrm rot="10800000">
            <a:off x="2590800" y="2353428"/>
            <a:ext cx="4114800" cy="3437773"/>
          </a:xfrm>
          <a:prstGeom prst="curvedConnector3">
            <a:avLst>
              <a:gd name="adj1" fmla="val 25213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Find Code Quickly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61594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077200" cy="5867400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5 is prime </a:t>
            </a:r>
          </a:p>
          <a:p>
            <a:pPr lvl="2" eaLnBrk="1" hangingPunct="1"/>
            <a:r>
              <a:rPr lang="en-US" dirty="0"/>
              <a:t>5/5 = 1</a:t>
            </a:r>
          </a:p>
          <a:p>
            <a:pPr lvl="2" eaLnBrk="1" hangingPunct="1"/>
            <a:r>
              <a:rPr lang="en-US" dirty="0"/>
              <a:t>5/1 = 5</a:t>
            </a:r>
          </a:p>
          <a:p>
            <a:pPr lvl="2" eaLnBrk="1" hangingPunct="1"/>
            <a:r>
              <a:rPr lang="en-US" dirty="0"/>
              <a:t>nothing else divides evenly </a:t>
            </a:r>
            <a:r>
              <a:rPr lang="en-US" dirty="0">
                <a:sym typeface="Wingdings" panose="05000000000000000000" pitchFamily="2" charset="2"/>
              </a:rPr>
              <a:t> 5 is prime</a:t>
            </a:r>
            <a:endParaRPr lang="en-US" dirty="0"/>
          </a:p>
          <a:p>
            <a:pPr lvl="2" eaLnBrk="1" hangingPunct="1"/>
            <a:endParaRPr lang="en-US" dirty="0"/>
          </a:p>
          <a:p>
            <a:pPr lvl="1" eaLnBrk="1" hangingPunct="1"/>
            <a:r>
              <a:rPr lang="en-US" dirty="0"/>
              <a:t>6 is </a:t>
            </a:r>
            <a:r>
              <a:rPr lang="en-US" b="1" u="sng" dirty="0"/>
              <a:t>not </a:t>
            </a:r>
            <a:r>
              <a:rPr lang="en-US" dirty="0"/>
              <a:t>prime </a:t>
            </a:r>
          </a:p>
          <a:p>
            <a:pPr lvl="2" eaLnBrk="1" hangingPunct="1"/>
            <a:r>
              <a:rPr lang="en-US" dirty="0"/>
              <a:t>6/6 = 1</a:t>
            </a:r>
          </a:p>
          <a:p>
            <a:pPr lvl="2" eaLnBrk="1" hangingPunct="1"/>
            <a:r>
              <a:rPr lang="en-US" dirty="0"/>
              <a:t>6/1 = 6</a:t>
            </a:r>
          </a:p>
          <a:p>
            <a:pPr lvl="2" eaLnBrk="1" hangingPunct="1"/>
            <a:r>
              <a:rPr lang="en-US" b="1" dirty="0">
                <a:solidFill>
                  <a:srgbClr val="7030A0"/>
                </a:solidFill>
              </a:rPr>
              <a:t>6/3 = 2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 6 is not prime</a:t>
            </a:r>
            <a:endParaRPr lang="en-US" b="1" dirty="0">
              <a:solidFill>
                <a:srgbClr val="7030A0"/>
              </a:solidFill>
            </a:endParaRPr>
          </a:p>
          <a:p>
            <a:pPr lvl="2" eaLnBrk="1" hangingPunct="1"/>
            <a:r>
              <a:rPr lang="en-US" b="1" dirty="0">
                <a:solidFill>
                  <a:srgbClr val="7030A0"/>
                </a:solidFill>
              </a:rPr>
              <a:t>6/2 = 3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 6 is not prime, definitely ☺</a:t>
            </a:r>
            <a:endParaRPr lang="en-US" dirty="0"/>
          </a:p>
          <a:p>
            <a:pPr lvl="2" eaLnBrk="1" hangingPunct="1"/>
            <a:endParaRPr lang="en-US" dirty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217436-E7CE-4B85-B1B5-4EAA18372A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762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Prime / Non-Prime Examples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830023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E5325-8703-44D4-A7D8-C9CC451D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78362"/>
          </a:xfrm>
        </p:spPr>
        <p:txBody>
          <a:bodyPr/>
          <a:lstStyle/>
          <a:p>
            <a:r>
              <a:rPr lang="en-US" dirty="0" err="1"/>
              <a:t>NUnit</a:t>
            </a:r>
            <a:r>
              <a:rPr lang="en-US" dirty="0"/>
              <a:t> tends to spread code through several files</a:t>
            </a:r>
          </a:p>
          <a:p>
            <a:pPr lvl="1"/>
            <a:r>
              <a:rPr lang="en-US" dirty="0"/>
              <a:t>Test code typically goes into a file named something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PCE_Tests_To_Run.cs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Your code (your work) typically goes into a file named something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Student_Answers.cs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It would be nice to be able to find classes, methods, </a:t>
            </a:r>
            <a:r>
              <a:rPr lang="en-US" dirty="0" err="1"/>
              <a:t>etc</a:t>
            </a:r>
            <a:r>
              <a:rPr lang="en-US" dirty="0"/>
              <a:t> quickly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Visual Studio (often) can do this for you</a:t>
            </a:r>
          </a:p>
          <a:p>
            <a:pPr lvl="2"/>
            <a:r>
              <a:rPr lang="en-US" dirty="0"/>
              <a:t>Any other IDE should have similar features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38162-4E0E-4533-85DE-93CAE6B7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/>
              <a:t>How to find code </a:t>
            </a:r>
            <a:br>
              <a:rPr lang="en-US" dirty="0"/>
            </a:br>
            <a:r>
              <a:rPr lang="en-US" dirty="0"/>
              <a:t>throughout your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8D2C3-1D18-492E-9E11-4197A5DA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6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E60D6-0279-4907-B473-F8A2FA26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194900"/>
            <a:ext cx="8229600" cy="1816100"/>
          </a:xfrm>
        </p:spPr>
        <p:txBody>
          <a:bodyPr/>
          <a:lstStyle/>
          <a:p>
            <a:r>
              <a:rPr lang="en-US" dirty="0"/>
              <a:t>There’s a lot of options in the ‘Find And Replace’ menu</a:t>
            </a:r>
          </a:p>
          <a:p>
            <a:r>
              <a:rPr lang="en-US" dirty="0"/>
              <a:t>Get there via:</a:t>
            </a:r>
            <a:br>
              <a:rPr lang="en-US" dirty="0"/>
            </a:br>
            <a:r>
              <a:rPr lang="en-US" dirty="0"/>
              <a:t>Edit </a:t>
            </a:r>
            <a:r>
              <a:rPr lang="en-US" dirty="0">
                <a:sym typeface="Wingdings" panose="05000000000000000000" pitchFamily="2" charset="2"/>
              </a:rPr>
              <a:t> “Find And Replace”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DD3D89-9ED8-4DD1-9091-EB6AA2BF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‘Find And Replace’ 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24EB-1215-4920-BA07-0929282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5A357-EBC7-41F7-8D2A-C0CE553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8305800" cy="26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720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E60D6-0279-4907-B473-F8A2FA26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17637"/>
            <a:ext cx="8229600" cy="3154363"/>
          </a:xfrm>
        </p:spPr>
        <p:txBody>
          <a:bodyPr/>
          <a:lstStyle/>
          <a:p>
            <a:r>
              <a:rPr lang="en-US" dirty="0"/>
              <a:t>Edit </a:t>
            </a:r>
            <a:r>
              <a:rPr lang="en-US" dirty="0">
                <a:sym typeface="Wingdings" panose="05000000000000000000" pitchFamily="2" charset="2"/>
              </a:rPr>
              <a:t> “Find And Replace”  “Quick Find”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Then type in what you want it to find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Visual Studio will look for an EXACT match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you don’t remember the entire thing you can type in just the part that you remember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u="sng" dirty="0">
                <a:sym typeface="Wingdings" panose="05000000000000000000" pitchFamily="2" charset="2"/>
              </a:rPr>
              <a:t>Visual Studio will ONLY look in the file that’s open and in the foreground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DD3D89-9ED8-4DD1-9091-EB6AA2BF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Quick Find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24EB-1215-4920-BA07-0929282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5A357-EBC7-41F7-8D2A-C0CE553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1" y="4724400"/>
            <a:ext cx="8305800" cy="26033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BA989-089B-43CF-AA5E-FEDC6B67AAF9}"/>
              </a:ext>
            </a:extLst>
          </p:cNvPr>
          <p:cNvSpPr/>
          <p:nvPr/>
        </p:nvSpPr>
        <p:spPr>
          <a:xfrm>
            <a:off x="4800600" y="5882176"/>
            <a:ext cx="3733800" cy="45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4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E60D6-0279-4907-B473-F8A2FA26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17637"/>
            <a:ext cx="8229600" cy="3154363"/>
          </a:xfrm>
        </p:spPr>
        <p:txBody>
          <a:bodyPr/>
          <a:lstStyle/>
          <a:p>
            <a:r>
              <a:rPr lang="en-US" dirty="0"/>
              <a:t>Edit </a:t>
            </a:r>
            <a:r>
              <a:rPr lang="en-US" dirty="0">
                <a:sym typeface="Wingdings" panose="05000000000000000000" pitchFamily="2" charset="2"/>
              </a:rPr>
              <a:t> “Find And Replace”  “Find In Files”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Then type in what you want it to find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Visual Studio will give you a bunch of options.  The defaults are fine but you might want to look up the others later when you’ve got time</a:t>
            </a:r>
          </a:p>
          <a:p>
            <a:endParaRPr lang="en-US" u="sng" dirty="0">
              <a:sym typeface="Wingdings" panose="05000000000000000000" pitchFamily="2" charset="2"/>
            </a:endParaRPr>
          </a:p>
          <a:p>
            <a:r>
              <a:rPr lang="en-US" u="sng" dirty="0">
                <a:sym typeface="Wingdings" panose="05000000000000000000" pitchFamily="2" charset="2"/>
              </a:rPr>
              <a:t>Visual Studio will (by default) look in ALL the files in the solution.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DD3D89-9ED8-4DD1-9091-EB6AA2BF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Find In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24EB-1215-4920-BA07-0929282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5A357-EBC7-41F7-8D2A-C0CE553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1" y="4724400"/>
            <a:ext cx="8305800" cy="26033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BA989-089B-43CF-AA5E-FEDC6B67AAF9}"/>
              </a:ext>
            </a:extLst>
          </p:cNvPr>
          <p:cNvSpPr/>
          <p:nvPr/>
        </p:nvSpPr>
        <p:spPr>
          <a:xfrm>
            <a:off x="4901589" y="6548682"/>
            <a:ext cx="3733800" cy="45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33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3DA7E-E8CB-4A04-81E3-4A8D27B1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Find is good if want to find something in the same file</a:t>
            </a:r>
          </a:p>
          <a:p>
            <a:endParaRPr lang="en-US" dirty="0"/>
          </a:p>
          <a:p>
            <a:r>
              <a:rPr lang="en-US" dirty="0"/>
              <a:t>Find In Files is good if you don’t know where something is.</a:t>
            </a:r>
          </a:p>
          <a:p>
            <a:pPr lvl="1"/>
            <a:r>
              <a:rPr lang="en-US" dirty="0"/>
              <a:t>It can be a bit slow</a:t>
            </a:r>
          </a:p>
          <a:p>
            <a:pPr lvl="1"/>
            <a:r>
              <a:rPr lang="en-US" dirty="0"/>
              <a:t>It can be a bit harder to use (because it puts the results into a list in a new window/panel)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A09FF-CDDA-4478-93A2-75412E0E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Find vs. Find In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8F262-CC0A-42B3-83E8-964CDB06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4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2C631-AEF4-42BE-A41D-E0A27F5EF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Test Explorer you can right-click anywhere in that window</a:t>
            </a:r>
          </a:p>
          <a:p>
            <a:r>
              <a:rPr lang="en-US" dirty="0"/>
              <a:t>Then select “Group By” and see your options</a:t>
            </a:r>
          </a:p>
          <a:p>
            <a:r>
              <a:rPr lang="en-US" dirty="0"/>
              <a:t>“Group By” </a:t>
            </a:r>
            <a:r>
              <a:rPr lang="en-US" dirty="0">
                <a:sym typeface="Wingdings" panose="05000000000000000000" pitchFamily="2" charset="2"/>
              </a:rPr>
              <a:t> Class is a good option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exercises tend to tell you which class contains the tests that you need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to work on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C8ED38-2F4B-4791-93D2-D07E2C6C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Tests in Test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F994-2FAF-48D0-AEC5-2E8FFDCB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0A831-B95C-4C5A-9DB7-5B9BDED03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56" y="3651424"/>
            <a:ext cx="4258269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4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2C631-AEF4-42BE-A41D-E0A27F5E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7638"/>
            <a:ext cx="4114800" cy="4525962"/>
          </a:xfrm>
        </p:spPr>
        <p:txBody>
          <a:bodyPr/>
          <a:lstStyle/>
          <a:p>
            <a:r>
              <a:rPr lang="en-US" dirty="0"/>
              <a:t>Within Test Explorer you can right-click on a specific test</a:t>
            </a:r>
          </a:p>
          <a:p>
            <a:endParaRPr lang="en-US" dirty="0"/>
          </a:p>
          <a:p>
            <a:r>
              <a:rPr lang="en-US" dirty="0"/>
              <a:t>Select “Open Test” and Visual Studio will open the right file and show you that test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C8ED38-2F4B-4791-93D2-D07E2C6C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“Open Test” in Test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F994-2FAF-48D0-AEC5-2E8FFDCB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2480C-DDD8-47E3-A993-8271B87E3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56"/>
          <a:stretch/>
        </p:blipFill>
        <p:spPr>
          <a:xfrm>
            <a:off x="4243754" y="1243080"/>
            <a:ext cx="4577862" cy="534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1D8A9-5379-4DC5-8D1A-06E6AA093B1D}"/>
              </a:ext>
            </a:extLst>
          </p:cNvPr>
          <p:cNvSpPr/>
          <p:nvPr/>
        </p:nvSpPr>
        <p:spPr>
          <a:xfrm>
            <a:off x="5486400" y="6019800"/>
            <a:ext cx="3429000" cy="609600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597389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618F3-7133-47D8-86A1-AACBEEFCD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69" y="1166019"/>
            <a:ext cx="8229600" cy="4525962"/>
          </a:xfrm>
        </p:spPr>
        <p:txBody>
          <a:bodyPr/>
          <a:lstStyle/>
          <a:p>
            <a:r>
              <a:rPr lang="en-US" dirty="0"/>
              <a:t>When you’re looking at C# source code you can right-click on a variable / method call / class name /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The select “Go To Definition”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16FBEF-EF48-4862-AAD3-4DC72F0F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 To Definition”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487AD-7D53-4740-825C-E91F28FF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7951A-9FA1-41C9-9202-964B09AD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16097"/>
            <a:ext cx="6400800" cy="366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1F969C-A06E-42D3-80FB-A198C7401D5A}"/>
              </a:ext>
            </a:extLst>
          </p:cNvPr>
          <p:cNvSpPr/>
          <p:nvPr/>
        </p:nvSpPr>
        <p:spPr>
          <a:xfrm>
            <a:off x="3352800" y="4444929"/>
            <a:ext cx="5334000" cy="609600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319454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7A924-5FE6-4051-9922-7E535797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Definition is great to find the code for a method that a test is calling</a:t>
            </a:r>
          </a:p>
          <a:p>
            <a:r>
              <a:rPr lang="en-US" dirty="0"/>
              <a:t>If you’re looking at a [Test] method and you see that it calls another method (maybe it calls your method)</a:t>
            </a:r>
            <a:br>
              <a:rPr lang="en-US" dirty="0"/>
            </a:br>
            <a:r>
              <a:rPr lang="en-US" dirty="0"/>
              <a:t>you </a:t>
            </a:r>
            <a:r>
              <a:rPr lang="en-US"/>
              <a:t>can right-click on it</a:t>
            </a:r>
            <a:br>
              <a:rPr lang="en-US"/>
            </a:br>
            <a:r>
              <a:rPr lang="en-US"/>
              <a:t>and Visual </a:t>
            </a:r>
            <a:r>
              <a:rPr lang="en-US" dirty="0"/>
              <a:t>Studio can jump to that other method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B987A-BCB7-4788-9014-54F53834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 To Definition” -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CA9C0-27FA-4EE4-B6DF-3F770DAF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58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8E0A04D-0C8D-4CCA-ABB6-D53A4DC3A1A9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Making your tests pass</a:t>
            </a:r>
            <a:br>
              <a:rPr lang="en-US" dirty="0"/>
            </a:br>
            <a:r>
              <a:rPr lang="en-US" dirty="0"/>
              <a:t>Example #1</a:t>
            </a:r>
          </a:p>
        </p:txBody>
      </p:sp>
    </p:spTree>
    <p:extLst>
      <p:ext uri="{BB962C8B-B14F-4D97-AF65-F5344CB8AC3E}">
        <p14:creationId xmlns:p14="http://schemas.microsoft.com/office/powerpoint/2010/main" val="186021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077200" cy="5943600"/>
          </a:xfrm>
        </p:spPr>
        <p:txBody>
          <a:bodyPr/>
          <a:lstStyle/>
          <a:p>
            <a:pPr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public bool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/*implementation omitted*/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r>
              <a:rPr lang="en-US" dirty="0"/>
              <a:t>Test with:</a:t>
            </a:r>
          </a:p>
          <a:p>
            <a:pPr lvl="1" eaLnBrk="1" hangingPunct="1"/>
            <a:r>
              <a:rPr lang="en-US" sz="1800" dirty="0"/>
              <a:t>small primes (2, 3, 5, 7, 11)</a:t>
            </a:r>
          </a:p>
          <a:p>
            <a:pPr lvl="1" eaLnBrk="1" hangingPunct="1"/>
            <a:r>
              <a:rPr lang="en-US" sz="1800" dirty="0"/>
              <a:t>large primes</a:t>
            </a:r>
          </a:p>
          <a:p>
            <a:pPr lvl="1" eaLnBrk="1" hangingPunct="1"/>
            <a:r>
              <a:rPr lang="en-US" sz="1800" dirty="0"/>
              <a:t>non-primes (1, 4, 9, 12,  11*17)</a:t>
            </a:r>
          </a:p>
          <a:p>
            <a:pPr lvl="1" eaLnBrk="1" hangingPunct="1"/>
            <a:r>
              <a:rPr lang="en-US" sz="1800" dirty="0"/>
              <a:t>zero</a:t>
            </a:r>
          </a:p>
          <a:p>
            <a:pPr lvl="1" eaLnBrk="1" hangingPunct="1"/>
            <a:r>
              <a:rPr lang="en-US" sz="1800" dirty="0"/>
              <a:t>negative numbers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Note that we’ve figured out what the right answer is ahead of time</a:t>
            </a:r>
          </a:p>
          <a:p>
            <a:pPr lvl="1" eaLnBrk="1" hangingPunct="1"/>
            <a:r>
              <a:rPr lang="en-US" b="1" dirty="0">
                <a:solidFill>
                  <a:schemeClr val="accent2"/>
                </a:solidFill>
              </a:rPr>
              <a:t>Our unit tests simply ask “Did 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r>
              <a:rPr lang="en-US" b="1" dirty="0">
                <a:solidFill>
                  <a:schemeClr val="accent2"/>
                </a:solidFill>
              </a:rPr>
              <a:t> 				produce true, like it should?”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23877E-EBB6-4552-9FDD-2471547872F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762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Example Test Cases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457200"/>
            <a:ext cx="8785224" cy="5549900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Read exercise to know:</a:t>
            </a:r>
          </a:p>
          <a:p>
            <a:pPr marL="879475" lvl="1" indent="-514350" eaLnBrk="1" hangingPunct="1"/>
            <a:r>
              <a:rPr lang="en-US" dirty="0"/>
              <a:t>What your code is supposed to do</a:t>
            </a:r>
          </a:p>
          <a:p>
            <a:pPr marL="879475" lvl="1" indent="-514350" eaLnBrk="1" hangingPunct="1"/>
            <a:r>
              <a:rPr lang="en-US" dirty="0"/>
              <a:t>What tests should pass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Write your code based on the exercise description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Run the tests – do they all pass?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Pick a failing test (from this exercise)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Read the test in detail to figure out what it’s trying to do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Try to fix your code then see if the test passes</a:t>
            </a:r>
          </a:p>
          <a:p>
            <a:pPr marL="623887" indent="-514350" eaLnBrk="1" hangingPunct="1">
              <a:buFont typeface="+mj-lt"/>
              <a:buAutoNum type="arabicPeriod"/>
            </a:pPr>
            <a:r>
              <a:rPr lang="en-US" dirty="0"/>
              <a:t>Repeat prior 2-3 steps until all these tests pass</a:t>
            </a:r>
          </a:p>
          <a:p>
            <a:pPr marL="879475" lvl="1" indent="-514350" eaLnBrk="1" hangingPunct="1"/>
            <a:r>
              <a:rPr lang="en-US" dirty="0"/>
              <a:t>Other tests, unrelated to this exercise are still failing, and that’s 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9181" y="137319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Basic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75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DD4BB-6EC1-42CA-98E9-1ABDBC6A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4" t="21151" r="21584" b="40126"/>
          <a:stretch/>
        </p:blipFill>
        <p:spPr>
          <a:xfrm>
            <a:off x="1011135" y="3227706"/>
            <a:ext cx="7819334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5FBE24-EC84-4EA6-828C-F6F85D3A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Read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E948-4AE5-45D2-9241-610DA824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1E48A-B379-4BC6-81D6-CBC80EFF551A}"/>
              </a:ext>
            </a:extLst>
          </p:cNvPr>
          <p:cNvSpPr/>
          <p:nvPr/>
        </p:nvSpPr>
        <p:spPr>
          <a:xfrm>
            <a:off x="1011134" y="1417638"/>
            <a:ext cx="6227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9475" lvl="1" indent="-514350" eaLnBrk="1" hangingPunct="1">
              <a:buFont typeface="Arial" panose="020B0604020202020204" pitchFamily="34" charset="0"/>
              <a:buChar char="•"/>
            </a:pPr>
            <a:r>
              <a:rPr lang="en-US" dirty="0"/>
              <a:t>What your code is supposed to do</a:t>
            </a:r>
          </a:p>
          <a:p>
            <a:pPr marL="879475" lvl="1" indent="-514350" eaLnBrk="1" hangingPunct="1">
              <a:buFont typeface="Arial" panose="020B0604020202020204" pitchFamily="34" charset="0"/>
              <a:buChar char="•"/>
            </a:pPr>
            <a:r>
              <a:rPr lang="en-US" dirty="0"/>
              <a:t>What tests should pass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DA1EAA-3224-4471-A866-92C0CDD82F5C}"/>
              </a:ext>
            </a:extLst>
          </p:cNvPr>
          <p:cNvCxnSpPr>
            <a:cxnSpLocks/>
          </p:cNvCxnSpPr>
          <p:nvPr/>
        </p:nvCxnSpPr>
        <p:spPr>
          <a:xfrm flipH="1">
            <a:off x="5105400" y="1828800"/>
            <a:ext cx="457200" cy="1752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797F0C-D37E-4241-A70F-B709251854AD}"/>
              </a:ext>
            </a:extLst>
          </p:cNvPr>
          <p:cNvCxnSpPr>
            <a:cxnSpLocks/>
          </p:cNvCxnSpPr>
          <p:nvPr/>
        </p:nvCxnSpPr>
        <p:spPr>
          <a:xfrm>
            <a:off x="2066131" y="2133600"/>
            <a:ext cx="763536" cy="24757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570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6552"/>
            <a:ext cx="8229600" cy="2000548"/>
          </a:xfrm>
        </p:spPr>
        <p:txBody>
          <a:bodyPr/>
          <a:lstStyle/>
          <a:p>
            <a:r>
              <a:rPr lang="en-US" dirty="0"/>
              <a:t>Note that the Exception guarantees that all the tests will fail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#2: Write your code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"YOU NEED TO IMPLEMENT THIS!"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1657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B5082-32AD-4752-B20A-E5539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11300"/>
          </a:xfrm>
        </p:spPr>
        <p:txBody>
          <a:bodyPr/>
          <a:lstStyle/>
          <a:p>
            <a:r>
              <a:rPr lang="en-US" dirty="0"/>
              <a:t>This is close, but not quite – it’ll miss negative numbers!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DDE11-6F45-4132-86DC-C602F032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#2: Write your code (first attempt)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688F-E2CB-4122-A62D-CC5C9961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6BE0D-5ADD-4788-B9CE-FE0CEE2379FA}"/>
              </a:ext>
            </a:extLst>
          </p:cNvPr>
          <p:cNvSpPr txBox="1"/>
          <p:nvPr/>
        </p:nvSpPr>
        <p:spPr>
          <a:xfrm>
            <a:off x="296069" y="1295400"/>
            <a:ext cx="85344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pt-BR" dirty="0"/>
              <a:t> if (num &lt; 4)</a:t>
            </a:r>
          </a:p>
          <a:p>
            <a:r>
              <a:rPr lang="en-US" dirty="0"/>
              <a:t>                return true;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return false;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07946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53A6-B894-4646-B672-573AB9D9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4419600" cy="3873500"/>
          </a:xfrm>
        </p:spPr>
        <p:txBody>
          <a:bodyPr/>
          <a:lstStyle/>
          <a:p>
            <a:r>
              <a:rPr lang="en-US" dirty="0"/>
              <a:t>Do they pass?</a:t>
            </a:r>
            <a:br>
              <a:rPr lang="en-US" dirty="0"/>
            </a:br>
            <a:r>
              <a:rPr lang="en-US" dirty="0"/>
              <a:t>Mostly, </a:t>
            </a:r>
            <a:br>
              <a:rPr lang="en-US" dirty="0"/>
            </a:br>
            <a:r>
              <a:rPr lang="en-US" dirty="0"/>
              <a:t>but there’s a couple that don’t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3C5C5-4152-43CE-8723-41BDE525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#3: Run the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8955-8B7A-4991-9E96-2EC2B5BD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08144-23B4-4CA6-9A11-A1BC51A8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4136"/>
            <a:ext cx="3920617" cy="637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B381A0-80BC-4BF4-9515-58169BF1A88F}"/>
              </a:ext>
            </a:extLst>
          </p:cNvPr>
          <p:cNvCxnSpPr>
            <a:cxnSpLocks/>
          </p:cNvCxnSpPr>
          <p:nvPr/>
        </p:nvCxnSpPr>
        <p:spPr>
          <a:xfrm flipV="1">
            <a:off x="4495800" y="2895600"/>
            <a:ext cx="838200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870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53A6-B894-4646-B672-573AB9D9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4419600" cy="3873500"/>
          </a:xfrm>
        </p:spPr>
        <p:txBody>
          <a:bodyPr/>
          <a:lstStyle/>
          <a:p>
            <a:r>
              <a:rPr lang="en-US" dirty="0"/>
              <a:t>Let’s go with </a:t>
            </a:r>
            <a:br>
              <a:rPr lang="en-US" dirty="0"/>
            </a:br>
            <a:r>
              <a:rPr lang="en-US" dirty="0" err="1"/>
              <a:t>Test_IsInRange_Out_Of_Range</a:t>
            </a:r>
            <a:r>
              <a:rPr lang="en-US" dirty="0"/>
              <a:t>(-1)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3C5C5-4152-43CE-8723-41BDE525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#4: Pick a </a:t>
            </a:r>
            <a:br>
              <a:rPr lang="en-US" dirty="0"/>
            </a:br>
            <a:r>
              <a:rPr lang="en-US" dirty="0"/>
              <a:t>failing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8955-8B7A-4991-9E96-2EC2B5BD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08144-23B4-4CA6-9A11-A1BC51A8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4136"/>
            <a:ext cx="3920617" cy="637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B381A0-80BC-4BF4-9515-58169BF1A88F}"/>
              </a:ext>
            </a:extLst>
          </p:cNvPr>
          <p:cNvCxnSpPr>
            <a:cxnSpLocks/>
          </p:cNvCxnSpPr>
          <p:nvPr/>
        </p:nvCxnSpPr>
        <p:spPr>
          <a:xfrm flipV="1">
            <a:off x="3276600" y="2819400"/>
            <a:ext cx="2133600" cy="4502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818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753A6-B894-4646-B672-573AB9D9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4419600" cy="3873500"/>
          </a:xfrm>
        </p:spPr>
        <p:txBody>
          <a:bodyPr/>
          <a:lstStyle/>
          <a:p>
            <a:r>
              <a:rPr lang="en-US" dirty="0"/>
              <a:t>Click once on the test</a:t>
            </a:r>
          </a:p>
          <a:p>
            <a:endParaRPr lang="en-US" dirty="0"/>
          </a:p>
          <a:p>
            <a:r>
              <a:rPr lang="en-US" dirty="0"/>
              <a:t>Then read the information down below</a:t>
            </a:r>
          </a:p>
          <a:p>
            <a:endParaRPr lang="en-US" dirty="0"/>
          </a:p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Double-click on it to see the code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3C5C5-4152-43CE-8723-41BDE525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#4: Get more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8955-8B7A-4991-9E96-2EC2B5BD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4F250-5396-4A23-8388-A8C43130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67" y="0"/>
            <a:ext cx="3584649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B381A0-80BC-4BF4-9515-58169BF1A88F}"/>
              </a:ext>
            </a:extLst>
          </p:cNvPr>
          <p:cNvCxnSpPr>
            <a:cxnSpLocks/>
          </p:cNvCxnSpPr>
          <p:nvPr/>
        </p:nvCxnSpPr>
        <p:spPr>
          <a:xfrm>
            <a:off x="2057400" y="4070350"/>
            <a:ext cx="3810000" cy="1187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8D063-1283-4F3B-A36B-26B86449EAAC}"/>
              </a:ext>
            </a:extLst>
          </p:cNvPr>
          <p:cNvCxnSpPr>
            <a:cxnSpLocks/>
          </p:cNvCxnSpPr>
          <p:nvPr/>
        </p:nvCxnSpPr>
        <p:spPr>
          <a:xfrm flipV="1">
            <a:off x="4572000" y="2133600"/>
            <a:ext cx="1143000" cy="152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459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D65B6-BC7E-444F-B340-A4E6696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 Figure out what the test is trying to do (which test?)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D780-17DA-400B-9336-B24B620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3CBF-C8B0-43F2-A6BF-0330050AB7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Category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"Making Tests Pass No1"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Test_IsInRange_Out_Of_Range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(-10, -5, -1, 4, 5, 10)]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Assert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.That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mtpObj.IsInRange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should NOT be in range, but 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 says it is"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72A491-D2D5-470F-9493-2E541AE8F2A6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First – the test fails when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 is 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37792-31D7-4A44-B7FE-34EC2DCB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53" b="53479"/>
          <a:stretch/>
        </p:blipFill>
        <p:spPr>
          <a:xfrm>
            <a:off x="1752600" y="5376862"/>
            <a:ext cx="6636467" cy="103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16D12-E8A6-4F9A-9A25-C3CE7A51D460}"/>
              </a:ext>
            </a:extLst>
          </p:cNvPr>
          <p:cNvCxnSpPr>
            <a:cxnSpLocks/>
          </p:cNvCxnSpPr>
          <p:nvPr/>
        </p:nvCxnSpPr>
        <p:spPr>
          <a:xfrm>
            <a:off x="6096000" y="5376862"/>
            <a:ext cx="0" cy="5667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006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D65B6-BC7E-444F-B340-A4E6696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 Figure out what the test is trying to do (</a:t>
            </a:r>
            <a:r>
              <a:rPr lang="en-US" dirty="0" err="1"/>
              <a:t>mtpObj</a:t>
            </a:r>
            <a:r>
              <a:rPr lang="en-US" dirty="0"/>
              <a:t>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D780-17DA-400B-9336-B24B620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3CBF-C8B0-43F2-A6BF-0330050AB7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Category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"Making Tests Pass No1"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Test_IsInRange_Out_Of_Range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(-10, -5, -1, 4, 5, 10)]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Assert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.That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mtpObj.IsInRange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should NOT be in range, but 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 says it is"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72A491-D2D5-470F-9493-2E541AE8F2A6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Second – figure out what ‘</a:t>
            </a:r>
            <a:r>
              <a:rPr lang="en-US" dirty="0" err="1"/>
              <a:t>mtpObj</a:t>
            </a:r>
            <a:r>
              <a:rPr lang="en-US" dirty="0"/>
              <a:t>’ is by right-click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“Go To Definition” (F12)</a:t>
            </a:r>
          </a:p>
          <a:p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4E6DE7C-982F-467F-9994-569C7B276ABE}"/>
              </a:ext>
            </a:extLst>
          </p:cNvPr>
          <p:cNvSpPr txBox="1">
            <a:spLocks/>
          </p:cNvSpPr>
          <p:nvPr/>
        </p:nvSpPr>
        <p:spPr bwMode="auto">
          <a:xfrm>
            <a:off x="1295400" y="5849610"/>
            <a:ext cx="8229600" cy="1118255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Test_Making_Tests_Pass_Example_1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MakingTestsPass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16D12-E8A6-4F9A-9A25-C3CE7A51D460}"/>
              </a:ext>
            </a:extLst>
          </p:cNvPr>
          <p:cNvCxnSpPr>
            <a:cxnSpLocks/>
          </p:cNvCxnSpPr>
          <p:nvPr/>
        </p:nvCxnSpPr>
        <p:spPr>
          <a:xfrm>
            <a:off x="3429000" y="3633625"/>
            <a:ext cx="1524000" cy="2957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312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D65B6-BC7E-444F-B340-A4E6696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 Figure out what the test is trying to do (</a:t>
            </a:r>
            <a:r>
              <a:rPr lang="en-US" dirty="0" err="1"/>
              <a:t>mtpObj</a:t>
            </a:r>
            <a:r>
              <a:rPr lang="en-US" dirty="0"/>
              <a:t>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D780-17DA-400B-9336-B24B6209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FC85-5ACC-4F4F-A8CD-CD42FB7A72EB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3CBF-C8B0-43F2-A6BF-0330050AB7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Test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Category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"Making Tests Pass No1"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Test_IsInRange_Out_Of_Range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	[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(-10, -5, -1, 4, 5, 10)]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Assert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.That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mtpObj.IsInRange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should NOT be in range, but 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IsInRange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 says it is"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72A491-D2D5-470F-9493-2E541AE8F2A6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Test calls ‘</a:t>
            </a:r>
            <a:r>
              <a:rPr lang="en-US" dirty="0" err="1"/>
              <a:t>IsInRange</a:t>
            </a:r>
            <a:r>
              <a:rPr lang="en-US" dirty="0"/>
              <a:t>(-1)’ on </a:t>
            </a:r>
            <a:r>
              <a:rPr lang="en-US" dirty="0" err="1"/>
              <a:t>mtpObj</a:t>
            </a:r>
            <a:endParaRPr lang="en-US" dirty="0"/>
          </a:p>
          <a:p>
            <a:r>
              <a:rPr lang="en-US" dirty="0"/>
              <a:t>Test expects return value to be false</a:t>
            </a:r>
          </a:p>
          <a:p>
            <a:r>
              <a:rPr lang="en-US" dirty="0"/>
              <a:t>		Let’s see if our code is doing that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16D12-E8A6-4F9A-9A25-C3CE7A51D460}"/>
              </a:ext>
            </a:extLst>
          </p:cNvPr>
          <p:cNvCxnSpPr>
            <a:cxnSpLocks/>
          </p:cNvCxnSpPr>
          <p:nvPr/>
        </p:nvCxnSpPr>
        <p:spPr>
          <a:xfrm flipV="1">
            <a:off x="2057400" y="3581400"/>
            <a:ext cx="1676400" cy="1371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F5830A-D02B-4742-9D2E-EBBDB0D1D0E9}"/>
              </a:ext>
            </a:extLst>
          </p:cNvPr>
          <p:cNvCxnSpPr>
            <a:cxnSpLocks/>
          </p:cNvCxnSpPr>
          <p:nvPr/>
        </p:nvCxnSpPr>
        <p:spPr>
          <a:xfrm flipH="1" flipV="1">
            <a:off x="6934200" y="3581400"/>
            <a:ext cx="152400" cy="2057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995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11529</TotalTime>
  <Words>6344</Words>
  <Application>Microsoft Office PowerPoint</Application>
  <PresentationFormat>On-screen Show (4:3)</PresentationFormat>
  <Paragraphs>893</Paragraphs>
  <Slides>132</Slides>
  <Notes>34</Notes>
  <HiddenSlides>15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1" baseType="lpstr">
      <vt:lpstr>Arial</vt:lpstr>
      <vt:lpstr>Consolas</vt:lpstr>
      <vt:lpstr>Courier New</vt:lpstr>
      <vt:lpstr>Lucida Sans Unicode</vt:lpstr>
      <vt:lpstr>Times New Roman</vt:lpstr>
      <vt:lpstr>Verdana</vt:lpstr>
      <vt:lpstr>Wingdings 2</vt:lpstr>
      <vt:lpstr>Wingdings 3</vt:lpstr>
      <vt:lpstr>Concourse</vt:lpstr>
      <vt:lpstr>Don’t hack / crack the system!</vt:lpstr>
      <vt:lpstr>What you *should* do  in this class</vt:lpstr>
      <vt:lpstr>You are *NOT* allowed to work around the autograder</vt:lpstr>
      <vt:lpstr>Don’t crack / hack the system!</vt:lpstr>
      <vt:lpstr>What is Unit Testing?</vt:lpstr>
      <vt:lpstr>Unit Testing (Definition)</vt:lpstr>
      <vt:lpstr>Example Function To Test</vt:lpstr>
      <vt:lpstr>Prime / Non-Prime Examples</vt:lpstr>
      <vt:lpstr>Example Test Cases</vt:lpstr>
      <vt:lpstr>Overview of NUnit</vt:lpstr>
      <vt:lpstr>What is NUnit?</vt:lpstr>
      <vt:lpstr>NUnit’s Goal(s):</vt:lpstr>
      <vt:lpstr>My expectations of you</vt:lpstr>
      <vt:lpstr>How do I Use NUnit?</vt:lpstr>
      <vt:lpstr>How to get the  NUnit3 Test Adapter  working in Visual Studio on Mac</vt:lpstr>
      <vt:lpstr>How to get NUnit working  in Visual Studio</vt:lpstr>
      <vt:lpstr>Goal:  Visual Studio shows you  a list of tests that passed (green) or failed (red) (Image: VS on Windows) </vt:lpstr>
      <vt:lpstr>Goal:  Visual Studio shows you  a list of tests that passed (green) or failed (red) (Image: VS on Mac)  </vt:lpstr>
      <vt:lpstr>Warning:  You will need to fiddle with things</vt:lpstr>
      <vt:lpstr>Get The NUnit starter project</vt:lpstr>
      <vt:lpstr>Open Test Explorer</vt:lpstr>
      <vt:lpstr>Do you see a list of tests?</vt:lpstr>
      <vt:lpstr>Easy thing to try #0: Make sure you’ve got the right project</vt:lpstr>
      <vt:lpstr>Easy thing to try #1: Compile it</vt:lpstr>
      <vt:lpstr>Easy thing to try #2: ‘Run All’</vt:lpstr>
      <vt:lpstr>Easy thing to try #3: Update NUnit</vt:lpstr>
      <vt:lpstr>Easy thing to try #3: Step 2</vt:lpstr>
      <vt:lpstr>Easy thing #3: Step 3</vt:lpstr>
      <vt:lpstr>Less easy:  Install Nunit Test Adapter Extension</vt:lpstr>
      <vt:lpstr>Windows instructions</vt:lpstr>
      <vt:lpstr>Tools  Extensions and Updates</vt:lpstr>
      <vt:lpstr>Search for NUnit3 online</vt:lpstr>
      <vt:lpstr>Download  NUnit3 Test Adapter</vt:lpstr>
      <vt:lpstr>Mac instructions</vt:lpstr>
      <vt:lpstr>Search for NUnit3 online</vt:lpstr>
      <vt:lpstr>Search for “NUnit3 Test Adapter”</vt:lpstr>
      <vt:lpstr>Retry the earlier actions</vt:lpstr>
      <vt:lpstr>Mac-specific error: ‘32 bit process’</vt:lpstr>
      <vt:lpstr>How to run the tests</vt:lpstr>
      <vt:lpstr>Open the Test Explorer</vt:lpstr>
      <vt:lpstr>Build the project first</vt:lpstr>
      <vt:lpstr>Click ‘Run All’</vt:lpstr>
      <vt:lpstr>VS Shows you the results</vt:lpstr>
      <vt:lpstr>How To Run One Test</vt:lpstr>
      <vt:lpstr>Click on a failing test for more info</vt:lpstr>
      <vt:lpstr>How to find a failing test</vt:lpstr>
      <vt:lpstr>How to disable tests</vt:lpstr>
      <vt:lpstr>How To Debug a test</vt:lpstr>
      <vt:lpstr>PowerPoint Presentation</vt:lpstr>
      <vt:lpstr>Warning:  You Must Disable Test Time Limits</vt:lpstr>
      <vt:lpstr>What’s My Grade?</vt:lpstr>
      <vt:lpstr>Calculating your raw grade</vt:lpstr>
      <vt:lpstr>Calculating your final grade</vt:lpstr>
      <vt:lpstr>Two approaches</vt:lpstr>
      <vt:lpstr>Category-based grading</vt:lpstr>
      <vt:lpstr>Find category penalty</vt:lpstr>
      <vt:lpstr>Individually graded tests</vt:lpstr>
      <vt:lpstr>Details of individually graded tests</vt:lpstr>
      <vt:lpstr>Workflow</vt:lpstr>
      <vt:lpstr>Student Workflow: Work</vt:lpstr>
      <vt:lpstr>Student Workflow: Hand-In</vt:lpstr>
      <vt:lpstr>Student Workflow: Hand-In</vt:lpstr>
      <vt:lpstr>Instructor Workflow</vt:lpstr>
      <vt:lpstr>Explanation Of Files</vt:lpstr>
      <vt:lpstr>Student Work File</vt:lpstr>
      <vt:lpstr>File Containing The Tests</vt:lpstr>
      <vt:lpstr>TestHelpers.cs</vt:lpstr>
      <vt:lpstr>NUnit Details</vt:lpstr>
      <vt:lpstr>Code Details: NUnit Tests</vt:lpstr>
      <vt:lpstr>[Test] Attribute</vt:lpstr>
      <vt:lpstr>Attributes to ignore:</vt:lpstr>
      <vt:lpstr>Execution of a test</vt:lpstr>
      <vt:lpstr>Basic (Failing) Test</vt:lpstr>
      <vt:lpstr>Using Assert.That  to check a parameter</vt:lpstr>
      <vt:lpstr>More typical pattern</vt:lpstr>
      <vt:lpstr>Using Assert Like Console.Write*</vt:lpstr>
      <vt:lpstr>NUnit Calls Your Code</vt:lpstr>
      <vt:lpstr>Example of Calling Your Code</vt:lpstr>
      <vt:lpstr>How To Find Code Quickly In Visual Studio</vt:lpstr>
      <vt:lpstr>How to find code  throughout your project</vt:lpstr>
      <vt:lpstr>The ‘Find And Replace’ Menu</vt:lpstr>
      <vt:lpstr>Quick Find</vt:lpstr>
      <vt:lpstr>Find In Files</vt:lpstr>
      <vt:lpstr>Quick Find vs. Find In Files</vt:lpstr>
      <vt:lpstr>Grouping Tests in Test Explorer</vt:lpstr>
      <vt:lpstr>“Open Test” in Test Explorer</vt:lpstr>
      <vt:lpstr>“Go To Definition”</vt:lpstr>
      <vt:lpstr>“Go To Definition” - Usage</vt:lpstr>
      <vt:lpstr>Making your tests pass Example #1</vt:lpstr>
      <vt:lpstr>Basic Approach</vt:lpstr>
      <vt:lpstr>#1: Read exercise</vt:lpstr>
      <vt:lpstr>#2: Write your code </vt:lpstr>
      <vt:lpstr>#2: Write your code (first attempt) </vt:lpstr>
      <vt:lpstr>#3: Run the tests</vt:lpstr>
      <vt:lpstr>#4: Pick a  failing test</vt:lpstr>
      <vt:lpstr>#4: Get more info</vt:lpstr>
      <vt:lpstr>#5 Figure out what the test is trying to do (which test?)</vt:lpstr>
      <vt:lpstr>#5 Figure out what the test is trying to do (mtpObj?)</vt:lpstr>
      <vt:lpstr>#5 Figure out what the test is trying to do (mtpObj?)</vt:lpstr>
      <vt:lpstr>#6: Try to fix your code then see if the test passes</vt:lpstr>
      <vt:lpstr>#6: Try to fix your code then see if the test passes: will this work?</vt:lpstr>
      <vt:lpstr>Success!</vt:lpstr>
      <vt:lpstr>Don’t forget</vt:lpstr>
      <vt:lpstr>Redirecting Input &amp; Output in NUnit Tests</vt:lpstr>
      <vt:lpstr>Redirecting I/O</vt:lpstr>
      <vt:lpstr>Output (captured by the test)</vt:lpstr>
      <vt:lpstr>Example of Directing I/O in a test</vt:lpstr>
      <vt:lpstr>Fuzzy String Comparisons</vt:lpstr>
      <vt:lpstr>Test-Supplied Input</vt:lpstr>
      <vt:lpstr>[Values], [TestCase], [SetUp] Attributes</vt:lpstr>
      <vt:lpstr>[Values] Attribute</vt:lpstr>
      <vt:lpstr>[Values] Attribute - Combo</vt:lpstr>
      <vt:lpstr>[TestCase] Attribute</vt:lpstr>
      <vt:lpstr>Tests that use the [Setup] Attribute</vt:lpstr>
      <vt:lpstr>PowerPoint Presentation</vt:lpstr>
      <vt:lpstr>IGNORE THE FOLLOWING SLIDES</vt:lpstr>
      <vt:lpstr>Making your tests pass Example #2 (Using the debugger)</vt:lpstr>
      <vt:lpstr>Basic Approach</vt:lpstr>
      <vt:lpstr>Nutshell</vt:lpstr>
      <vt:lpstr>The Test</vt:lpstr>
      <vt:lpstr>#1: Read exercise</vt:lpstr>
      <vt:lpstr>#2: Write your code (first attempt) </vt:lpstr>
      <vt:lpstr>#3: Run the tests</vt:lpstr>
      <vt:lpstr>#4: Pick a  failing test</vt:lpstr>
      <vt:lpstr>#4: Get more info</vt:lpstr>
      <vt:lpstr>#5 Figure out what the test is trying to do (which test?)</vt:lpstr>
      <vt:lpstr>#5 Figure out what the test is trying to do (mtpObj?)</vt:lpstr>
      <vt:lpstr>#5 Figure out what the test is trying to do (mtpObj?)</vt:lpstr>
      <vt:lpstr>#6: Try to fix your code then see if the test passes</vt:lpstr>
      <vt:lpstr>#6: Try to fix your code then see if the test passes: will this work?</vt:lpstr>
      <vt:lpstr>Success!</vt:lpstr>
      <vt:lpstr>Don’t forget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 143:       C++ Programming:  Data Structures</dc:title>
  <dc:creator>Mike W. Panitz</dc:creator>
  <dc:description>Copyright 2002, Mike Panitz,_x000d_
All Rights Reserved, 2002, Mike Panitz</dc:description>
  <cp:lastModifiedBy>Michael Panitz</cp:lastModifiedBy>
  <cp:revision>579</cp:revision>
  <dcterms:created xsi:type="dcterms:W3CDTF">2001-06-15T01:31:23Z</dcterms:created>
  <dcterms:modified xsi:type="dcterms:W3CDTF">2021-01-06T20:39:36Z</dcterms:modified>
</cp:coreProperties>
</file>