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1"/>
  </p:notesMasterIdLst>
  <p:sldIdLst>
    <p:sldId id="256" r:id="rId2"/>
    <p:sldId id="257" r:id="rId3"/>
    <p:sldId id="258" r:id="rId4"/>
    <p:sldId id="282" r:id="rId5"/>
    <p:sldId id="283" r:id="rId6"/>
    <p:sldId id="284" r:id="rId7"/>
    <p:sldId id="299" r:id="rId8"/>
    <p:sldId id="260" r:id="rId9"/>
    <p:sldId id="261" r:id="rId10"/>
    <p:sldId id="262" r:id="rId11"/>
    <p:sldId id="290" r:id="rId12"/>
    <p:sldId id="308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63" r:id="rId22"/>
    <p:sldId id="264" r:id="rId23"/>
    <p:sldId id="266" r:id="rId24"/>
    <p:sldId id="267" r:id="rId25"/>
    <p:sldId id="268" r:id="rId26"/>
    <p:sldId id="269" r:id="rId27"/>
    <p:sldId id="304" r:id="rId28"/>
    <p:sldId id="305" r:id="rId29"/>
    <p:sldId id="30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803" autoAdjust="0"/>
  </p:normalViewPr>
  <p:slideViewPr>
    <p:cSldViewPr>
      <p:cViewPr varScale="1">
        <p:scale>
          <a:sx n="78" d="100"/>
          <a:sy n="78" d="100"/>
        </p:scale>
        <p:origin x="151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47A20D7-B80E-4775-B091-55133B3A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2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AEBDD7-9C96-4F9E-BF0F-A669A63E5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3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7A97-A4D3-429F-869A-DAA63152E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56AA6-E326-4642-8630-E34F8567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5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7C81-91AB-46BA-8F30-3B0C83796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575B-239F-4957-9861-467E31242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9235-713A-4515-ADD8-BC84D85E5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25081-4B39-4F92-9117-75646A4C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3119-761A-4E2C-9F24-8B234ECB6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A20E-80DC-4B3C-8C03-5C8A8417A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174D-2116-40B1-8F01-958419CA5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3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7FD3-EB42-4343-923A-F63744A6B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7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C917E2-3C0A-4E21-BB25-8C4DE6DBE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Stacks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7239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/>
              <a:t>The content for these slides was originally created by Gerard Harrison.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/>
              <a:t>Ported to C# by Mike Panitz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2292" name="Picture 5" descr="im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/>
              <a:t>Back button on a web browser</a:t>
            </a:r>
            <a:endParaRPr lang="en-US" sz="2500" dirty="0"/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Call stack (of function/method calls)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“Undo”/ “Redo” feature of Word, </a:t>
            </a:r>
            <a:r>
              <a:rPr lang="en-US" sz="2500" dirty="0" err="1"/>
              <a:t>etc</a:t>
            </a:r>
            <a:endParaRPr lang="en-US" sz="2500" dirty="0"/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Finding one’s way through a maze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Depth-First Search of a tree structure</a:t>
            </a:r>
            <a:br>
              <a:rPr lang="en-US" sz="2500" dirty="0"/>
            </a:br>
            <a:r>
              <a:rPr lang="en-US" sz="2500" dirty="0"/>
              <a:t>(ex: </a:t>
            </a:r>
            <a:r>
              <a:rPr lang="en-US" sz="2500" dirty="0" err="1"/>
              <a:t>BinarySearchTree.Print</a:t>
            </a:r>
            <a:r>
              <a:rPr lang="en-US" sz="2500" dirty="0"/>
              <a:t>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/>
              <a:t>We’ll see these later in the term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Also: Reverse Polish Notation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4340" name="Picture 4" descr="img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5364" name="Picture 4" descr="img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6388" name="Picture 4" descr="img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7412" name="Picture 4" descr="img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8436" name="Picture 4" descr="img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60" name="Picture 4" descr="img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484" name="Picture 4" descr="img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1508" name="Picture 4" descr="img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img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Detecting Palindromes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This is a good place for the ‘detecting palindromes’ exercise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 Class Specification (API)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API:</a:t>
            </a:r>
            <a:br>
              <a:rPr lang="en-US" dirty="0"/>
            </a:br>
            <a:r>
              <a:rPr lang="en-US" b="1" u="sng" dirty="0"/>
              <a:t>A</a:t>
            </a:r>
            <a:r>
              <a:rPr lang="en-US" dirty="0"/>
              <a:t>pplication </a:t>
            </a:r>
            <a:r>
              <a:rPr lang="en-US" b="1" u="sng" dirty="0"/>
              <a:t>P</a:t>
            </a:r>
            <a:r>
              <a:rPr lang="en-US" dirty="0"/>
              <a:t>rogramming </a:t>
            </a:r>
            <a:r>
              <a:rPr lang="en-US" b="1" u="sng" dirty="0"/>
              <a:t>I</a:t>
            </a:r>
            <a:r>
              <a:rPr lang="en-US" dirty="0"/>
              <a:t>nterface</a:t>
            </a:r>
          </a:p>
          <a:p>
            <a:pPr eaLnBrk="1" hangingPunct="1"/>
            <a:r>
              <a:rPr lang="en-US" dirty="0"/>
              <a:t>Methods, properties, fields, events, </a:t>
            </a:r>
            <a:r>
              <a:rPr lang="en-US" dirty="0" err="1"/>
              <a:t>etc</a:t>
            </a:r>
            <a:r>
              <a:rPr lang="en-US" dirty="0"/>
              <a:t>, that can be called from a C# program that you write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 API used here is loosely based on the </a:t>
            </a:r>
            <a:r>
              <a:rPr lang="en-US" dirty="0" err="1"/>
              <a:t>.Net</a:t>
            </a:r>
            <a:r>
              <a:rPr lang="en-US" dirty="0"/>
              <a:t> FCL Stack class.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Stack.Push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the stack is not full, add item to the top of the stack.</a:t>
            </a:r>
          </a:p>
          <a:p>
            <a:pPr eaLnBrk="1" hangingPunct="1"/>
            <a:r>
              <a:rPr lang="en-US" dirty="0"/>
              <a:t>If the stack is full, an overflow error has occurred, and throw an </a:t>
            </a:r>
            <a:r>
              <a:rPr lang="en-US" dirty="0" err="1"/>
              <a:t>OverflowException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latin typeface="Courier New" pitchFamily="49" charset="0"/>
              </a:rPr>
              <a:t>void Push(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item);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OverflowException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Stack.Pop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the stack is not empty, then the top item is removed &amp; returned via the return value.</a:t>
            </a:r>
          </a:p>
          <a:p>
            <a:pPr eaLnBrk="1" hangingPunct="1"/>
            <a:r>
              <a:rPr lang="en-US" dirty="0"/>
              <a:t>If the stack is empty, then an underflow error has occurred, and an </a:t>
            </a:r>
            <a:r>
              <a:rPr lang="en-US" dirty="0" err="1"/>
              <a:t>UnderflowException</a:t>
            </a:r>
            <a:r>
              <a:rPr lang="en-US" dirty="0"/>
              <a:t> </a:t>
            </a:r>
            <a:r>
              <a:rPr lang="en-US"/>
              <a:t>is thrown.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Pop();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UnderflowException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Stack.Peek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dirty="0"/>
              <a:t>If the stack is not empty, then the top item is returned via the </a:t>
            </a:r>
            <a:r>
              <a:rPr lang="en-US" b="1" dirty="0">
                <a:latin typeface="Courier New" pitchFamily="49" charset="0"/>
              </a:rPr>
              <a:t>return value</a:t>
            </a:r>
            <a:r>
              <a:rPr lang="en-US" dirty="0"/>
              <a:t>.  The stack itself is unchanged</a:t>
            </a:r>
          </a:p>
          <a:p>
            <a:pPr eaLnBrk="1" hangingPunct="1"/>
            <a:r>
              <a:rPr lang="en-US" dirty="0"/>
              <a:t>If the stack is empty, then an </a:t>
            </a:r>
            <a:r>
              <a:rPr lang="en-US" dirty="0" err="1"/>
              <a:t>UnderflowException</a:t>
            </a:r>
            <a:r>
              <a:rPr lang="en-US" dirty="0"/>
              <a:t> is thrown.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Peek();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UnderflowException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Stack.IsEmpty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If the stack is empty, then true is returned.  Otherwise, returns false.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>
                <a:latin typeface="Courier New" pitchFamily="49" charset="0"/>
              </a:rPr>
              <a:t>bool Stack.IsEmpty();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8676" name="Picture 9" descr="img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Stack: 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Each instance of the class will use per-instance variables to keep track of</a:t>
            </a:r>
          </a:p>
          <a:p>
            <a:pPr lvl="1" eaLnBrk="1" hangingPunct="1"/>
            <a:r>
              <a:rPr lang="en-US" dirty="0"/>
              <a:t>An array of integers</a:t>
            </a:r>
          </a:p>
          <a:p>
            <a:pPr lvl="2" eaLnBrk="1" hangingPunct="1"/>
            <a:r>
              <a:rPr lang="en-US" dirty="0"/>
              <a:t>These represent the contents of the stack</a:t>
            </a:r>
          </a:p>
          <a:p>
            <a:pPr lvl="1" eaLnBrk="1" hangingPunct="1"/>
            <a:r>
              <a:rPr lang="en-US" dirty="0"/>
              <a:t>An integer to keep track of the index of the ‘top’ of the stack</a:t>
            </a:r>
          </a:p>
          <a:p>
            <a:pPr lvl="2" eaLnBrk="1" hangingPunct="1"/>
            <a:r>
              <a:rPr lang="en-US" dirty="0"/>
              <a:t>If there are no items in the stack, we’ll set this to -1.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Stack: Implementation: Ctor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>
                <a:latin typeface="Courier New" pitchFamily="49" charset="0"/>
              </a:rPr>
              <a:t>public class Stack {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>
                <a:latin typeface="Courier New" pitchFamily="49" charset="0"/>
              </a:rPr>
              <a:t>private int []items;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private int </a:t>
            </a:r>
            <a:r>
              <a:rPr lang="en-US" sz="2100" dirty="0" err="1">
                <a:latin typeface="Courier New" pitchFamily="49" charset="0"/>
              </a:rPr>
              <a:t>iTop</a:t>
            </a:r>
            <a:r>
              <a:rPr lang="en-US" sz="2100" dirty="0">
                <a:latin typeface="Courier New" pitchFamily="49" charset="0"/>
              </a:rPr>
              <a:t> = -1;</a:t>
            </a:r>
            <a:br>
              <a:rPr lang="en-US" sz="2100" dirty="0">
                <a:latin typeface="Courier New" pitchFamily="49" charset="0"/>
              </a:rPr>
            </a:b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public Stack()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items = new int[10];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</a:t>
            </a:r>
            <a:r>
              <a:rPr lang="en-US" sz="2100" dirty="0" err="1">
                <a:latin typeface="Courier New" pitchFamily="49" charset="0"/>
              </a:rPr>
              <a:t>iTop</a:t>
            </a:r>
            <a:r>
              <a:rPr lang="en-US" sz="2100" dirty="0">
                <a:latin typeface="Courier New" pitchFamily="49" charset="0"/>
              </a:rPr>
              <a:t> = -1;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/>
              <a:t>Note: We should also provide at least one other constructor, so that a person could choose a different size for the stack.</a:t>
            </a:r>
          </a:p>
          <a:p>
            <a:pPr eaLnBrk="1" hangingPunct="1">
              <a:lnSpc>
                <a:spcPct val="80000"/>
              </a:lnSpc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b="1" dirty="0"/>
              <a:t>Question:</a:t>
            </a:r>
            <a:r>
              <a:rPr lang="en-US" sz="2100" dirty="0"/>
              <a:t> From a testing perspective, why would a small stack be advantageous?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Used where </a:t>
            </a:r>
            <a:r>
              <a:rPr lang="en-US" i="1"/>
              <a:t>reversal</a:t>
            </a:r>
            <a:r>
              <a:rPr lang="en-US"/>
              <a:t> of data is needed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Simple to use, and simple to implement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Definition of Abstract Data Type</a:t>
            </a:r>
          </a:p>
          <a:p>
            <a:pPr eaLnBrk="1" hangingPunct="1"/>
            <a:r>
              <a:rPr lang="en-US"/>
              <a:t>Stack Introduction</a:t>
            </a:r>
          </a:p>
          <a:p>
            <a:pPr eaLnBrk="1" hangingPunct="1"/>
            <a:r>
              <a:rPr lang="en-US"/>
              <a:t>Example: Reverse Polish Notation</a:t>
            </a:r>
          </a:p>
          <a:p>
            <a:pPr eaLnBrk="1" hangingPunct="1"/>
            <a:r>
              <a:rPr lang="en-US"/>
              <a:t>Stack Specification</a:t>
            </a:r>
          </a:p>
          <a:p>
            <a:pPr eaLnBrk="1" hangingPunct="1"/>
            <a:r>
              <a:rPr lang="en-US"/>
              <a:t>Implementation Of Stacks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C# Data Types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C# provides simple types such as </a:t>
            </a:r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endParaRPr lang="en-US" dirty="0"/>
          </a:p>
          <a:p>
            <a:pPr eaLnBrk="1" hangingPunct="1"/>
            <a:r>
              <a:rPr lang="en-US" dirty="0"/>
              <a:t>C# also provides classes (and </a:t>
            </a:r>
            <a:r>
              <a:rPr lang="en-US" dirty="0" err="1"/>
              <a:t>structs</a:t>
            </a:r>
            <a:r>
              <a:rPr lang="en-US" dirty="0"/>
              <a:t>) which we use to build new types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 Data Types (ADTs)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An </a:t>
            </a:r>
            <a:r>
              <a:rPr lang="en-US" b="1"/>
              <a:t>Abstract Data Type</a:t>
            </a:r>
            <a:r>
              <a:rPr lang="en-US"/>
              <a:t> is a </a:t>
            </a:r>
            <a:r>
              <a:rPr lang="en-US" u="sng"/>
              <a:t>language-independent</a:t>
            </a:r>
            <a:r>
              <a:rPr lang="en-US"/>
              <a:t> view of a more complicated data type ‘pattern’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Consists of data, and a set of actions that can be done on the type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We’ll use the idea of a Stack in many languages, and contexts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of ADTs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Clarification</a:t>
            </a:r>
          </a:p>
          <a:p>
            <a:pPr eaLnBrk="1" hangingPunct="1"/>
            <a:r>
              <a:rPr lang="en-US" dirty="0"/>
              <a:t>Reusability </a:t>
            </a:r>
          </a:p>
          <a:p>
            <a:pPr eaLnBrk="1" hangingPunct="1"/>
            <a:r>
              <a:rPr lang="en-US" dirty="0"/>
              <a:t>Decoupling</a:t>
            </a:r>
          </a:p>
          <a:p>
            <a:pPr eaLnBrk="1" hangingPunct="1"/>
            <a:r>
              <a:rPr lang="en-US" dirty="0"/>
              <a:t>Encapsulation &amp; Information Hiding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 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</a:t>
            </a:r>
            <a:r>
              <a:rPr lang="en-US" b="1" i="1"/>
              <a:t>stack</a:t>
            </a:r>
            <a:r>
              <a:rPr lang="en-US" i="1"/>
              <a:t> </a:t>
            </a:r>
            <a:r>
              <a:rPr lang="en-US"/>
              <a:t>is an abstract data type in which all the insertions and deletions of entries are made at one end, called the </a:t>
            </a:r>
            <a:r>
              <a:rPr lang="en-US" b="1" i="1"/>
              <a:t>top</a:t>
            </a:r>
            <a:r>
              <a:rPr lang="en-US"/>
              <a:t> of the stack.</a:t>
            </a:r>
          </a:p>
          <a:p>
            <a:pPr lvl="1" eaLnBrk="1" hangingPunct="1"/>
            <a:r>
              <a:rPr lang="en-US"/>
              <a:t>The most recently added entry is the first entry that will be removed</a:t>
            </a:r>
          </a:p>
          <a:p>
            <a:pPr eaLnBrk="1" hangingPunct="1"/>
            <a:r>
              <a:rPr lang="en-US"/>
              <a:t>Sometimes referred to as Last-In First Out (</a:t>
            </a:r>
            <a:r>
              <a:rPr lang="en-US" b="1" i="1"/>
              <a:t>LIFO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0244" name="Picture 5" descr="im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1268" name="Picture 5" descr="im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1034</TotalTime>
  <Words>487</Words>
  <Application>Microsoft Office PowerPoint</Application>
  <PresentationFormat>On-screen Show (4:3)</PresentationFormat>
  <Paragraphs>83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Times New Roman</vt:lpstr>
      <vt:lpstr>Verdana</vt:lpstr>
      <vt:lpstr>Wingdings</vt:lpstr>
      <vt:lpstr>Eclipse</vt:lpstr>
      <vt:lpstr>Stacks</vt:lpstr>
      <vt:lpstr>PowerPoint Presentation</vt:lpstr>
      <vt:lpstr>Overview</vt:lpstr>
      <vt:lpstr>C# Data Types</vt:lpstr>
      <vt:lpstr>Abstract Data Types (ADTs)</vt:lpstr>
      <vt:lpstr>Goals of ADTs</vt:lpstr>
      <vt:lpstr>Stack Introduction</vt:lpstr>
      <vt:lpstr>PowerPoint Presentation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Detecting Palindromes</vt:lpstr>
      <vt:lpstr>Stack Class Specification (API)</vt:lpstr>
      <vt:lpstr>Stack.Push</vt:lpstr>
      <vt:lpstr>Stack.Pop</vt:lpstr>
      <vt:lpstr>Stack.Peek</vt:lpstr>
      <vt:lpstr>Stack.IsEmpty</vt:lpstr>
      <vt:lpstr>PowerPoint Presentation</vt:lpstr>
      <vt:lpstr>Stack: Implementation</vt:lpstr>
      <vt:lpstr>Stack: Implementation: Ctor</vt:lpstr>
      <vt:lpstr>Summary</vt:lpstr>
    </vt:vector>
  </TitlesOfParts>
  <Company>Cascadia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</dc:title>
  <dc:creator>Mike Panitz</dc:creator>
  <cp:lastModifiedBy>Michael Panitz</cp:lastModifiedBy>
  <cp:revision>74</cp:revision>
  <dcterms:created xsi:type="dcterms:W3CDTF">2006-03-31T01:29:44Z</dcterms:created>
  <dcterms:modified xsi:type="dcterms:W3CDTF">2019-10-10T18:57:41Z</dcterms:modified>
</cp:coreProperties>
</file>