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sldIdLst>
    <p:sldId id="256" r:id="rId2"/>
    <p:sldId id="265" r:id="rId3"/>
    <p:sldId id="257" r:id="rId4"/>
    <p:sldId id="262" r:id="rId5"/>
    <p:sldId id="263" r:id="rId6"/>
    <p:sldId id="266" r:id="rId7"/>
    <p:sldId id="267" r:id="rId8"/>
    <p:sldId id="268" r:id="rId9"/>
    <p:sldId id="264" r:id="rId10"/>
    <p:sldId id="261" r:id="rId11"/>
    <p:sldId id="260" r:id="rId12"/>
    <p:sldId id="259" r:id="rId13"/>
    <p:sldId id="25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36B2-140F-4149-BB68-89D284BD3211}" type="datetimeFigureOut">
              <a:rPr lang="en-US" smtClean="0"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CF94EB9-A881-4373-A04B-CF4A14D15D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388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36B2-140F-4149-BB68-89D284BD3211}" type="datetimeFigureOut">
              <a:rPr lang="en-US" smtClean="0"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CF94EB9-A881-4373-A04B-CF4A14D15D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613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36B2-140F-4149-BB68-89D284BD3211}" type="datetimeFigureOut">
              <a:rPr lang="en-US" smtClean="0"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CF94EB9-A881-4373-A04B-CF4A14D15D2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378324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36B2-140F-4149-BB68-89D284BD3211}" type="datetimeFigureOut">
              <a:rPr lang="en-US" smtClean="0"/>
              <a:t>10/3/2016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CF94EB9-A881-4373-A04B-CF4A14D15D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1460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36B2-140F-4149-BB68-89D284BD3211}" type="datetimeFigureOut">
              <a:rPr lang="en-US" smtClean="0"/>
              <a:t>10/3/2016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CF94EB9-A881-4373-A04B-CF4A14D15D2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02420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36B2-140F-4149-BB68-89D284BD3211}" type="datetimeFigureOut">
              <a:rPr lang="en-US" smtClean="0"/>
              <a:t>10/3/2016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CF94EB9-A881-4373-A04B-CF4A14D15D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501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36B2-140F-4149-BB68-89D284BD3211}" type="datetimeFigureOut">
              <a:rPr lang="en-US" smtClean="0"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94EB9-A881-4373-A04B-CF4A14D15D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1746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36B2-140F-4149-BB68-89D284BD3211}" type="datetimeFigureOut">
              <a:rPr lang="en-US" smtClean="0"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94EB9-A881-4373-A04B-CF4A14D15D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373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36B2-140F-4149-BB68-89D284BD3211}" type="datetimeFigureOut">
              <a:rPr lang="en-US" smtClean="0"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94EB9-A881-4373-A04B-CF4A14D15D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263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36B2-140F-4149-BB68-89D284BD3211}" type="datetimeFigureOut">
              <a:rPr lang="en-US" smtClean="0"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CF94EB9-A881-4373-A04B-CF4A14D15D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56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36B2-140F-4149-BB68-89D284BD3211}" type="datetimeFigureOut">
              <a:rPr lang="en-US" smtClean="0"/>
              <a:t>10/3/2016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CF94EB9-A881-4373-A04B-CF4A14D15D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126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36B2-140F-4149-BB68-89D284BD3211}" type="datetimeFigureOut">
              <a:rPr lang="en-US" smtClean="0"/>
              <a:t>10/3/2016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CF94EB9-A881-4373-A04B-CF4A14D15D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651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36B2-140F-4149-BB68-89D284BD3211}" type="datetimeFigureOut">
              <a:rPr lang="en-US" smtClean="0"/>
              <a:t>10/3/2016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94EB9-A881-4373-A04B-CF4A14D15D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34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36B2-140F-4149-BB68-89D284BD3211}" type="datetimeFigureOut">
              <a:rPr lang="en-US" smtClean="0"/>
              <a:t>10/3/2016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94EB9-A881-4373-A04B-CF4A14D15D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508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36B2-140F-4149-BB68-89D284BD3211}" type="datetimeFigureOut">
              <a:rPr lang="en-US" smtClean="0"/>
              <a:t>10/3/2016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94EB9-A881-4373-A04B-CF4A14D15D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805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36B2-140F-4149-BB68-89D284BD3211}" type="datetimeFigureOut">
              <a:rPr lang="en-US" smtClean="0"/>
              <a:t>10/3/2016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CF94EB9-A881-4373-A04B-CF4A14D15D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225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436B2-140F-4149-BB68-89D284BD3211}" type="datetimeFigureOut">
              <a:rPr lang="en-US" smtClean="0"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CF94EB9-A881-4373-A04B-CF4A14D15D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879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  <p:sldLayoutId id="2147483759" r:id="rId14"/>
    <p:sldLayoutId id="2147483760" r:id="rId15"/>
    <p:sldLayoutId id="214748376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0773" y="2514600"/>
            <a:ext cx="9363840" cy="2262781"/>
          </a:xfrm>
        </p:spPr>
        <p:txBody>
          <a:bodyPr/>
          <a:lstStyle/>
          <a:p>
            <a:r>
              <a:rPr lang="en-US" dirty="0" smtClean="0"/>
              <a:t>Modern Collections Classes &amp; Generics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0773" y="4777379"/>
            <a:ext cx="9363839" cy="112628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Were Generic Classes </a:t>
            </a:r>
            <a:br>
              <a:rPr lang="en-US" dirty="0" smtClean="0"/>
            </a:br>
            <a:r>
              <a:rPr lang="en-US" dirty="0" smtClean="0"/>
              <a:t>Added To C#?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3953" y="2133600"/>
            <a:ext cx="9460659" cy="438553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Some programming language features are for us, the programmers</a:t>
            </a:r>
          </a:p>
          <a:p>
            <a:pPr lvl="1"/>
            <a:r>
              <a:rPr lang="en-US" sz="2200" dirty="0" smtClean="0"/>
              <a:t>Flow control: if, while loops, for loops</a:t>
            </a:r>
          </a:p>
          <a:p>
            <a:pPr lvl="1"/>
            <a:r>
              <a:rPr lang="en-US" sz="2200" dirty="0" smtClean="0"/>
              <a:t>Classes</a:t>
            </a:r>
          </a:p>
          <a:p>
            <a:pPr lvl="1"/>
            <a:r>
              <a:rPr lang="en-US" sz="2200" dirty="0" smtClean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53444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Were Generic Classes </a:t>
            </a:r>
            <a:br>
              <a:rPr lang="en-US" dirty="0"/>
            </a:br>
            <a:r>
              <a:rPr lang="en-US" dirty="0"/>
              <a:t>Added To C#?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3953" y="2133600"/>
            <a:ext cx="9460659" cy="438553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Some programming language features are for people who make the libraries that we use</a:t>
            </a:r>
          </a:p>
          <a:p>
            <a:pPr lvl="1"/>
            <a:r>
              <a:rPr lang="en-US" sz="2200" dirty="0" smtClean="0"/>
              <a:t>“Generics” were added to C# to improve ‘Collections’ classes</a:t>
            </a:r>
          </a:p>
          <a:p>
            <a:pPr lvl="1"/>
            <a:r>
              <a:rPr lang="en-US" sz="2200" dirty="0" smtClean="0"/>
              <a:t>A ‘collection’ class stores a bunch of data</a:t>
            </a:r>
          </a:p>
          <a:p>
            <a:pPr lvl="1"/>
            <a:r>
              <a:rPr lang="en-US" sz="2200" dirty="0" smtClean="0"/>
              <a:t>An array can be thought of as a collection of data</a:t>
            </a:r>
          </a:p>
          <a:p>
            <a:pPr lvl="1"/>
            <a:r>
              <a:rPr lang="en-US" sz="2200" dirty="0" smtClean="0"/>
              <a:t>There’s lots of other ways of organizing data (other collections)</a:t>
            </a:r>
          </a:p>
          <a:p>
            <a:endParaRPr lang="en-US" sz="2400" dirty="0"/>
          </a:p>
          <a:p>
            <a:r>
              <a:rPr lang="en-US" sz="2400" dirty="0" smtClean="0"/>
              <a:t>We </a:t>
            </a:r>
            <a:r>
              <a:rPr lang="en-US" sz="2400" b="1" i="1" dirty="0" smtClean="0"/>
              <a:t>can </a:t>
            </a:r>
            <a:r>
              <a:rPr lang="en-US" sz="2400" dirty="0" smtClean="0"/>
              <a:t>use generic classes to improve our code, </a:t>
            </a:r>
            <a:br>
              <a:rPr lang="en-US" sz="2400" dirty="0" smtClean="0"/>
            </a:br>
            <a:r>
              <a:rPr lang="en-US" sz="2400" dirty="0" smtClean="0"/>
              <a:t>but it’s not the sort of thing you’ll use all day every day</a:t>
            </a:r>
          </a:p>
        </p:txBody>
      </p:sp>
    </p:spTree>
    <p:extLst>
      <p:ext uri="{BB962C8B-B14F-4D97-AF65-F5344CB8AC3E}">
        <p14:creationId xmlns:p14="http://schemas.microsoft.com/office/powerpoint/2010/main" val="200668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What is a generic class?</a:t>
            </a:r>
            <a:br>
              <a:rPr lang="en-US" dirty="0" smtClean="0"/>
            </a:br>
            <a:r>
              <a:rPr lang="en-US" dirty="0" smtClean="0"/>
              <a:t>(What is a generic data type?)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3953" y="2133599"/>
            <a:ext cx="9460659" cy="439189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 class that can be used with several different types of data</a:t>
            </a:r>
          </a:p>
          <a:p>
            <a:pPr lvl="1"/>
            <a:r>
              <a:rPr lang="en-US" sz="2400" dirty="0" smtClean="0"/>
              <a:t>A ‘normal’ class only works with a single, specific type of data</a:t>
            </a:r>
          </a:p>
          <a:p>
            <a:pPr lvl="1"/>
            <a:r>
              <a:rPr lang="en-US" sz="2400" dirty="0" smtClean="0"/>
              <a:t>If a ‘normal’ class wants to work with more than one type of data then it will have to use inheritance to accept a specific type of data OR ANY SUBCLASS of that type</a:t>
            </a:r>
          </a:p>
        </p:txBody>
      </p:sp>
    </p:spTree>
    <p:extLst>
      <p:ext uri="{BB962C8B-B14F-4D97-AF65-F5344CB8AC3E}">
        <p14:creationId xmlns:p14="http://schemas.microsoft.com/office/powerpoint/2010/main" val="276784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</a:t>
            </a:r>
            <a:r>
              <a:rPr lang="en-US" u="sng" dirty="0" smtClean="0"/>
              <a:t>generic class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>(A.k.a., a </a:t>
            </a:r>
            <a:r>
              <a:rPr lang="en-US" u="sng" dirty="0" smtClean="0"/>
              <a:t>generic data type</a:t>
            </a:r>
            <a:r>
              <a:rPr lang="en-US" dirty="0" smtClean="0"/>
              <a:t>?)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3953" y="2133600"/>
            <a:ext cx="9460659" cy="439629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Example: </a:t>
            </a:r>
            <a:r>
              <a:rPr lang="en-US" sz="2400" dirty="0"/>
              <a:t>ArrayList() </a:t>
            </a:r>
            <a:r>
              <a:rPr lang="en-US" sz="2400" dirty="0" smtClean="0"/>
              <a:t>vs. List</a:t>
            </a:r>
            <a:r>
              <a:rPr lang="en-US" sz="2400" b="1" dirty="0" smtClean="0">
                <a:solidFill>
                  <a:srgbClr val="7030A0"/>
                </a:solidFill>
              </a:rPr>
              <a:t>&lt;int&gt;</a:t>
            </a:r>
            <a:r>
              <a:rPr lang="en-US" sz="2400" dirty="0" smtClean="0"/>
              <a:t>()</a:t>
            </a:r>
          </a:p>
          <a:p>
            <a:pPr lvl="1" algn="r"/>
            <a:r>
              <a:rPr lang="en-US" sz="2200" i="1" dirty="0" smtClean="0">
                <a:solidFill>
                  <a:schemeClr val="accent6"/>
                </a:solidFill>
              </a:rPr>
              <a:t>We’ll look at code in Visual Studio</a:t>
            </a:r>
          </a:p>
          <a:p>
            <a:r>
              <a:rPr lang="en-US" sz="2400" dirty="0" smtClean="0"/>
              <a:t>Key point: ArrayList() accepts anything</a:t>
            </a:r>
          </a:p>
          <a:p>
            <a:pPr lvl="1"/>
            <a:r>
              <a:rPr lang="en-US" sz="2200" dirty="0"/>
              <a:t>Makes it </a:t>
            </a:r>
            <a:r>
              <a:rPr lang="en-US" sz="2200" b="1" dirty="0">
                <a:solidFill>
                  <a:srgbClr val="FF0000"/>
                </a:solidFill>
              </a:rPr>
              <a:t>easier to accidentally put the wrong data in</a:t>
            </a:r>
          </a:p>
          <a:p>
            <a:pPr lvl="1"/>
            <a:r>
              <a:rPr lang="en-US" sz="2200" dirty="0" smtClean="0"/>
              <a:t>Makes it </a:t>
            </a:r>
            <a:r>
              <a:rPr lang="en-US" sz="2200" b="1" dirty="0" smtClean="0">
                <a:solidFill>
                  <a:srgbClr val="FF0000"/>
                </a:solidFill>
              </a:rPr>
              <a:t>more complicated to get the data back out</a:t>
            </a:r>
          </a:p>
          <a:p>
            <a:r>
              <a:rPr lang="en-US" sz="2400" dirty="0" smtClean="0"/>
              <a:t>Key point: </a:t>
            </a:r>
            <a:r>
              <a:rPr lang="en-US" sz="2400" dirty="0"/>
              <a:t>List</a:t>
            </a:r>
            <a:r>
              <a:rPr lang="en-US" sz="2400" b="1" dirty="0">
                <a:solidFill>
                  <a:srgbClr val="7030A0"/>
                </a:solidFill>
              </a:rPr>
              <a:t>&lt;int</a:t>
            </a:r>
            <a:r>
              <a:rPr lang="en-US" sz="2400" b="1" dirty="0" smtClean="0">
                <a:solidFill>
                  <a:srgbClr val="7030A0"/>
                </a:solidFill>
              </a:rPr>
              <a:t>&gt;</a:t>
            </a:r>
            <a:r>
              <a:rPr lang="en-US" sz="2400" dirty="0" smtClean="0"/>
              <a:t>() will only accept </a:t>
            </a:r>
            <a:r>
              <a:rPr lang="en-US" sz="2400" b="1" dirty="0" smtClean="0">
                <a:solidFill>
                  <a:srgbClr val="7030A0"/>
                </a:solidFill>
              </a:rPr>
              <a:t>int</a:t>
            </a:r>
            <a:r>
              <a:rPr lang="en-US" sz="2400" dirty="0" smtClean="0"/>
              <a:t>s.</a:t>
            </a:r>
          </a:p>
          <a:p>
            <a:pPr lvl="1"/>
            <a:r>
              <a:rPr lang="en-US" sz="2200" dirty="0" smtClean="0"/>
              <a:t>Compiler </a:t>
            </a:r>
            <a:r>
              <a:rPr lang="en-US" sz="2200" b="1" dirty="0" smtClean="0">
                <a:solidFill>
                  <a:srgbClr val="00B050"/>
                </a:solidFill>
              </a:rPr>
              <a:t>stops us from </a:t>
            </a:r>
            <a:r>
              <a:rPr lang="en-US" sz="2200" b="1" dirty="0">
                <a:solidFill>
                  <a:srgbClr val="00B050"/>
                </a:solidFill>
              </a:rPr>
              <a:t>accidentally </a:t>
            </a:r>
            <a:r>
              <a:rPr lang="en-US" sz="2200" b="1" dirty="0" smtClean="0">
                <a:solidFill>
                  <a:srgbClr val="00B050"/>
                </a:solidFill>
              </a:rPr>
              <a:t>putting </a:t>
            </a:r>
            <a:r>
              <a:rPr lang="en-US" sz="2200" b="1" dirty="0">
                <a:solidFill>
                  <a:srgbClr val="00B050"/>
                </a:solidFill>
              </a:rPr>
              <a:t>the wrong data </a:t>
            </a:r>
            <a:r>
              <a:rPr lang="en-US" sz="2200" b="1" dirty="0" smtClean="0">
                <a:solidFill>
                  <a:srgbClr val="00B050"/>
                </a:solidFill>
              </a:rPr>
              <a:t>in</a:t>
            </a:r>
          </a:p>
          <a:p>
            <a:pPr lvl="1"/>
            <a:r>
              <a:rPr lang="en-US" sz="2200" b="1" dirty="0" smtClean="0">
                <a:solidFill>
                  <a:srgbClr val="00B050"/>
                </a:solidFill>
              </a:rPr>
              <a:t>Easier to get the data back out</a:t>
            </a:r>
          </a:p>
          <a:p>
            <a:r>
              <a:rPr lang="en-US" sz="2400" dirty="0" smtClean="0"/>
              <a:t>We can also do List</a:t>
            </a:r>
            <a:r>
              <a:rPr lang="en-US" sz="2400" b="1" dirty="0" smtClean="0">
                <a:solidFill>
                  <a:srgbClr val="7030A0"/>
                </a:solidFill>
              </a:rPr>
              <a:t>&lt;DemoClass&gt;</a:t>
            </a:r>
            <a:r>
              <a:rPr lang="en-US" sz="2400" dirty="0" smtClean="0"/>
              <a:t>(), or List</a:t>
            </a:r>
            <a:r>
              <a:rPr lang="en-US" sz="2400" b="1" dirty="0" smtClean="0">
                <a:solidFill>
                  <a:srgbClr val="7030A0"/>
                </a:solidFill>
              </a:rPr>
              <a:t>&lt;double&gt;</a:t>
            </a:r>
            <a:r>
              <a:rPr lang="en-US" sz="2400" dirty="0" smtClean="0"/>
              <a:t>(), or….</a:t>
            </a:r>
            <a:endParaRPr lang="en-US" sz="2400" dirty="0"/>
          </a:p>
          <a:p>
            <a:endParaRPr lang="en-US" sz="2400" dirty="0"/>
          </a:p>
          <a:p>
            <a:pPr lvl="1"/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63962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Collection Classes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51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‘Collection Class’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3953" y="2133600"/>
            <a:ext cx="9460659" cy="438553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 class whose purpose is storing a collection of objects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9997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‘Collection Class’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3953" y="2133600"/>
            <a:ext cx="9460659" cy="438553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An array is a collection of objects.</a:t>
            </a:r>
          </a:p>
          <a:p>
            <a:pPr lvl="1"/>
            <a:r>
              <a:rPr lang="en-US" sz="2600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Technically it’s not a class </a:t>
            </a:r>
            <a:r>
              <a:rPr lang="en-US" sz="2600" i="1" dirty="0" smtClean="0">
                <a:solidFill>
                  <a:schemeClr val="accent3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</a:t>
            </a:r>
            <a:endParaRPr lang="en-US" sz="2600" i="1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endParaRPr lang="en-US" sz="2800" dirty="0" smtClean="0"/>
          </a:p>
          <a:p>
            <a:r>
              <a:rPr lang="en-US" sz="2800" dirty="0" smtClean="0"/>
              <a:t>Arrays have lots of limitations:</a:t>
            </a:r>
          </a:p>
          <a:p>
            <a:pPr lvl="1"/>
            <a:r>
              <a:rPr lang="en-US" sz="2000" dirty="0"/>
              <a:t>Hard to find items (unless it’s sorted </a:t>
            </a:r>
            <a:r>
              <a:rPr lang="en-US" sz="2000" dirty="0">
                <a:sym typeface="Wingdings" panose="05000000000000000000" pitchFamily="2" charset="2"/>
              </a:rPr>
              <a:t> binary </a:t>
            </a:r>
            <a:r>
              <a:rPr lang="en-US" sz="2000" dirty="0" smtClean="0">
                <a:sym typeface="Wingdings" panose="05000000000000000000" pitchFamily="2" charset="2"/>
              </a:rPr>
              <a:t>search)</a:t>
            </a:r>
          </a:p>
          <a:p>
            <a:pPr lvl="1"/>
            <a:r>
              <a:rPr lang="en-US" sz="2000" dirty="0" smtClean="0"/>
              <a:t>Hard to add new items to the middle of the array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Hard to add new </a:t>
            </a:r>
            <a:r>
              <a:rPr lang="en-US" sz="2000" dirty="0" smtClean="0">
                <a:sym typeface="Wingdings" panose="05000000000000000000" pitchFamily="2" charset="2"/>
              </a:rPr>
              <a:t>items once the array is full</a:t>
            </a:r>
          </a:p>
          <a:p>
            <a:endParaRPr lang="en-US" sz="2200" dirty="0">
              <a:sym typeface="Wingdings" panose="05000000000000000000" pitchFamily="2" charset="2"/>
            </a:endParaRPr>
          </a:p>
          <a:p>
            <a:r>
              <a:rPr lang="en-US" sz="2200" dirty="0" smtClean="0">
                <a:sym typeface="Wingdings" panose="05000000000000000000" pitchFamily="2" charset="2"/>
              </a:rPr>
              <a:t>Arrays are best storing a fixed number of a specific type (class)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75758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‘Collection Class’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3953" y="2133600"/>
            <a:ext cx="9460659" cy="438553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 collection class makes it easy to store lots of objects</a:t>
            </a:r>
          </a:p>
          <a:p>
            <a:endParaRPr lang="en-US" sz="2800" dirty="0" smtClean="0"/>
          </a:p>
          <a:p>
            <a:r>
              <a:rPr lang="en-US" sz="2800" dirty="0" smtClean="0"/>
              <a:t>Specific classes may have unique advantages (and disadvantages)</a:t>
            </a:r>
          </a:p>
          <a:p>
            <a:pPr lvl="1"/>
            <a:r>
              <a:rPr lang="en-US" dirty="0" smtClean="0"/>
              <a:t>E.g., “generic” collection classes can be used with any one type, in a type-safe way (this means that the compiler can check that you’re only using that specific type, at compile time)</a:t>
            </a:r>
          </a:p>
        </p:txBody>
      </p:sp>
    </p:spTree>
    <p:extLst>
      <p:ext uri="{BB962C8B-B14F-4D97-AF65-F5344CB8AC3E}">
        <p14:creationId xmlns:p14="http://schemas.microsoft.com/office/powerpoint/2010/main" val="332297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Collections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‘Classic’ collections</a:t>
            </a:r>
          </a:p>
          <a:p>
            <a:pPr lvl="1"/>
            <a:r>
              <a:rPr lang="en-US" sz="2000" dirty="0" smtClean="0"/>
              <a:t>These were included in C# 1.0.  ‘Generics’ weren’t added until C# 2.0</a:t>
            </a:r>
          </a:p>
          <a:p>
            <a:pPr lvl="1"/>
            <a:r>
              <a:rPr lang="en-US" sz="2000" dirty="0" smtClean="0"/>
              <a:t>These can store anything; they  don’t check that you’re storing the right type of data</a:t>
            </a:r>
          </a:p>
          <a:p>
            <a:r>
              <a:rPr lang="en-US" sz="2400" dirty="0" smtClean="0"/>
              <a:t>Examples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</a:rPr>
              <a:t>System.Collections.</a:t>
            </a:r>
            <a:r>
              <a:rPr lang="en-US" sz="2000" b="1" dirty="0" err="1" smtClean="0"/>
              <a:t>ArrayList</a:t>
            </a:r>
            <a:endParaRPr lang="en-US" sz="2000" b="1" dirty="0" smtClean="0"/>
          </a:p>
          <a:p>
            <a:pPr lvl="1"/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</a:rPr>
              <a:t>System.Collections.</a:t>
            </a:r>
            <a:r>
              <a:rPr lang="en-US" sz="2000" b="1" dirty="0" err="1" smtClean="0"/>
              <a:t>Stack</a:t>
            </a:r>
            <a:endParaRPr lang="en-US" sz="2000" b="1" dirty="0" smtClean="0"/>
          </a:p>
          <a:p>
            <a:pPr lvl="1"/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</a:rPr>
              <a:t>System.Collections.</a:t>
            </a:r>
            <a:r>
              <a:rPr lang="en-US" sz="2000" b="1" dirty="0" err="1" smtClean="0"/>
              <a:t>Queue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00599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Collections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374776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The ‘Generic’ collections</a:t>
            </a:r>
          </a:p>
          <a:p>
            <a:pPr lvl="1"/>
            <a:r>
              <a:rPr lang="en-US" sz="2000" dirty="0" smtClean="0"/>
              <a:t>These were added in C# 2.0. </a:t>
            </a:r>
          </a:p>
          <a:p>
            <a:pPr lvl="1"/>
            <a:r>
              <a:rPr lang="en-US" sz="2000" dirty="0" smtClean="0"/>
              <a:t>These check that you’re storing the right type of data</a:t>
            </a:r>
          </a:p>
          <a:p>
            <a:pPr lvl="2"/>
            <a:r>
              <a:rPr lang="en-US" sz="1800" dirty="0" smtClean="0"/>
              <a:t>(Actually, the compiler checks; compile time checking is better than run-time checking)</a:t>
            </a:r>
          </a:p>
          <a:p>
            <a:r>
              <a:rPr lang="en-US" sz="2400" dirty="0" smtClean="0"/>
              <a:t>Examples</a:t>
            </a:r>
            <a:r>
              <a:rPr lang="en-US" sz="2400" dirty="0" smtClean="0"/>
              <a:t>:</a:t>
            </a:r>
          </a:p>
          <a:p>
            <a:pPr lvl="1"/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System.Collections.Generics.</a:t>
            </a:r>
            <a:r>
              <a:rPr lang="en-US" sz="2400" b="1" dirty="0" err="1" smtClean="0"/>
              <a:t>List</a:t>
            </a:r>
            <a:r>
              <a:rPr lang="en-US" sz="2400" b="1" dirty="0" smtClean="0"/>
              <a:t>&lt;&gt;</a:t>
            </a:r>
          </a:p>
          <a:p>
            <a:pPr lvl="1"/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System.Collections.Generics.</a:t>
            </a:r>
            <a:r>
              <a:rPr lang="en-US" sz="2400" b="1" dirty="0" err="1" smtClean="0"/>
              <a:t>Stack</a:t>
            </a:r>
            <a:r>
              <a:rPr lang="en-US" sz="2400" b="1" dirty="0" smtClean="0"/>
              <a:t>&lt;&gt;</a:t>
            </a:r>
          </a:p>
          <a:p>
            <a:pPr lvl="1"/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System.Collections.Generics.</a:t>
            </a:r>
            <a:r>
              <a:rPr lang="en-US" sz="2400" b="1" dirty="0" err="1" smtClean="0"/>
              <a:t>Queue</a:t>
            </a:r>
            <a:r>
              <a:rPr lang="en-US" sz="2400" b="1" dirty="0" smtClean="0"/>
              <a:t>&lt;&gt;</a:t>
            </a:r>
          </a:p>
          <a:p>
            <a:pPr lvl="1"/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System.Collections.Generics.</a:t>
            </a:r>
            <a:r>
              <a:rPr lang="en-US" sz="2400" b="1" dirty="0" err="1" smtClean="0"/>
              <a:t>Dictionary</a:t>
            </a:r>
            <a:r>
              <a:rPr lang="en-US" sz="2400" b="1" dirty="0" smtClean="0"/>
              <a:t>&lt;&gt;</a:t>
            </a:r>
            <a:endParaRPr lang="en-US" sz="2400" b="1" dirty="0"/>
          </a:p>
          <a:p>
            <a:pPr lvl="1"/>
            <a:endParaRPr lang="en-US" sz="2400" b="1" dirty="0"/>
          </a:p>
          <a:p>
            <a:pPr lvl="1"/>
            <a:endParaRPr lang="en-US" sz="2400" b="1" dirty="0"/>
          </a:p>
          <a:p>
            <a:pPr lvl="1"/>
            <a:endParaRPr lang="en-US" sz="2400" b="1" dirty="0"/>
          </a:p>
          <a:p>
            <a:pPr lvl="1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45935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Collections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Specialty collections</a:t>
            </a:r>
          </a:p>
          <a:p>
            <a:pPr lvl="1"/>
            <a:r>
              <a:rPr lang="en-US" sz="2400" dirty="0" smtClean="0"/>
              <a:t>It’s good to know that more collections exist, but don’t worry about knowing them</a:t>
            </a:r>
          </a:p>
          <a:p>
            <a:r>
              <a:rPr lang="en-US" sz="2800" dirty="0" smtClean="0"/>
              <a:t>Examples</a:t>
            </a:r>
            <a:r>
              <a:rPr lang="en-US" sz="2800" dirty="0" smtClean="0"/>
              <a:t>:</a:t>
            </a:r>
          </a:p>
          <a:p>
            <a:pPr lvl="1"/>
            <a:r>
              <a:rPr lang="en-US" sz="2400" dirty="0" smtClean="0"/>
              <a:t>Anything in Sytem.Collections.Concurrent.*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963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81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2408</TotalTime>
  <Words>551</Words>
  <Application>Microsoft Office PowerPoint</Application>
  <PresentationFormat>Widescreen</PresentationFormat>
  <Paragraphs>72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Century Gothic</vt:lpstr>
      <vt:lpstr>Wingdings</vt:lpstr>
      <vt:lpstr>Wingdings 3</vt:lpstr>
      <vt:lpstr>Wisp</vt:lpstr>
      <vt:lpstr>Modern Collections Classes &amp; Generics</vt:lpstr>
      <vt:lpstr>Collection Classes</vt:lpstr>
      <vt:lpstr>What is a ‘Collection Class’</vt:lpstr>
      <vt:lpstr>What is a ‘Collection Class’</vt:lpstr>
      <vt:lpstr>What is a ‘Collection Class’</vt:lpstr>
      <vt:lpstr>Examples of Collections classes</vt:lpstr>
      <vt:lpstr>Examples of Collections classes</vt:lpstr>
      <vt:lpstr>Examples of Collections classes</vt:lpstr>
      <vt:lpstr>Generics</vt:lpstr>
      <vt:lpstr>Why Were Generic Classes  Added To C#?</vt:lpstr>
      <vt:lpstr>Why Were Generic Classes  Added To C#?</vt:lpstr>
      <vt:lpstr> What is a generic class? (What is a generic data type?)</vt:lpstr>
      <vt:lpstr>What is a generic class? (A.k.a., a generic data type?)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Panitz</dc:creator>
  <cp:lastModifiedBy>Michael Panitz</cp:lastModifiedBy>
  <cp:revision>29</cp:revision>
  <dcterms:created xsi:type="dcterms:W3CDTF">2016-10-01T02:35:17Z</dcterms:created>
  <dcterms:modified xsi:type="dcterms:W3CDTF">2016-10-04T05:36:20Z</dcterms:modified>
</cp:coreProperties>
</file>