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9"/>
  </p:notesMasterIdLst>
  <p:sldIdLst>
    <p:sldId id="256" r:id="rId2"/>
    <p:sldId id="301" r:id="rId3"/>
    <p:sldId id="293" r:id="rId4"/>
    <p:sldId id="302" r:id="rId5"/>
    <p:sldId id="303" r:id="rId6"/>
    <p:sldId id="304" r:id="rId7"/>
    <p:sldId id="305" r:id="rId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AEAEA"/>
    <a:srgbClr val="FF3300"/>
    <a:srgbClr val="996600"/>
    <a:srgbClr val="FF9900"/>
    <a:srgbClr val="663300"/>
    <a:srgbClr val="894400"/>
    <a:srgbClr val="A45100"/>
    <a:srgbClr val="B75B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0"/>
  </p:normalViewPr>
  <p:slideViewPr>
    <p:cSldViewPr>
      <p:cViewPr varScale="1">
        <p:scale>
          <a:sx n="63" d="100"/>
          <a:sy n="63" d="100"/>
        </p:scale>
        <p:origin x="1380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7260CB0D-9636-4DE6-9397-AC9F652E380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E6AABEE6-B68F-4767-BAF1-EC51C7B9A69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E0123E3D-AA57-4B1E-9303-004E35C766E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0F1C6AF7-B566-4152-81FD-2D7E2677B20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65595E8B-DF51-44DE-9218-B041CF6C230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57753266-D03B-4D41-8520-5D4C9489A57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F1CAFDE7-FD11-47C7-B3CF-BDCAE60B709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5022725C-9BD4-4402-AB80-BCB60840634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7EDF7E31-FF22-470D-BF97-98AE1AE830F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2DFA84CA-7FA5-4249-B44F-8F9C2E67BDB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6">
            <a:extLst>
              <a:ext uri="{FF2B5EF4-FFF2-40B4-BE49-F238E27FC236}">
                <a16:creationId xmlns:a16="http://schemas.microsoft.com/office/drawing/2014/main" id="{EB0BBA58-11C6-42E0-9EB9-2920B4A18C04}"/>
              </a:ext>
            </a:extLst>
          </p:cNvPr>
          <p:cNvGrpSpPr>
            <a:grpSpLocks/>
          </p:cNvGrpSpPr>
          <p:nvPr/>
        </p:nvGrpSpPr>
        <p:grpSpPr bwMode="auto">
          <a:xfrm>
            <a:off x="533400" y="1905000"/>
            <a:ext cx="8153400" cy="1600200"/>
            <a:chOff x="288" y="1489"/>
            <a:chExt cx="5136" cy="1008"/>
          </a:xfrm>
        </p:grpSpPr>
        <p:sp>
          <p:nvSpPr>
            <p:cNvPr id="5" name="Arc 2">
              <a:extLst>
                <a:ext uri="{FF2B5EF4-FFF2-40B4-BE49-F238E27FC236}">
                  <a16:creationId xmlns:a16="http://schemas.microsoft.com/office/drawing/2014/main" id="{C0780517-3E86-480D-B145-7899869BABDF}"/>
                </a:ext>
              </a:extLst>
            </p:cNvPr>
            <p:cNvSpPr>
              <a:spLocks/>
            </p:cNvSpPr>
            <p:nvPr/>
          </p:nvSpPr>
          <p:spPr bwMode="invGray">
            <a:xfrm>
              <a:off x="3595" y="1489"/>
              <a:ext cx="1829" cy="1008"/>
            </a:xfrm>
            <a:custGeom>
              <a:avLst/>
              <a:gdLst>
                <a:gd name="T0" fmla="*/ 0 w 21912"/>
                <a:gd name="T1" fmla="*/ 0 h 43200"/>
                <a:gd name="T2" fmla="*/ 0 w 21912"/>
                <a:gd name="T3" fmla="*/ 0 h 43200"/>
                <a:gd name="T4" fmla="*/ 0 w 21912"/>
                <a:gd name="T5" fmla="*/ 0 h 432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912" h="43200" fill="none" extrusionOk="0">
                  <a:moveTo>
                    <a:pt x="300" y="0"/>
                  </a:moveTo>
                  <a:cubicBezTo>
                    <a:pt x="304" y="0"/>
                    <a:pt x="308" y="-1"/>
                    <a:pt x="312" y="0"/>
                  </a:cubicBezTo>
                  <a:cubicBezTo>
                    <a:pt x="12241" y="0"/>
                    <a:pt x="21912" y="9670"/>
                    <a:pt x="21912" y="21600"/>
                  </a:cubicBezTo>
                  <a:cubicBezTo>
                    <a:pt x="21912" y="33529"/>
                    <a:pt x="12241" y="43200"/>
                    <a:pt x="312" y="43200"/>
                  </a:cubicBezTo>
                  <a:cubicBezTo>
                    <a:pt x="207" y="43200"/>
                    <a:pt x="103" y="43199"/>
                    <a:pt x="0" y="43197"/>
                  </a:cubicBezTo>
                </a:path>
                <a:path w="21912" h="43200" stroke="0" extrusionOk="0">
                  <a:moveTo>
                    <a:pt x="300" y="0"/>
                  </a:moveTo>
                  <a:cubicBezTo>
                    <a:pt x="304" y="0"/>
                    <a:pt x="308" y="-1"/>
                    <a:pt x="312" y="0"/>
                  </a:cubicBezTo>
                  <a:cubicBezTo>
                    <a:pt x="12241" y="0"/>
                    <a:pt x="21912" y="9670"/>
                    <a:pt x="21912" y="21600"/>
                  </a:cubicBezTo>
                  <a:cubicBezTo>
                    <a:pt x="21912" y="33529"/>
                    <a:pt x="12241" y="43200"/>
                    <a:pt x="312" y="43200"/>
                  </a:cubicBezTo>
                  <a:cubicBezTo>
                    <a:pt x="207" y="43200"/>
                    <a:pt x="103" y="43199"/>
                    <a:pt x="0" y="43197"/>
                  </a:cubicBezTo>
                  <a:lnTo>
                    <a:pt x="312" y="21600"/>
                  </a:lnTo>
                  <a:lnTo>
                    <a:pt x="3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66330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" name="Arc 3">
              <a:extLst>
                <a:ext uri="{FF2B5EF4-FFF2-40B4-BE49-F238E27FC236}">
                  <a16:creationId xmlns:a16="http://schemas.microsoft.com/office/drawing/2014/main" id="{CBFD4872-4113-4FE2-9084-A763F10B2A73}"/>
                </a:ext>
              </a:extLst>
            </p:cNvPr>
            <p:cNvSpPr>
              <a:spLocks/>
            </p:cNvSpPr>
            <p:nvPr/>
          </p:nvSpPr>
          <p:spPr bwMode="invGray">
            <a:xfrm>
              <a:off x="3548" y="1593"/>
              <a:ext cx="1831" cy="800"/>
            </a:xfrm>
            <a:custGeom>
              <a:avLst/>
              <a:gdLst>
                <a:gd name="T0" fmla="*/ 0 w 21924"/>
                <a:gd name="T1" fmla="*/ 0 h 43200"/>
                <a:gd name="T2" fmla="*/ 0 w 21924"/>
                <a:gd name="T3" fmla="*/ 0 h 43200"/>
                <a:gd name="T4" fmla="*/ 0 w 21924"/>
                <a:gd name="T5" fmla="*/ 0 h 432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924" h="43200" fill="none" extrusionOk="0">
                  <a:moveTo>
                    <a:pt x="312" y="0"/>
                  </a:moveTo>
                  <a:cubicBezTo>
                    <a:pt x="316" y="0"/>
                    <a:pt x="320" y="-1"/>
                    <a:pt x="324" y="0"/>
                  </a:cubicBezTo>
                  <a:cubicBezTo>
                    <a:pt x="12253" y="0"/>
                    <a:pt x="21924" y="9670"/>
                    <a:pt x="21924" y="21600"/>
                  </a:cubicBezTo>
                  <a:cubicBezTo>
                    <a:pt x="21924" y="33529"/>
                    <a:pt x="12253" y="43200"/>
                    <a:pt x="324" y="43200"/>
                  </a:cubicBezTo>
                  <a:cubicBezTo>
                    <a:pt x="215" y="43200"/>
                    <a:pt x="107" y="43199"/>
                    <a:pt x="0" y="43197"/>
                  </a:cubicBezTo>
                </a:path>
                <a:path w="21924" h="43200" stroke="0" extrusionOk="0">
                  <a:moveTo>
                    <a:pt x="312" y="0"/>
                  </a:moveTo>
                  <a:cubicBezTo>
                    <a:pt x="316" y="0"/>
                    <a:pt x="320" y="-1"/>
                    <a:pt x="324" y="0"/>
                  </a:cubicBezTo>
                  <a:cubicBezTo>
                    <a:pt x="12253" y="0"/>
                    <a:pt x="21924" y="9670"/>
                    <a:pt x="21924" y="21600"/>
                  </a:cubicBezTo>
                  <a:cubicBezTo>
                    <a:pt x="21924" y="33529"/>
                    <a:pt x="12253" y="43200"/>
                    <a:pt x="324" y="43200"/>
                  </a:cubicBezTo>
                  <a:cubicBezTo>
                    <a:pt x="215" y="43200"/>
                    <a:pt x="107" y="43199"/>
                    <a:pt x="0" y="43197"/>
                  </a:cubicBezTo>
                  <a:lnTo>
                    <a:pt x="324" y="21600"/>
                  </a:lnTo>
                  <a:lnTo>
                    <a:pt x="31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89440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" name="Arc 4">
              <a:extLst>
                <a:ext uri="{FF2B5EF4-FFF2-40B4-BE49-F238E27FC236}">
                  <a16:creationId xmlns:a16="http://schemas.microsoft.com/office/drawing/2014/main" id="{CEA03767-83D2-46CC-83AC-54FC94172FC4}"/>
                </a:ext>
              </a:extLst>
            </p:cNvPr>
            <p:cNvSpPr>
              <a:spLocks/>
            </p:cNvSpPr>
            <p:nvPr/>
          </p:nvSpPr>
          <p:spPr bwMode="invGray">
            <a:xfrm>
              <a:off x="3521" y="1732"/>
              <a:ext cx="1830" cy="522"/>
            </a:xfrm>
            <a:custGeom>
              <a:avLst/>
              <a:gdLst>
                <a:gd name="T0" fmla="*/ 0 w 21925"/>
                <a:gd name="T1" fmla="*/ 0 h 43200"/>
                <a:gd name="T2" fmla="*/ 0 w 21925"/>
                <a:gd name="T3" fmla="*/ 0 h 43200"/>
                <a:gd name="T4" fmla="*/ 0 w 21925"/>
                <a:gd name="T5" fmla="*/ 0 h 432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925" h="43200" fill="none" extrusionOk="0">
                  <a:moveTo>
                    <a:pt x="313" y="0"/>
                  </a:moveTo>
                  <a:cubicBezTo>
                    <a:pt x="317" y="0"/>
                    <a:pt x="321" y="-1"/>
                    <a:pt x="325" y="0"/>
                  </a:cubicBezTo>
                  <a:cubicBezTo>
                    <a:pt x="12254" y="0"/>
                    <a:pt x="21925" y="9670"/>
                    <a:pt x="21925" y="21600"/>
                  </a:cubicBezTo>
                  <a:cubicBezTo>
                    <a:pt x="21925" y="33529"/>
                    <a:pt x="12254" y="43200"/>
                    <a:pt x="325" y="43200"/>
                  </a:cubicBezTo>
                  <a:cubicBezTo>
                    <a:pt x="216" y="43200"/>
                    <a:pt x="108" y="43199"/>
                    <a:pt x="0" y="43197"/>
                  </a:cubicBezTo>
                </a:path>
                <a:path w="21925" h="43200" stroke="0" extrusionOk="0">
                  <a:moveTo>
                    <a:pt x="313" y="0"/>
                  </a:moveTo>
                  <a:cubicBezTo>
                    <a:pt x="317" y="0"/>
                    <a:pt x="321" y="-1"/>
                    <a:pt x="325" y="0"/>
                  </a:cubicBezTo>
                  <a:cubicBezTo>
                    <a:pt x="12254" y="0"/>
                    <a:pt x="21925" y="9670"/>
                    <a:pt x="21925" y="21600"/>
                  </a:cubicBezTo>
                  <a:cubicBezTo>
                    <a:pt x="21925" y="33529"/>
                    <a:pt x="12254" y="43200"/>
                    <a:pt x="325" y="43200"/>
                  </a:cubicBezTo>
                  <a:cubicBezTo>
                    <a:pt x="216" y="43200"/>
                    <a:pt x="108" y="43199"/>
                    <a:pt x="0" y="43197"/>
                  </a:cubicBezTo>
                  <a:lnTo>
                    <a:pt x="325" y="21600"/>
                  </a:lnTo>
                  <a:lnTo>
                    <a:pt x="313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B75B0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AutoShape 5">
              <a:extLst>
                <a:ext uri="{FF2B5EF4-FFF2-40B4-BE49-F238E27FC236}">
                  <a16:creationId xmlns:a16="http://schemas.microsoft.com/office/drawing/2014/main" id="{D3733E0D-40D4-4356-961B-618CA845453A}"/>
                </a:ext>
              </a:extLst>
            </p:cNvPr>
            <p:cNvSpPr>
              <a:spLocks noChangeArrowheads="1"/>
            </p:cNvSpPr>
            <p:nvPr/>
          </p:nvSpPr>
          <p:spPr bwMode="invGray">
            <a:xfrm>
              <a:off x="288" y="1940"/>
              <a:ext cx="4988" cy="104"/>
            </a:xfrm>
            <a:prstGeom prst="roundRect">
              <a:avLst>
                <a:gd name="adj" fmla="val 49995"/>
              </a:avLst>
            </a:prstGeom>
            <a:gradFill rotWithShape="0">
              <a:gsLst>
                <a:gs pos="0">
                  <a:srgbClr val="000000"/>
                </a:gs>
                <a:gs pos="20000">
                  <a:srgbClr val="000040"/>
                </a:gs>
                <a:gs pos="50000">
                  <a:srgbClr val="400040"/>
                </a:gs>
                <a:gs pos="75000">
                  <a:srgbClr val="8F0040"/>
                </a:gs>
                <a:gs pos="89999">
                  <a:srgbClr val="F27300"/>
                </a:gs>
                <a:gs pos="100000">
                  <a:srgbClr val="FFBF0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defRPr/>
              </a:pPr>
              <a:endParaRPr lang="en-US" altLang="en-US"/>
            </a:p>
          </p:txBody>
        </p:sp>
      </p:grpSp>
      <p:sp>
        <p:nvSpPr>
          <p:cNvPr id="3079" name="Rectangle 7"/>
          <p:cNvSpPr>
            <a:spLocks noGrp="1" noChangeArrowheads="1"/>
          </p:cNvSpPr>
          <p:nvPr>
            <p:ph type="ctrTitle" sz="quarter"/>
          </p:nvPr>
        </p:nvSpPr>
        <p:spPr>
          <a:xfrm>
            <a:off x="533400" y="1524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2438400"/>
            <a:ext cx="6400800" cy="30480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9" name="Rectangle 9">
            <a:extLst>
              <a:ext uri="{FF2B5EF4-FFF2-40B4-BE49-F238E27FC236}">
                <a16:creationId xmlns:a16="http://schemas.microsoft.com/office/drawing/2014/main" id="{06281493-9166-4CE7-B9F0-F3590EF5AC2A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Rectangle 10">
            <a:extLst>
              <a:ext uri="{FF2B5EF4-FFF2-40B4-BE49-F238E27FC236}">
                <a16:creationId xmlns:a16="http://schemas.microsoft.com/office/drawing/2014/main" id="{CEC73C8C-676D-4414-9C51-56366E1AFF3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BIT 142: Intermediate Programming</a:t>
            </a:r>
          </a:p>
        </p:txBody>
      </p:sp>
      <p:sp>
        <p:nvSpPr>
          <p:cNvPr id="11" name="Rectangle 11">
            <a:extLst>
              <a:ext uri="{FF2B5EF4-FFF2-40B4-BE49-F238E27FC236}">
                <a16:creationId xmlns:a16="http://schemas.microsoft.com/office/drawing/2014/main" id="{1F02E707-D0DD-4454-BF34-A66FFE582F2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0A1B45-DAD3-4553-8E41-994D1F8C20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77757117"/>
      </p:ext>
    </p:extLst>
  </p:cSld>
  <p:clrMapOvr>
    <a:overrideClrMapping bg1="dk2" tx1="lt1" bg2="dk1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9">
            <a:extLst>
              <a:ext uri="{FF2B5EF4-FFF2-40B4-BE49-F238E27FC236}">
                <a16:creationId xmlns:a16="http://schemas.microsoft.com/office/drawing/2014/main" id="{AA9CCD5E-CFC4-4129-B9D8-415F0EEDB01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>
            <a:extLst>
              <a:ext uri="{FF2B5EF4-FFF2-40B4-BE49-F238E27FC236}">
                <a16:creationId xmlns:a16="http://schemas.microsoft.com/office/drawing/2014/main" id="{DF0B94DC-3B1F-4932-BDC5-6AA49032656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BIT 142: Intermediate Programming</a:t>
            </a:r>
          </a:p>
        </p:txBody>
      </p:sp>
      <p:sp>
        <p:nvSpPr>
          <p:cNvPr id="6" name="Rectangle 11">
            <a:extLst>
              <a:ext uri="{FF2B5EF4-FFF2-40B4-BE49-F238E27FC236}">
                <a16:creationId xmlns:a16="http://schemas.microsoft.com/office/drawing/2014/main" id="{9E935620-44A1-46A3-A192-995A0E27A9F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05BF36-1C99-4452-BE14-0FC5A2B7B44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063601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81000"/>
            <a:ext cx="1943100" cy="5791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81000"/>
            <a:ext cx="5676900" cy="5791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9">
            <a:extLst>
              <a:ext uri="{FF2B5EF4-FFF2-40B4-BE49-F238E27FC236}">
                <a16:creationId xmlns:a16="http://schemas.microsoft.com/office/drawing/2014/main" id="{613876EA-56D7-47EA-8DFE-B09A69A7AE5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>
            <a:extLst>
              <a:ext uri="{FF2B5EF4-FFF2-40B4-BE49-F238E27FC236}">
                <a16:creationId xmlns:a16="http://schemas.microsoft.com/office/drawing/2014/main" id="{8002063D-82BF-4151-AE65-AA87CDD3B5D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BIT 142: Intermediate Programming</a:t>
            </a:r>
          </a:p>
        </p:txBody>
      </p:sp>
      <p:sp>
        <p:nvSpPr>
          <p:cNvPr id="6" name="Rectangle 11">
            <a:extLst>
              <a:ext uri="{FF2B5EF4-FFF2-40B4-BE49-F238E27FC236}">
                <a16:creationId xmlns:a16="http://schemas.microsoft.com/office/drawing/2014/main" id="{11714EFA-46BE-4009-A57A-BBB38B7C2D5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C031C2-BFD2-43CF-86C5-83E8E17E1AF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217130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9">
            <a:extLst>
              <a:ext uri="{FF2B5EF4-FFF2-40B4-BE49-F238E27FC236}">
                <a16:creationId xmlns:a16="http://schemas.microsoft.com/office/drawing/2014/main" id="{E16E9C90-D3D7-4A31-9979-622C78B14E3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>
            <a:extLst>
              <a:ext uri="{FF2B5EF4-FFF2-40B4-BE49-F238E27FC236}">
                <a16:creationId xmlns:a16="http://schemas.microsoft.com/office/drawing/2014/main" id="{721C5804-8A46-4B73-94EF-2E91E1374FF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BIT 142: Intermediate Programming</a:t>
            </a:r>
          </a:p>
        </p:txBody>
      </p:sp>
      <p:sp>
        <p:nvSpPr>
          <p:cNvPr id="6" name="Rectangle 11">
            <a:extLst>
              <a:ext uri="{FF2B5EF4-FFF2-40B4-BE49-F238E27FC236}">
                <a16:creationId xmlns:a16="http://schemas.microsoft.com/office/drawing/2014/main" id="{0061A79C-9148-4578-BBA0-96B659B9DCD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B579A6-772B-4724-9AF2-85D9778F0D7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730175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9">
            <a:extLst>
              <a:ext uri="{FF2B5EF4-FFF2-40B4-BE49-F238E27FC236}">
                <a16:creationId xmlns:a16="http://schemas.microsoft.com/office/drawing/2014/main" id="{F5E7180A-806C-4168-9A54-DBE42192EFE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>
            <a:extLst>
              <a:ext uri="{FF2B5EF4-FFF2-40B4-BE49-F238E27FC236}">
                <a16:creationId xmlns:a16="http://schemas.microsoft.com/office/drawing/2014/main" id="{3DD44044-3F2B-4C4B-B0CB-3840E8C731E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BIT 142: Intermediate Programming</a:t>
            </a:r>
          </a:p>
        </p:txBody>
      </p:sp>
      <p:sp>
        <p:nvSpPr>
          <p:cNvPr id="6" name="Rectangle 11">
            <a:extLst>
              <a:ext uri="{FF2B5EF4-FFF2-40B4-BE49-F238E27FC236}">
                <a16:creationId xmlns:a16="http://schemas.microsoft.com/office/drawing/2014/main" id="{3F41B736-0FE1-40C7-9EAD-A1243E08871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8B14C5-36F2-4C7B-8E4F-B8AA5DC2394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907919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0574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0574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5F9850D6-1E1E-416F-B648-F7A823EE25F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id="{D515A1F1-3B34-4B13-830A-F9A0CC31297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BIT 142: Intermediate Programming</a:t>
            </a:r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452EE34D-C4C8-4E00-BE1B-F9ABF4356AF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BA02DF-E6E2-48E1-9EC4-7BDDE04F855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192053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9">
            <a:extLst>
              <a:ext uri="{FF2B5EF4-FFF2-40B4-BE49-F238E27FC236}">
                <a16:creationId xmlns:a16="http://schemas.microsoft.com/office/drawing/2014/main" id="{9AF85900-EDDA-4D5F-B6AC-87CBFEDA629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0">
            <a:extLst>
              <a:ext uri="{FF2B5EF4-FFF2-40B4-BE49-F238E27FC236}">
                <a16:creationId xmlns:a16="http://schemas.microsoft.com/office/drawing/2014/main" id="{2E08FA43-7F9C-4E18-A72D-B92BB155343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BIT 142: Intermediate Programming</a:t>
            </a:r>
          </a:p>
        </p:txBody>
      </p:sp>
      <p:sp>
        <p:nvSpPr>
          <p:cNvPr id="9" name="Rectangle 11">
            <a:extLst>
              <a:ext uri="{FF2B5EF4-FFF2-40B4-BE49-F238E27FC236}">
                <a16:creationId xmlns:a16="http://schemas.microsoft.com/office/drawing/2014/main" id="{25415601-A5DD-4DB9-AAF3-2B923FAC116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C7430B-FE4C-45CA-BFFC-DB895024AD7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731405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9">
            <a:extLst>
              <a:ext uri="{FF2B5EF4-FFF2-40B4-BE49-F238E27FC236}">
                <a16:creationId xmlns:a16="http://schemas.microsoft.com/office/drawing/2014/main" id="{196D9750-8DFE-4B89-A158-F48031590B6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">
            <a:extLst>
              <a:ext uri="{FF2B5EF4-FFF2-40B4-BE49-F238E27FC236}">
                <a16:creationId xmlns:a16="http://schemas.microsoft.com/office/drawing/2014/main" id="{4CD25D03-B7BC-4367-8D21-5076CF2A048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BIT 142: Intermediate Programming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573A521B-5169-437E-890A-D6743D86336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88117C-9443-43C8-AC7B-E838DB794B7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179103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>
            <a:extLst>
              <a:ext uri="{FF2B5EF4-FFF2-40B4-BE49-F238E27FC236}">
                <a16:creationId xmlns:a16="http://schemas.microsoft.com/office/drawing/2014/main" id="{E53DF299-3830-4B07-BEED-6E1F37D5AE7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0">
            <a:extLst>
              <a:ext uri="{FF2B5EF4-FFF2-40B4-BE49-F238E27FC236}">
                <a16:creationId xmlns:a16="http://schemas.microsoft.com/office/drawing/2014/main" id="{54FEBE6F-39FD-49EF-835D-4F651438D46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BIT 142: Intermediate Programming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A2D81AFC-D018-4519-AFFD-97A5EA9818B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3EFD2B-B5AA-4F28-A7EB-0AD0F71A86A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522867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01DD6C50-BDDE-44E4-AD5D-65FD06364EC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id="{96583FD2-2DE8-4465-BF94-E2C32E6781F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BIT 142: Intermediate Programming</a:t>
            </a:r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4BAEE63C-90B3-49D8-9442-20E14172A38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745E09-7E90-4859-96B8-6FEA6493993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667046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E72B7F74-1428-45EE-875C-1632979B66E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id="{8C7AC8B7-3973-47D8-ABED-FD22B8A38BC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BIT 142: Intermediate Programming</a:t>
            </a:r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E834B879-A057-4B13-96C4-1EA1DFF5F72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077E59-9EDE-4A5F-AD29-26BCFA886D6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392557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7">
            <a:extLst>
              <a:ext uri="{FF2B5EF4-FFF2-40B4-BE49-F238E27FC236}">
                <a16:creationId xmlns:a16="http://schemas.microsoft.com/office/drawing/2014/main" id="{D19A3352-2281-4362-BE4B-8943C130385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810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8">
            <a:extLst>
              <a:ext uri="{FF2B5EF4-FFF2-40B4-BE49-F238E27FC236}">
                <a16:creationId xmlns:a16="http://schemas.microsoft.com/office/drawing/2014/main" id="{C7EA264E-FF7D-47D1-8AF2-7F339989F1B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20574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33" name="Rectangle 9">
            <a:extLst>
              <a:ext uri="{FF2B5EF4-FFF2-40B4-BE49-F238E27FC236}">
                <a16:creationId xmlns:a16="http://schemas.microsoft.com/office/drawing/2014/main" id="{C5407705-CBFD-4329-87D7-F9769986764F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4" name="Rectangle 10">
            <a:extLst>
              <a:ext uri="{FF2B5EF4-FFF2-40B4-BE49-F238E27FC236}">
                <a16:creationId xmlns:a16="http://schemas.microsoft.com/office/drawing/2014/main" id="{E5FAD78D-61E4-4D63-8022-072A03DCBC75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BIT 142: Intermediate Programming</a:t>
            </a:r>
          </a:p>
        </p:txBody>
      </p:sp>
      <p:sp>
        <p:nvSpPr>
          <p:cNvPr id="1035" name="Rectangle 11">
            <a:extLst>
              <a:ext uri="{FF2B5EF4-FFF2-40B4-BE49-F238E27FC236}">
                <a16:creationId xmlns:a16="http://schemas.microsoft.com/office/drawing/2014/main" id="{202F941E-B72B-4D8F-B738-EDB8EABAF6AC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2C0CF0DF-2B14-47EA-82F8-CF6186AF620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31" r:id="rId1"/>
    <p:sldLayoutId id="2147484021" r:id="rId2"/>
    <p:sldLayoutId id="2147484022" r:id="rId3"/>
    <p:sldLayoutId id="2147484023" r:id="rId4"/>
    <p:sldLayoutId id="2147484024" r:id="rId5"/>
    <p:sldLayoutId id="2147484025" r:id="rId6"/>
    <p:sldLayoutId id="2147484026" r:id="rId7"/>
    <p:sldLayoutId id="2147484027" r:id="rId8"/>
    <p:sldLayoutId id="2147484028" r:id="rId9"/>
    <p:sldLayoutId id="2147484029" r:id="rId10"/>
    <p:sldLayoutId id="2147484030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1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1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1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1"/>
          </a:solidFill>
          <a:latin typeface="Times New Roman" pitchFamily="18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1"/>
          </a:solidFill>
          <a:latin typeface="Times New Roman" pitchFamily="18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1"/>
          </a:solidFill>
          <a:latin typeface="Times New Roman" pitchFamily="18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1"/>
          </a:solidFill>
          <a:latin typeface="Times New Roman" pitchFamily="18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1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5D595EED-9357-435C-967A-21435D3D2538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09600" y="685800"/>
            <a:ext cx="7772400" cy="1143000"/>
          </a:xfrm>
        </p:spPr>
        <p:txBody>
          <a:bodyPr/>
          <a:lstStyle/>
          <a:p>
            <a:r>
              <a:rPr lang="en-US" altLang="en-US"/>
              <a:t>BIT 142:Programming &amp; Data Structures in C#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8C17042A-F8C4-425D-B8AC-30407E60CAF9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457200" y="4038600"/>
            <a:ext cx="8382000" cy="2819400"/>
          </a:xfrm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Footer Placeholder 4">
            <a:extLst>
              <a:ext uri="{FF2B5EF4-FFF2-40B4-BE49-F238E27FC236}">
                <a16:creationId xmlns:a16="http://schemas.microsoft.com/office/drawing/2014/main" id="{A0A7EB37-4384-4391-9B18-34D2086E01AC}"/>
              </a:ext>
            </a:extLst>
          </p:cNvPr>
          <p:cNvSpPr txBox="1">
            <a:spLocks noGrp="1"/>
          </p:cNvSpPr>
          <p:nvPr/>
        </p:nvSpPr>
        <p:spPr bwMode="auto">
          <a:xfrm>
            <a:off x="3124200" y="63246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altLang="en-US" sz="1400">
                <a:latin typeface="Arial" panose="020B0604020202020204" pitchFamily="34" charset="0"/>
              </a:rPr>
              <a:t>BIT 142: Intermediate Programming</a:t>
            </a:r>
          </a:p>
        </p:txBody>
      </p:sp>
      <p:sp>
        <p:nvSpPr>
          <p:cNvPr id="5123" name="Slide Number Placeholder 5">
            <a:extLst>
              <a:ext uri="{FF2B5EF4-FFF2-40B4-BE49-F238E27FC236}">
                <a16:creationId xmlns:a16="http://schemas.microsoft.com/office/drawing/2014/main" id="{8D1A11D5-D70B-4579-998F-5F3418E82A25}"/>
              </a:ext>
            </a:extLst>
          </p:cNvPr>
          <p:cNvSpPr txBox="1">
            <a:spLocks noGrp="1"/>
          </p:cNvSpPr>
          <p:nvPr/>
        </p:nvSpPr>
        <p:spPr bwMode="auto">
          <a:xfrm>
            <a:off x="6553200" y="63246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  <a:buClrTx/>
              <a:buFontTx/>
              <a:buNone/>
            </a:pPr>
            <a:fld id="{2FEFE299-7732-493A-8A42-A977B8315850}" type="slidenum">
              <a:rPr lang="en-US" altLang="en-US" sz="1400">
                <a:latin typeface="Arial" panose="020B0604020202020204" pitchFamily="34" charset="0"/>
              </a:rPr>
              <a:pPr algn="r">
                <a:spcBef>
                  <a:spcPct val="0"/>
                </a:spcBef>
                <a:buClrTx/>
                <a:buFontTx/>
                <a:buNone/>
              </a:pPr>
              <a:t>2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5124" name="Rectangle 2">
            <a:extLst>
              <a:ext uri="{FF2B5EF4-FFF2-40B4-BE49-F238E27FC236}">
                <a16:creationId xmlns:a16="http://schemas.microsoft.com/office/drawing/2014/main" id="{7C8C4F5B-4AB4-40A7-AB9E-9EBB070C5762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algn="r"/>
            <a:r>
              <a:rPr lang="en-US" altLang="en-US"/>
              <a:t>Today</a:t>
            </a:r>
          </a:p>
        </p:txBody>
      </p:sp>
      <p:sp>
        <p:nvSpPr>
          <p:cNvPr id="5125" name="Rectangle 3">
            <a:extLst>
              <a:ext uri="{FF2B5EF4-FFF2-40B4-BE49-F238E27FC236}">
                <a16:creationId xmlns:a16="http://schemas.microsoft.com/office/drawing/2014/main" id="{D7675883-17A8-4411-8945-316EABA9B221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381000" y="914400"/>
            <a:ext cx="8458200" cy="5257800"/>
          </a:xfrm>
        </p:spPr>
        <p:txBody>
          <a:bodyPr/>
          <a:lstStyle/>
          <a:p>
            <a:r>
              <a:rPr lang="en-US" altLang="en-US" sz="2800" dirty="0"/>
              <a:t>File I/O</a:t>
            </a:r>
          </a:p>
          <a:p>
            <a:pPr lvl="1"/>
            <a:r>
              <a:rPr lang="en-US" altLang="en-US" sz="2400" dirty="0"/>
              <a:t>Lesson has been used only a couple of times</a:t>
            </a:r>
          </a:p>
          <a:p>
            <a:pPr lvl="1"/>
            <a:r>
              <a:rPr lang="en-US" altLang="en-US" sz="2400" dirty="0"/>
              <a:t>If something is confusing then please ask questions on the Canvas Discussion Forum ASAP!!</a:t>
            </a:r>
          </a:p>
          <a:p>
            <a:pPr lvl="1"/>
            <a:r>
              <a:rPr lang="en-US" altLang="en-US" sz="2400" dirty="0"/>
              <a:t>Give yourself extra time in case something is confusing / missing / accidentally way too difficult</a:t>
            </a:r>
          </a:p>
          <a:p>
            <a:pPr lvl="1"/>
            <a:endParaRPr lang="en-US" altLang="en-US" sz="2400" dirty="0"/>
          </a:p>
          <a:p>
            <a:r>
              <a:rPr lang="en-US" altLang="en-US" dirty="0"/>
              <a:t>Also – watch out next lesson for obsolete references to </a:t>
            </a:r>
            <a:r>
              <a:rPr lang="en-US" altLang="en-US" dirty="0" err="1"/>
              <a:t>Nunit</a:t>
            </a:r>
            <a:r>
              <a:rPr lang="en-US" altLang="en-US" dirty="0"/>
              <a:t> (or "Auto-grading")</a:t>
            </a:r>
          </a:p>
          <a:p>
            <a:pPr lvl="1"/>
            <a:r>
              <a:rPr lang="en-US" altLang="en-US" dirty="0"/>
              <a:t>Tell me about them, </a:t>
            </a:r>
          </a:p>
          <a:p>
            <a:pPr lvl="1"/>
            <a:r>
              <a:rPr lang="en-US" altLang="en-US" dirty="0"/>
              <a:t>Then Ignore them</a:t>
            </a:r>
          </a:p>
        </p:txBody>
      </p:sp>
      <p:sp>
        <p:nvSpPr>
          <p:cNvPr id="5126" name="Rectangle 6">
            <a:extLst>
              <a:ext uri="{FF2B5EF4-FFF2-40B4-BE49-F238E27FC236}">
                <a16:creationId xmlns:a16="http://schemas.microsoft.com/office/drawing/2014/main" id="{ED0AF6C3-1E01-4C7B-8064-57F5F4CF1C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4400" y="1447800"/>
            <a:ext cx="41148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lr>
                <a:schemeClr val="tx2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90000"/>
              </a:lnSpc>
            </a:pPr>
            <a:endParaRPr lang="en-US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Footer Placeholder 4">
            <a:extLst>
              <a:ext uri="{FF2B5EF4-FFF2-40B4-BE49-F238E27FC236}">
                <a16:creationId xmlns:a16="http://schemas.microsoft.com/office/drawing/2014/main" id="{893456DB-97E6-4CCD-A8CF-2937B41708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400">
                <a:latin typeface="Arial" panose="020B0604020202020204" pitchFamily="34" charset="0"/>
              </a:rPr>
              <a:t>BIT 142: Intermediate Programming</a:t>
            </a:r>
          </a:p>
        </p:txBody>
      </p:sp>
      <p:sp>
        <p:nvSpPr>
          <p:cNvPr id="7171" name="Slide Number Placeholder 5">
            <a:extLst>
              <a:ext uri="{FF2B5EF4-FFF2-40B4-BE49-F238E27FC236}">
                <a16:creationId xmlns:a16="http://schemas.microsoft.com/office/drawing/2014/main" id="{A5A601D9-4EF9-4131-B4BA-A9FB1D24FE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9608551A-84AC-499B-8224-D4FB2586B281}" type="slidenum">
              <a:rPr lang="en-US" altLang="en-US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3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7172" name="Rectangle 2">
            <a:extLst>
              <a:ext uri="{FF2B5EF4-FFF2-40B4-BE49-F238E27FC236}">
                <a16:creationId xmlns:a16="http://schemas.microsoft.com/office/drawing/2014/main" id="{9DC6F84D-2004-4619-8603-8043E6A3E11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altLang="en-US"/>
              <a:t>Next Lecture</a:t>
            </a:r>
          </a:p>
        </p:txBody>
      </p:sp>
      <p:sp>
        <p:nvSpPr>
          <p:cNvPr id="7173" name="Rectangle 3">
            <a:extLst>
              <a:ext uri="{FF2B5EF4-FFF2-40B4-BE49-F238E27FC236}">
                <a16:creationId xmlns:a16="http://schemas.microsoft.com/office/drawing/2014/main" id="{99461BA3-8602-411E-907A-402CF1222FE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38200" y="1981200"/>
            <a:ext cx="7696200" cy="4191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Searching, Sorting Algorithms</a:t>
            </a:r>
          </a:p>
          <a:p>
            <a:pPr>
              <a:lnSpc>
                <a:spcPct val="90000"/>
              </a:lnSpc>
            </a:pPr>
            <a:r>
              <a:rPr lang="en-US" altLang="en-US"/>
              <a:t>Algorithmic analysis: Big ‘Oh’ notation</a:t>
            </a:r>
          </a:p>
        </p:txBody>
      </p:sp>
      <p:sp>
        <p:nvSpPr>
          <p:cNvPr id="7174" name="Rectangle 4">
            <a:extLst>
              <a:ext uri="{FF2B5EF4-FFF2-40B4-BE49-F238E27FC236}">
                <a16:creationId xmlns:a16="http://schemas.microsoft.com/office/drawing/2014/main" id="{9D1B5E4D-171B-48E4-9D9D-9D160D37D8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4400" y="1447800"/>
            <a:ext cx="41148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lr>
                <a:schemeClr val="tx2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90000"/>
              </a:lnSpc>
            </a:pPr>
            <a:endParaRPr lang="en-US" alt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>
            <a:extLst>
              <a:ext uri="{FF2B5EF4-FFF2-40B4-BE49-F238E27FC236}">
                <a16:creationId xmlns:a16="http://schemas.microsoft.com/office/drawing/2014/main" id="{4B1DEF8C-7DAF-486C-98D5-3065B68D1A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Next next lecture</a:t>
            </a:r>
          </a:p>
        </p:txBody>
      </p:sp>
      <p:sp>
        <p:nvSpPr>
          <p:cNvPr id="9219" name="Content Placeholder 2">
            <a:extLst>
              <a:ext uri="{FF2B5EF4-FFF2-40B4-BE49-F238E27FC236}">
                <a16:creationId xmlns:a16="http://schemas.microsoft.com/office/drawing/2014/main" id="{CD6D90DC-21DB-483E-A1F4-3345C87E86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Final exam</a:t>
            </a:r>
          </a:p>
          <a:p>
            <a:pPr lvl="1"/>
            <a:r>
              <a:rPr lang="en-US" altLang="en-US"/>
              <a:t>Make sure that you can make it!</a:t>
            </a:r>
          </a:p>
          <a:p>
            <a:pPr lvl="1"/>
            <a:r>
              <a:rPr lang="en-US" altLang="en-US"/>
              <a:t>(Or talk to me ASAP)</a:t>
            </a:r>
          </a:p>
          <a:p>
            <a:pPr lvl="1"/>
            <a:endParaRPr lang="en-US" altLang="en-US"/>
          </a:p>
          <a:p>
            <a:r>
              <a:rPr lang="en-US" altLang="en-US"/>
              <a:t>Bring photo ID</a:t>
            </a:r>
          </a:p>
          <a:p>
            <a:endParaRPr lang="en-US" altLang="en-US"/>
          </a:p>
        </p:txBody>
      </p:sp>
      <p:sp>
        <p:nvSpPr>
          <p:cNvPr id="9220" name="Footer Placeholder 3">
            <a:extLst>
              <a:ext uri="{FF2B5EF4-FFF2-40B4-BE49-F238E27FC236}">
                <a16:creationId xmlns:a16="http://schemas.microsoft.com/office/drawing/2014/main" id="{0C237EB0-A696-49D9-B1D9-5A9265B7DA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400">
                <a:latin typeface="Arial" panose="020B0604020202020204" pitchFamily="34" charset="0"/>
              </a:rPr>
              <a:t>BIT 142: Intermediate Programming</a:t>
            </a:r>
          </a:p>
        </p:txBody>
      </p:sp>
      <p:sp>
        <p:nvSpPr>
          <p:cNvPr id="9221" name="Slide Number Placeholder 4">
            <a:extLst>
              <a:ext uri="{FF2B5EF4-FFF2-40B4-BE49-F238E27FC236}">
                <a16:creationId xmlns:a16="http://schemas.microsoft.com/office/drawing/2014/main" id="{B9817E41-137C-4D7C-B9E7-737CEDBC4D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4302718C-079C-4AAA-A6BE-B86C26EFECA0}" type="slidenum">
              <a:rPr lang="en-US" altLang="en-US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4</a:t>
            </a:fld>
            <a:endParaRPr lang="en-US" altLang="en-US" sz="140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>
            <a:extLst>
              <a:ext uri="{FF2B5EF4-FFF2-40B4-BE49-F238E27FC236}">
                <a16:creationId xmlns:a16="http://schemas.microsoft.com/office/drawing/2014/main" id="{82FE46A2-B4D3-4E13-A174-94DD560C73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Final exam (2 lectures from now)</a:t>
            </a:r>
          </a:p>
        </p:txBody>
      </p:sp>
      <p:sp>
        <p:nvSpPr>
          <p:cNvPr id="10243" name="Content Placeholder 2">
            <a:extLst>
              <a:ext uri="{FF2B5EF4-FFF2-40B4-BE49-F238E27FC236}">
                <a16:creationId xmlns:a16="http://schemas.microsoft.com/office/drawing/2014/main" id="{07D836AC-F0B5-4021-9270-A8E4B05309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648200"/>
          </a:xfrm>
        </p:spPr>
        <p:txBody>
          <a:bodyPr/>
          <a:lstStyle/>
          <a:p>
            <a:r>
              <a:rPr lang="en-US" altLang="en-US" dirty="0"/>
              <a:t>Starts at 11am</a:t>
            </a:r>
          </a:p>
          <a:p>
            <a:r>
              <a:rPr lang="en-US" altLang="en-US" dirty="0"/>
              <a:t>Ends at 1:15pm</a:t>
            </a:r>
          </a:p>
          <a:p>
            <a:r>
              <a:rPr lang="en-US" altLang="en-US" dirty="0"/>
              <a:t>Leave once you’re finished</a:t>
            </a:r>
          </a:p>
          <a:p>
            <a:endParaRPr lang="en-US" altLang="en-US" dirty="0"/>
          </a:p>
          <a:p>
            <a:r>
              <a:rPr lang="en-US" altLang="en-US" dirty="0"/>
              <a:t>Feel free to bring snacks</a:t>
            </a:r>
          </a:p>
          <a:p>
            <a:pPr lvl="1"/>
            <a:r>
              <a:rPr lang="en-US" altLang="en-US" dirty="0"/>
              <a:t>Remember: you spill it on a computer, you buy a replacement </a:t>
            </a:r>
            <a:r>
              <a:rPr lang="en-US" altLang="en-US" dirty="0">
                <a:sym typeface="Wingdings" panose="05000000000000000000" pitchFamily="2" charset="2"/>
              </a:rPr>
              <a:t></a:t>
            </a:r>
            <a:endParaRPr lang="en-US" altLang="en-US" dirty="0"/>
          </a:p>
          <a:p>
            <a:endParaRPr lang="en-US" altLang="en-US" dirty="0"/>
          </a:p>
        </p:txBody>
      </p:sp>
      <p:sp>
        <p:nvSpPr>
          <p:cNvPr id="10244" name="Footer Placeholder 3">
            <a:extLst>
              <a:ext uri="{FF2B5EF4-FFF2-40B4-BE49-F238E27FC236}">
                <a16:creationId xmlns:a16="http://schemas.microsoft.com/office/drawing/2014/main" id="{8590245A-EF0B-41D3-A297-D55F898E24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400">
                <a:latin typeface="Arial" panose="020B0604020202020204" pitchFamily="34" charset="0"/>
              </a:rPr>
              <a:t>BIT 142: Intermediate Programming</a:t>
            </a:r>
          </a:p>
        </p:txBody>
      </p:sp>
      <p:sp>
        <p:nvSpPr>
          <p:cNvPr id="10245" name="Slide Number Placeholder 4">
            <a:extLst>
              <a:ext uri="{FF2B5EF4-FFF2-40B4-BE49-F238E27FC236}">
                <a16:creationId xmlns:a16="http://schemas.microsoft.com/office/drawing/2014/main" id="{1236455F-A60E-456C-BB77-98601CE9F7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B6ACCF37-1FD3-47B1-BD16-2259D8A99742}" type="slidenum">
              <a:rPr lang="en-US" altLang="en-US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5</a:t>
            </a:fld>
            <a:endParaRPr lang="en-US" altLang="en-US" sz="140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2A745F52-BD11-4AD3-A1A6-8BA19C7A134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838200"/>
          </a:xfrm>
        </p:spPr>
        <p:txBody>
          <a:bodyPr/>
          <a:lstStyle/>
          <a:p>
            <a:pPr algn="r"/>
            <a:r>
              <a:rPr lang="en-US" altLang="en-US"/>
              <a:t>BIT 143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3660C702-85AA-4294-901E-B4C5449940A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85800" y="1295400"/>
            <a:ext cx="7772400" cy="4876800"/>
          </a:xfrm>
        </p:spPr>
        <p:txBody>
          <a:bodyPr/>
          <a:lstStyle/>
          <a:p>
            <a:r>
              <a:rPr lang="en-US" altLang="en-US"/>
              <a:t>Continues where this leaves off</a:t>
            </a:r>
          </a:p>
          <a:p>
            <a:pPr lvl="1"/>
            <a:r>
              <a:rPr lang="en-US" altLang="en-US"/>
              <a:t>A couple of weeks to review OOP, object composition, Big “Oh” notation, etc</a:t>
            </a:r>
          </a:p>
          <a:p>
            <a:r>
              <a:rPr lang="en-US" altLang="en-US"/>
              <a:t>Then moves on to basic data structures</a:t>
            </a:r>
          </a:p>
          <a:p>
            <a:pPr lvl="1"/>
            <a:r>
              <a:rPr lang="en-US" altLang="en-US"/>
              <a:t>Stacks, Queues, Linked Lists</a:t>
            </a:r>
          </a:p>
          <a:p>
            <a:pPr lvl="1"/>
            <a:r>
              <a:rPr lang="en-US" altLang="en-US"/>
              <a:t>Recursion</a:t>
            </a:r>
          </a:p>
          <a:p>
            <a:pPr lvl="1"/>
            <a:r>
              <a:rPr lang="en-US" altLang="en-US"/>
              <a:t>Binary Search Trees</a:t>
            </a:r>
          </a:p>
          <a:p>
            <a:pPr lvl="1"/>
            <a:r>
              <a:rPr lang="en-US" altLang="en-US"/>
              <a:t>QuickSort</a:t>
            </a:r>
          </a:p>
        </p:txBody>
      </p:sp>
      <p:sp>
        <p:nvSpPr>
          <p:cNvPr id="11268" name="Footer Placeholder 4">
            <a:extLst>
              <a:ext uri="{FF2B5EF4-FFF2-40B4-BE49-F238E27FC236}">
                <a16:creationId xmlns:a16="http://schemas.microsoft.com/office/drawing/2014/main" id="{72B1C834-8A71-4AA0-BA3A-7E974F362F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400">
                <a:latin typeface="Arial" panose="020B0604020202020204" pitchFamily="34" charset="0"/>
              </a:rPr>
              <a:t>BIT 142: Intermediate Programming</a:t>
            </a:r>
          </a:p>
        </p:txBody>
      </p:sp>
      <p:sp>
        <p:nvSpPr>
          <p:cNvPr id="11269" name="Slide Number Placeholder 5">
            <a:extLst>
              <a:ext uri="{FF2B5EF4-FFF2-40B4-BE49-F238E27FC236}">
                <a16:creationId xmlns:a16="http://schemas.microsoft.com/office/drawing/2014/main" id="{31EC2316-4567-4E6F-B6C9-155F45A079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BB95566B-42B7-48FF-A9D7-8770E6E1988C}" type="slidenum">
              <a:rPr lang="en-US" altLang="en-US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6</a:t>
            </a:fld>
            <a:endParaRPr lang="en-US" altLang="en-US" sz="140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6768C113-F0A8-42F2-89E8-E35A93C8813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838200"/>
          </a:xfrm>
        </p:spPr>
        <p:txBody>
          <a:bodyPr/>
          <a:lstStyle/>
          <a:p>
            <a:pPr algn="r"/>
            <a:r>
              <a:rPr lang="en-US" altLang="en-US"/>
              <a:t>BIT 143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62B35FE8-4B08-4DFD-9FC4-498AC1D02B1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85800" y="1295400"/>
            <a:ext cx="7772400" cy="4876800"/>
          </a:xfrm>
        </p:spPr>
        <p:txBody>
          <a:bodyPr/>
          <a:lstStyle/>
          <a:p>
            <a:r>
              <a:rPr lang="en-US" altLang="en-US"/>
              <a:t>Similar/same format</a:t>
            </a:r>
          </a:p>
          <a:p>
            <a:pPr lvl="1"/>
            <a:r>
              <a:rPr lang="en-US" altLang="en-US"/>
              <a:t>homework assignments</a:t>
            </a:r>
          </a:p>
          <a:p>
            <a:pPr lvl="1"/>
            <a:r>
              <a:rPr lang="en-US" altLang="en-US"/>
              <a:t>Weekly PCEs</a:t>
            </a:r>
          </a:p>
          <a:p>
            <a:endParaRPr lang="en-US" altLang="en-US"/>
          </a:p>
          <a:p>
            <a:r>
              <a:rPr lang="en-US" altLang="en-US"/>
              <a:t>Enrollment is open – sign up while there’s still space!!</a:t>
            </a:r>
          </a:p>
        </p:txBody>
      </p:sp>
      <p:sp>
        <p:nvSpPr>
          <p:cNvPr id="13316" name="Footer Placeholder 4">
            <a:extLst>
              <a:ext uri="{FF2B5EF4-FFF2-40B4-BE49-F238E27FC236}">
                <a16:creationId xmlns:a16="http://schemas.microsoft.com/office/drawing/2014/main" id="{B749FCA1-2AD7-4FC7-9154-C6164FED80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400">
                <a:latin typeface="Arial" panose="020B0604020202020204" pitchFamily="34" charset="0"/>
              </a:rPr>
              <a:t>BIT 142: Intermediate Programming</a:t>
            </a:r>
          </a:p>
        </p:txBody>
      </p:sp>
      <p:sp>
        <p:nvSpPr>
          <p:cNvPr id="13317" name="Slide Number Placeholder 5">
            <a:extLst>
              <a:ext uri="{FF2B5EF4-FFF2-40B4-BE49-F238E27FC236}">
                <a16:creationId xmlns:a16="http://schemas.microsoft.com/office/drawing/2014/main" id="{E49B4F5A-94E5-472D-8276-85374DF09A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5CFA77E4-1B38-47FB-9E30-2E64D31382C2}" type="slidenum">
              <a:rPr lang="en-US" altLang="en-US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7</a:t>
            </a:fld>
            <a:endParaRPr lang="en-US" altLang="en-US" sz="140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Fireball">
  <a:themeElements>
    <a:clrScheme name="Fireball 2">
      <a:dk1>
        <a:srgbClr val="000000"/>
      </a:dk1>
      <a:lt1>
        <a:srgbClr val="FFFFFF"/>
      </a:lt1>
      <a:dk2>
        <a:srgbClr val="FF9900"/>
      </a:dk2>
      <a:lt2>
        <a:srgbClr val="5F5F5F"/>
      </a:lt2>
      <a:accent1>
        <a:srgbClr val="FF9933"/>
      </a:accent1>
      <a:accent2>
        <a:srgbClr val="CC0066"/>
      </a:accent2>
      <a:accent3>
        <a:srgbClr val="FFFFFF"/>
      </a:accent3>
      <a:accent4>
        <a:srgbClr val="000000"/>
      </a:accent4>
      <a:accent5>
        <a:srgbClr val="FFCAAD"/>
      </a:accent5>
      <a:accent6>
        <a:srgbClr val="B9005C"/>
      </a:accent6>
      <a:hlink>
        <a:srgbClr val="CC00CC"/>
      </a:hlink>
      <a:folHlink>
        <a:srgbClr val="990099"/>
      </a:folHlink>
    </a:clrScheme>
    <a:fontScheme name="Fireball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Fireball 1">
        <a:dk1>
          <a:srgbClr val="5F5F5F"/>
        </a:dk1>
        <a:lt1>
          <a:srgbClr val="FFFFCC"/>
        </a:lt1>
        <a:dk2>
          <a:srgbClr val="000000"/>
        </a:dk2>
        <a:lt2>
          <a:srgbClr val="FFCC66"/>
        </a:lt2>
        <a:accent1>
          <a:srgbClr val="FF9933"/>
        </a:accent1>
        <a:accent2>
          <a:srgbClr val="CC0066"/>
        </a:accent2>
        <a:accent3>
          <a:srgbClr val="AAAAAA"/>
        </a:accent3>
        <a:accent4>
          <a:srgbClr val="DADAAE"/>
        </a:accent4>
        <a:accent5>
          <a:srgbClr val="FFCAAD"/>
        </a:accent5>
        <a:accent6>
          <a:srgbClr val="B9005C"/>
        </a:accent6>
        <a:hlink>
          <a:srgbClr val="CC00CC"/>
        </a:hlink>
        <a:folHlink>
          <a:srgbClr val="9900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ball 2">
        <a:dk1>
          <a:srgbClr val="000000"/>
        </a:dk1>
        <a:lt1>
          <a:srgbClr val="FFFFFF"/>
        </a:lt1>
        <a:dk2>
          <a:srgbClr val="FF9900"/>
        </a:dk2>
        <a:lt2>
          <a:srgbClr val="5F5F5F"/>
        </a:lt2>
        <a:accent1>
          <a:srgbClr val="FF9933"/>
        </a:accent1>
        <a:accent2>
          <a:srgbClr val="CC0066"/>
        </a:accent2>
        <a:accent3>
          <a:srgbClr val="FFFFFF"/>
        </a:accent3>
        <a:accent4>
          <a:srgbClr val="000000"/>
        </a:accent4>
        <a:accent5>
          <a:srgbClr val="FFCAAD"/>
        </a:accent5>
        <a:accent6>
          <a:srgbClr val="B9005C"/>
        </a:accent6>
        <a:hlink>
          <a:srgbClr val="CC00CC"/>
        </a:hlink>
        <a:folHlink>
          <a:srgbClr val="9900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reball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ireball 1">
    <a:dk1>
      <a:srgbClr val="5F5F5F"/>
    </a:dk1>
    <a:lt1>
      <a:srgbClr val="FFFFCC"/>
    </a:lt1>
    <a:dk2>
      <a:srgbClr val="000000"/>
    </a:dk2>
    <a:lt2>
      <a:srgbClr val="FFCC66"/>
    </a:lt2>
    <a:accent1>
      <a:srgbClr val="FF9933"/>
    </a:accent1>
    <a:accent2>
      <a:srgbClr val="CC0066"/>
    </a:accent2>
    <a:accent3>
      <a:srgbClr val="AAAAAA"/>
    </a:accent3>
    <a:accent4>
      <a:srgbClr val="DADAAE"/>
    </a:accent4>
    <a:accent5>
      <a:srgbClr val="FFCAAD"/>
    </a:accent5>
    <a:accent6>
      <a:srgbClr val="B9005C"/>
    </a:accent6>
    <a:hlink>
      <a:srgbClr val="CC00CC"/>
    </a:hlink>
    <a:folHlink>
      <a:srgbClr val="990099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Designs\FIREBALL.POT</Template>
  <TotalTime>2565</TotalTime>
  <Words>253</Words>
  <Application>Microsoft Office PowerPoint</Application>
  <PresentationFormat>On-screen Show (4:3)</PresentationFormat>
  <Paragraphs>52</Paragraphs>
  <Slides>7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Times New Roman</vt:lpstr>
      <vt:lpstr>Fireball</vt:lpstr>
      <vt:lpstr>BIT 142:Programming &amp; Data Structures in C#</vt:lpstr>
      <vt:lpstr>Today</vt:lpstr>
      <vt:lpstr>Next Lecture</vt:lpstr>
      <vt:lpstr>Next next lecture</vt:lpstr>
      <vt:lpstr>Final exam (2 lectures from now)</vt:lpstr>
      <vt:lpstr>BIT 143</vt:lpstr>
      <vt:lpstr>BIT 143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BIT 143:       C++ Programming:  Data Structures</dc:title>
  <dc:creator>Mike W. Panitz</dc:creator>
  <dc:description>Copyright 2002, Mike Panitz,_x000d_
All Rights Reserved, 2002, Mike Panitz</dc:description>
  <cp:lastModifiedBy>Michael Panitz</cp:lastModifiedBy>
  <cp:revision>324</cp:revision>
  <dcterms:created xsi:type="dcterms:W3CDTF">2001-06-15T01:31:23Z</dcterms:created>
  <dcterms:modified xsi:type="dcterms:W3CDTF">2019-03-04T17:48:39Z</dcterms:modified>
</cp:coreProperties>
</file>