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7"/>
  </p:notesMasterIdLst>
  <p:sldIdLst>
    <p:sldId id="405" r:id="rId2"/>
    <p:sldId id="358" r:id="rId3"/>
    <p:sldId id="399" r:id="rId4"/>
    <p:sldId id="433" r:id="rId5"/>
    <p:sldId id="403" r:id="rId6"/>
    <p:sldId id="416" r:id="rId7"/>
    <p:sldId id="391" r:id="rId8"/>
    <p:sldId id="419" r:id="rId9"/>
    <p:sldId id="421" r:id="rId10"/>
    <p:sldId id="420" r:id="rId11"/>
    <p:sldId id="258" r:id="rId12"/>
    <p:sldId id="393" r:id="rId13"/>
    <p:sldId id="422" r:id="rId14"/>
    <p:sldId id="373" r:id="rId15"/>
    <p:sldId id="382" r:id="rId16"/>
    <p:sldId id="383" r:id="rId17"/>
    <p:sldId id="427" r:id="rId18"/>
    <p:sldId id="429" r:id="rId19"/>
    <p:sldId id="428" r:id="rId20"/>
    <p:sldId id="430" r:id="rId21"/>
    <p:sldId id="384" r:id="rId22"/>
    <p:sldId id="432" r:id="rId23"/>
    <p:sldId id="387" r:id="rId24"/>
    <p:sldId id="424" r:id="rId25"/>
    <p:sldId id="425" r:id="rId26"/>
    <p:sldId id="410" r:id="rId27"/>
    <p:sldId id="412" r:id="rId28"/>
    <p:sldId id="411" r:id="rId29"/>
    <p:sldId id="414" r:id="rId30"/>
    <p:sldId id="417" r:id="rId31"/>
    <p:sldId id="397" r:id="rId32"/>
    <p:sldId id="407" r:id="rId33"/>
    <p:sldId id="404" r:id="rId34"/>
    <p:sldId id="390" r:id="rId35"/>
    <p:sldId id="423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E2AC"/>
    <a:srgbClr val="7799BB"/>
    <a:srgbClr val="9DC9E3"/>
    <a:srgbClr val="EAEAEA"/>
    <a:srgbClr val="996600"/>
    <a:srgbClr val="FF9900"/>
    <a:srgbClr val="663300"/>
    <a:srgbClr val="89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6" autoAdjust="0"/>
    <p:restoredTop sz="94660"/>
  </p:normalViewPr>
  <p:slideViewPr>
    <p:cSldViewPr>
      <p:cViewPr varScale="1">
        <p:scale>
          <a:sx n="85" d="100"/>
          <a:sy n="85" d="100"/>
        </p:scale>
        <p:origin x="12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75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Note that posting</a:t>
            </a:r>
            <a:r>
              <a:rPr lang="en-US" baseline="0" dirty="0"/>
              <a:t> 1 question &amp; 1 answer to the Google Group will be part of Lesson 02's Post Class Exercises!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37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51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This includes</a:t>
            </a:r>
            <a:r>
              <a:rPr lang="en-US" baseline="0" dirty="0"/>
              <a:t> the plagiarism (cheating)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34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97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9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DD573-0DA3-4435-8A18-87B858D67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6340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40D06-DC4F-4ADA-AB34-AE08A25B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0BFD-0B72-4244-BD23-2674CF3F7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3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F0448-23F9-48E0-B31B-E44260197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0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0AC43-2924-438E-A075-13287ADC2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2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CA30C-A47E-4CF4-BA21-435E6246C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9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D4843-3E5C-4651-BFAF-A768E0042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4546B-74EC-46B4-AABB-054F393E83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4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129DA-E5CD-483E-BA73-82766BC3A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4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AB7F-9ECD-4CB5-9164-D478BBE83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9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F07B1-01DE-4237-9667-634EFE5A9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2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BIT 142 and BIT 143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4D4546B-74EC-46B4-AABB-054F393E8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panitz@cascadia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40690871/visual-studio-mac-console-application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129A43A-A39C-4B5F-96A8-EE4B0CCC731C}" type="slidenum">
              <a:rPr lang="en-US" sz="1400" smtClean="0">
                <a:latin typeface="Arial" charset="0"/>
              </a:rPr>
              <a:pPr/>
              <a:t>1</a:t>
            </a:fld>
            <a:endParaRPr lang="en-US" sz="1400">
              <a:latin typeface="Arial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29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Log in to the computer in front of you</a:t>
            </a:r>
          </a:p>
          <a:p>
            <a:pPr marL="914400" lvl="1" indent="-514350">
              <a:defRPr/>
            </a:pPr>
            <a:r>
              <a:rPr lang="en-US" dirty="0"/>
              <a:t>Temp account: 231class /  Fall@2017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/>
              <a:t>Update your email in Cascadia's system</a:t>
            </a:r>
          </a:p>
          <a:p>
            <a:pPr lvl="1">
              <a:defRPr/>
            </a:pPr>
            <a:r>
              <a:rPr lang="en-US" dirty="0"/>
              <a:t>If I need to email you I'll use this address</a:t>
            </a:r>
          </a:p>
          <a:p>
            <a:pPr lvl="1">
              <a:defRPr/>
            </a:pPr>
            <a:r>
              <a:rPr lang="en-US" dirty="0"/>
              <a:t>Google for "Cascadia Student Toolbox"</a:t>
            </a:r>
            <a:endParaRPr lang="en-US" sz="1600" dirty="0"/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You are required to read your email at least once every 24 hours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/>
              <a:t>Set up Canvas notifications for discussions</a:t>
            </a:r>
          </a:p>
          <a:p>
            <a:pPr marL="914400" lvl="1" indent="-514350">
              <a:defRPr/>
            </a:pPr>
            <a:r>
              <a:rPr lang="en-US" dirty="0"/>
              <a:t>There’s info in the 'Orientation' page</a:t>
            </a:r>
          </a:p>
          <a:p>
            <a:pPr marL="914400" lvl="1" indent="-514350">
              <a:defRPr/>
            </a:pPr>
            <a:r>
              <a:rPr lang="en-US" dirty="0">
                <a:solidFill>
                  <a:srgbClr val="FF0000"/>
                </a:solidFill>
              </a:rPr>
              <a:t>You are required to read all </a:t>
            </a:r>
            <a:r>
              <a:rPr lang="en-US" b="1" dirty="0">
                <a:solidFill>
                  <a:srgbClr val="FF0000"/>
                </a:solidFill>
              </a:rPr>
              <a:t>announcements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</a:rPr>
              <a:t>discussion board messages </a:t>
            </a:r>
            <a:r>
              <a:rPr lang="en-US" dirty="0">
                <a:solidFill>
                  <a:srgbClr val="FF0000"/>
                </a:solidFill>
              </a:rPr>
              <a:t>at least once every 24 hours.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Introduce yourself to the people around you</a:t>
            </a:r>
          </a:p>
          <a:p>
            <a:pPr marL="514350" indent="-514350">
              <a:defRPr/>
            </a:pPr>
            <a:endParaRPr lang="en-US" dirty="0"/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</p:spTree>
    <p:extLst>
      <p:ext uri="{BB962C8B-B14F-4D97-AF65-F5344CB8AC3E}">
        <p14:creationId xmlns:p14="http://schemas.microsoft.com/office/powerpoint/2010/main" val="1214788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54" y="468489"/>
            <a:ext cx="8924291" cy="607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910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B2B7F4-4A32-461F-9EC5-2A94A9A5EEDD}" type="slidenum">
              <a:rPr lang="en-US" sz="1400" smtClean="0">
                <a:latin typeface="Arial" charset="0"/>
              </a:rPr>
              <a:pPr/>
              <a:t>11</a:t>
            </a:fld>
            <a:endParaRPr lang="en-US" sz="140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Syllabus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8153400" cy="4191000"/>
          </a:xfrm>
        </p:spPr>
        <p:txBody>
          <a:bodyPr/>
          <a:lstStyle/>
          <a:p>
            <a:r>
              <a:rPr lang="en-US" dirty="0"/>
              <a:t>YOU are responsible for knowing the syllabus!</a:t>
            </a:r>
          </a:p>
          <a:p>
            <a:pPr lvl="1"/>
            <a:r>
              <a:rPr lang="en-US" dirty="0"/>
              <a:t>If info isn’t on here, you should ask </a:t>
            </a:r>
            <a:r>
              <a:rPr lang="en-US" i="1" dirty="0"/>
              <a:t>before</a:t>
            </a:r>
            <a:r>
              <a:rPr lang="en-US" dirty="0"/>
              <a:t> it’s an</a:t>
            </a:r>
            <a:r>
              <a:rPr lang="en-US" b="1" dirty="0"/>
              <a:t> </a:t>
            </a:r>
            <a:r>
              <a:rPr lang="en-US" dirty="0"/>
              <a:t>issue.</a:t>
            </a:r>
          </a:p>
          <a:p>
            <a:endParaRPr lang="en-US" dirty="0"/>
          </a:p>
          <a:p>
            <a:r>
              <a:rPr lang="en-US" dirty="0"/>
              <a:t>We won’t be talking about grading, </a:t>
            </a:r>
            <a:r>
              <a:rPr lang="en-US" dirty="0" err="1"/>
              <a:t>etc</a:t>
            </a:r>
            <a:r>
              <a:rPr lang="en-US" dirty="0"/>
              <a:t>, here in class.</a:t>
            </a:r>
          </a:p>
          <a:p>
            <a:r>
              <a:rPr lang="en-US" dirty="0"/>
              <a:t>Instead, there’s an online quiz (in Canvas) that you’re required to get 100% right (or else lose points)</a:t>
            </a:r>
          </a:p>
          <a:p>
            <a:pPr lvl="1"/>
            <a:endParaRPr lang="en-US" dirty="0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990600" y="0"/>
            <a:ext cx="8153400" cy="1600200"/>
            <a:chOff x="288" y="625"/>
            <a:chExt cx="5136" cy="1008"/>
          </a:xfrm>
        </p:grpSpPr>
        <p:sp>
          <p:nvSpPr>
            <p:cNvPr id="8199" name="Arc 6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12"/>
                <a:gd name="T10" fmla="*/ 0 h 43200"/>
                <a:gd name="T11" fmla="*/ 21912 w 2191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Arc 7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24"/>
                <a:gd name="T10" fmla="*/ 0 h 43200"/>
                <a:gd name="T11" fmla="*/ 21924 w 2192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Arc 8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25"/>
                <a:gd name="T10" fmla="*/ 0 h 43200"/>
                <a:gd name="T11" fmla="*/ 21925 w 21925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AutoShape 9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8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 happen in-class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7630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NO ONLINE EXAMS</a:t>
            </a:r>
          </a:p>
          <a:p>
            <a:pPr lvl="1"/>
            <a:r>
              <a:rPr lang="en-US" dirty="0"/>
              <a:t>If you're an online student start planning for this now!!!!</a:t>
            </a:r>
          </a:p>
          <a:p>
            <a:r>
              <a:rPr lang="en-US" dirty="0"/>
              <a:t>Exams happen in class</a:t>
            </a:r>
          </a:p>
          <a:p>
            <a:pPr lvl="1"/>
            <a:r>
              <a:rPr lang="en-US" dirty="0"/>
              <a:t>You must bring photo ID, which will be checked!</a:t>
            </a:r>
          </a:p>
          <a:p>
            <a:r>
              <a:rPr lang="en-US" dirty="0"/>
              <a:t>Exam occurs during class time on the date specified</a:t>
            </a:r>
          </a:p>
          <a:p>
            <a:r>
              <a:rPr lang="en-US" dirty="0"/>
              <a:t>Exam dates are listed on the course home page</a:t>
            </a:r>
          </a:p>
        </p:txBody>
      </p:sp>
    </p:spTree>
    <p:extLst>
      <p:ext uri="{BB962C8B-B14F-4D97-AF65-F5344CB8AC3E}">
        <p14:creationId xmlns:p14="http://schemas.microsoft.com/office/powerpoint/2010/main" val="1759799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 happen in-class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7630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Lesson 01 you must either:</a:t>
            </a:r>
          </a:p>
          <a:p>
            <a:pPr lvl="1"/>
            <a:r>
              <a:rPr lang="en-US" dirty="0"/>
              <a:t>Confirm that you can make the exams</a:t>
            </a:r>
          </a:p>
          <a:p>
            <a:pPr lvl="1"/>
            <a:r>
              <a:rPr lang="en-US" dirty="0"/>
              <a:t>-OR-</a:t>
            </a:r>
          </a:p>
          <a:p>
            <a:pPr lvl="1"/>
            <a:r>
              <a:rPr lang="en-US" dirty="0"/>
              <a:t>Make alternate arrangements for the exam</a:t>
            </a:r>
          </a:p>
          <a:p>
            <a:pPr lvl="1"/>
            <a:endParaRPr lang="en-US" dirty="0"/>
          </a:p>
          <a:p>
            <a:r>
              <a:rPr lang="en-US" dirty="0"/>
              <a:t>If you fail to make alternate arrangements then you must take the exam during the day &amp; time listed on the course web page.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83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187E03-DB64-4016-9081-D20B391DAE98}" type="slidenum">
              <a:rPr lang="en-US" sz="1400" smtClean="0">
                <a:latin typeface="Arial" charset="0"/>
              </a:rPr>
              <a:pPr/>
              <a:t>14</a:t>
            </a:fld>
            <a:endParaRPr lang="en-US" sz="140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: Book info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799" y="2057400"/>
            <a:ext cx="8386763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BIT 142 uses the book fairly extensively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 would recommend getting it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edition does not matter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"C# How To Program" is the same as </a:t>
            </a:r>
            <a:br>
              <a:rPr lang="en-US" dirty="0"/>
            </a:br>
            <a:r>
              <a:rPr lang="en-US" dirty="0"/>
              <a:t>"C# For Programmers"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Section numbers may be slightly off.  Please first try to locate the material on your own, then email the Discussion Forum if you can't </a:t>
            </a:r>
            <a:r>
              <a:rPr lang="en-US"/>
              <a:t>find it.</a:t>
            </a:r>
            <a:endParaRPr lang="en-US" dirty="0"/>
          </a:p>
        </p:txBody>
      </p:sp>
      <p:grpSp>
        <p:nvGrpSpPr>
          <p:cNvPr id="9221" name="Group 4"/>
          <p:cNvGrpSpPr>
            <a:grpSpLocks/>
          </p:cNvGrpSpPr>
          <p:nvPr/>
        </p:nvGrpSpPr>
        <p:grpSpPr bwMode="auto">
          <a:xfrm>
            <a:off x="990600" y="838200"/>
            <a:ext cx="8153400" cy="1600200"/>
            <a:chOff x="288" y="625"/>
            <a:chExt cx="5136" cy="1008"/>
          </a:xfrm>
        </p:grpSpPr>
        <p:sp>
          <p:nvSpPr>
            <p:cNvPr id="9223" name="Arc 5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12"/>
                <a:gd name="T10" fmla="*/ 0 h 43200"/>
                <a:gd name="T11" fmla="*/ 21912 w 2191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Arc 6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24"/>
                <a:gd name="T10" fmla="*/ 0 h 43200"/>
                <a:gd name="T11" fmla="*/ 21924 w 2192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Arc 7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  <a:gd name="T9" fmla="*/ 0 w 21925"/>
                <a:gd name="T10" fmla="*/ 0 h 43200"/>
                <a:gd name="T11" fmla="*/ 21925 w 21925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AutoShape 8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2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</p:spTree>
    <p:extLst>
      <p:ext uri="{BB962C8B-B14F-4D97-AF65-F5344CB8AC3E}">
        <p14:creationId xmlns:p14="http://schemas.microsoft.com/office/powerpoint/2010/main" val="141461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Website: Orientation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indicated on the front page / main page of the course</a:t>
            </a:r>
          </a:p>
          <a:p>
            <a:endParaRPr lang="en-US" dirty="0"/>
          </a:p>
          <a:p>
            <a:r>
              <a:rPr lang="en-US" dirty="0"/>
              <a:t>Read this first</a:t>
            </a:r>
          </a:p>
          <a:p>
            <a:endParaRPr lang="en-US" dirty="0"/>
          </a:p>
          <a:p>
            <a:r>
              <a:rPr lang="en-US" dirty="0"/>
              <a:t>Follow all the directions on this page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66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algn="ctr"/>
            <a:r>
              <a:rPr lang="en-US" dirty="0"/>
              <a:t>Website: Main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181600"/>
          </a:xfrm>
        </p:spPr>
        <p:txBody>
          <a:bodyPr/>
          <a:lstStyle/>
          <a:p>
            <a:r>
              <a:rPr lang="en-US" dirty="0"/>
              <a:t>Recently redesigned</a:t>
            </a:r>
          </a:p>
          <a:p>
            <a:pPr lvl="1"/>
            <a:r>
              <a:rPr lang="en-US" dirty="0"/>
              <a:t>Let me know ASAP if there’s problems!</a:t>
            </a:r>
          </a:p>
          <a:p>
            <a:r>
              <a:rPr lang="en-US" dirty="0"/>
              <a:t>Let’s look at each column: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274545" y="4043190"/>
            <a:ext cx="754654" cy="22401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CB0C52-B8ED-4BC2-8C5C-60185C982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16306"/>
            <a:ext cx="9144000" cy="378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613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algn="ctr"/>
            <a:r>
              <a:rPr lang="en-US" dirty="0"/>
              <a:t>Website: Main Page: Left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181600"/>
          </a:xfrm>
        </p:spPr>
        <p:txBody>
          <a:bodyPr/>
          <a:lstStyle/>
          <a:p>
            <a:r>
              <a:rPr lang="en-US" dirty="0"/>
              <a:t>Left column contains course-wide info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274545" y="4043190"/>
            <a:ext cx="754654" cy="22401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CB0C52-B8ED-4BC2-8C5C-60185C982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16306"/>
            <a:ext cx="9144000" cy="3780927"/>
          </a:xfrm>
          <a:prstGeom prst="rect">
            <a:avLst/>
          </a:prstGeom>
        </p:spPr>
      </p:pic>
      <p:sp>
        <p:nvSpPr>
          <p:cNvPr id="8" name="Line 4">
            <a:extLst>
              <a:ext uri="{FF2B5EF4-FFF2-40B4-BE49-F238E27FC236}">
                <a16:creationId xmlns:a16="http://schemas.microsoft.com/office/drawing/2014/main" id="{281FD992-A6B1-42C9-AD4D-7DDD138D3D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1600200"/>
            <a:ext cx="1371600" cy="236679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0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algn="ctr"/>
            <a:r>
              <a:rPr lang="en-US" dirty="0"/>
              <a:t>Website: Main Page: Right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181600"/>
          </a:xfrm>
        </p:spPr>
        <p:txBody>
          <a:bodyPr/>
          <a:lstStyle/>
          <a:p>
            <a:r>
              <a:rPr lang="en-US" dirty="0"/>
              <a:t>Right column contains due dates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274545" y="4043190"/>
            <a:ext cx="754654" cy="22401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CB0C52-B8ED-4BC2-8C5C-60185C982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16306"/>
            <a:ext cx="9144000" cy="3780927"/>
          </a:xfrm>
          <a:prstGeom prst="rect">
            <a:avLst/>
          </a:prstGeom>
        </p:spPr>
      </p:pic>
      <p:sp>
        <p:nvSpPr>
          <p:cNvPr id="8" name="Line 4">
            <a:extLst>
              <a:ext uri="{FF2B5EF4-FFF2-40B4-BE49-F238E27FC236}">
                <a16:creationId xmlns:a16="http://schemas.microsoft.com/office/drawing/2014/main" id="{281FD992-A6B1-42C9-AD4D-7DDD138D3D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676400"/>
            <a:ext cx="3048000" cy="2819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41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4"/>
            <a:ext cx="9144000" cy="838200"/>
          </a:xfrm>
        </p:spPr>
        <p:txBody>
          <a:bodyPr/>
          <a:lstStyle/>
          <a:p>
            <a:pPr algn="ctr"/>
            <a:r>
              <a:rPr lang="en-US" dirty="0"/>
              <a:t>Website: Main Page: Middle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5306"/>
            <a:ext cx="8763000" cy="5413094"/>
          </a:xfrm>
        </p:spPr>
        <p:txBody>
          <a:bodyPr/>
          <a:lstStyle/>
          <a:p>
            <a:r>
              <a:rPr lang="en-US" dirty="0"/>
              <a:t>Column column contains the course material</a:t>
            </a:r>
          </a:p>
          <a:p>
            <a:pPr lvl="1"/>
            <a:r>
              <a:rPr lang="en-US" dirty="0"/>
              <a:t>Reading assignments, videos, exercises,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Divided up by week</a:t>
            </a:r>
          </a:p>
          <a:p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Click on each Lesson for more details </a:t>
            </a:r>
            <a:r>
              <a:rPr lang="en-US" dirty="0">
                <a:sym typeface="Wingdings" panose="05000000000000000000" pitchFamily="2" charset="2"/>
              </a:rPr>
              <a:t>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274545" y="4043190"/>
            <a:ext cx="754654" cy="22401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CB0C52-B8ED-4BC2-8C5C-60185C982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16306"/>
            <a:ext cx="9144000" cy="3780927"/>
          </a:xfrm>
          <a:prstGeom prst="rect">
            <a:avLst/>
          </a:prstGeom>
        </p:spPr>
      </p:pic>
      <p:sp>
        <p:nvSpPr>
          <p:cNvPr id="8" name="Line 4">
            <a:extLst>
              <a:ext uri="{FF2B5EF4-FFF2-40B4-BE49-F238E27FC236}">
                <a16:creationId xmlns:a16="http://schemas.microsoft.com/office/drawing/2014/main" id="{281FD992-A6B1-42C9-AD4D-7DDD138D3D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667000"/>
            <a:ext cx="76200" cy="609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8458200" cy="990600"/>
          </a:xfrm>
        </p:spPr>
        <p:txBody>
          <a:bodyPr/>
          <a:lstStyle/>
          <a:p>
            <a:r>
              <a:rPr lang="en-US" dirty="0"/>
              <a:t>BIT 142: Intermediate Programming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819400"/>
            <a:ext cx="8077200" cy="3657600"/>
          </a:xfrm>
        </p:spPr>
        <p:txBody>
          <a:bodyPr/>
          <a:lstStyle/>
          <a:p>
            <a:r>
              <a:rPr lang="en-US" dirty="0"/>
              <a:t>Instructor: Mike Panitz</a:t>
            </a:r>
          </a:p>
          <a:p>
            <a:r>
              <a:rPr lang="en-US" dirty="0"/>
              <a:t>(</a:t>
            </a:r>
            <a:r>
              <a:rPr lang="en-US" dirty="0">
                <a:hlinkClick r:id="rId3"/>
              </a:rPr>
              <a:t>mpanitz@cascadia.edu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Tuesdays, 11:00 am to 1:05 pm, CC1-231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4"/>
            <a:ext cx="9144000" cy="838200"/>
          </a:xfrm>
        </p:spPr>
        <p:txBody>
          <a:bodyPr/>
          <a:lstStyle/>
          <a:p>
            <a:pPr algn="ctr"/>
            <a:r>
              <a:rPr lang="en-US" dirty="0"/>
              <a:t>Website Main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5306"/>
            <a:ext cx="8763000" cy="5413094"/>
          </a:xfrm>
        </p:spPr>
        <p:txBody>
          <a:bodyPr/>
          <a:lstStyle/>
          <a:p>
            <a:r>
              <a:rPr lang="en-US" dirty="0"/>
              <a:t>Let’s look at a Lesson page in more detail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274545" y="4043190"/>
            <a:ext cx="754654" cy="22401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CB0C52-B8ED-4BC2-8C5C-60185C982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16306"/>
            <a:ext cx="9144000" cy="3780927"/>
          </a:xfrm>
          <a:prstGeom prst="rect">
            <a:avLst/>
          </a:prstGeom>
        </p:spPr>
      </p:pic>
      <p:sp>
        <p:nvSpPr>
          <p:cNvPr id="8" name="Line 4">
            <a:extLst>
              <a:ext uri="{FF2B5EF4-FFF2-40B4-BE49-F238E27FC236}">
                <a16:creationId xmlns:a16="http://schemas.microsoft.com/office/drawing/2014/main" id="{281FD992-A6B1-42C9-AD4D-7DDD138D3D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1524000"/>
            <a:ext cx="762000" cy="2743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54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265"/>
            <a:ext cx="9144000" cy="583490"/>
          </a:xfrm>
        </p:spPr>
        <p:txBody>
          <a:bodyPr/>
          <a:lstStyle/>
          <a:p>
            <a:r>
              <a:rPr lang="en-US" dirty="0"/>
              <a:t>Lesson </a:t>
            </a:r>
            <a:r>
              <a:rPr lang="en-US" dirty="0" err="1"/>
              <a:t>Page:Overview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60755"/>
            <a:ext cx="8839200" cy="2425345"/>
          </a:xfrm>
        </p:spPr>
        <p:txBody>
          <a:bodyPr/>
          <a:lstStyle/>
          <a:p>
            <a:r>
              <a:rPr lang="en-US" dirty="0"/>
              <a:t>There’s a ‘Table of Contents’ in the right column</a:t>
            </a:r>
          </a:p>
          <a:p>
            <a:r>
              <a:rPr lang="en-US" dirty="0"/>
              <a:t>Click on an item, and it will display</a:t>
            </a:r>
          </a:p>
          <a:p>
            <a:pPr lvl="1"/>
            <a:r>
              <a:rPr lang="en-US" dirty="0"/>
              <a:t>Many will display in the left-hand column</a:t>
            </a:r>
          </a:p>
          <a:p>
            <a:pPr lvl="1"/>
            <a:r>
              <a:rPr lang="en-US" dirty="0"/>
              <a:t>Some will replace the whole page with the new page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0E03A2-3918-4FDE-9A18-7327CF71E1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32252"/>
          <a:stretch/>
        </p:blipFill>
        <p:spPr>
          <a:xfrm>
            <a:off x="-4823" y="2743200"/>
            <a:ext cx="9144000" cy="426720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276D8A7-EEF7-4917-97FC-D34E7FDEF1FD}"/>
              </a:ext>
            </a:extLst>
          </p:cNvPr>
          <p:cNvSpPr/>
          <p:nvPr/>
        </p:nvSpPr>
        <p:spPr bwMode="auto">
          <a:xfrm>
            <a:off x="5796023" y="4267200"/>
            <a:ext cx="3352800" cy="196215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017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265"/>
            <a:ext cx="9144000" cy="583490"/>
          </a:xfrm>
        </p:spPr>
        <p:txBody>
          <a:bodyPr/>
          <a:lstStyle/>
          <a:p>
            <a:r>
              <a:rPr lang="en-US" dirty="0"/>
              <a:t>Lesson Page: Start of class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60755"/>
            <a:ext cx="8839200" cy="2425345"/>
          </a:xfrm>
        </p:spPr>
        <p:txBody>
          <a:bodyPr/>
          <a:lstStyle/>
          <a:p>
            <a:r>
              <a:rPr lang="en-US" dirty="0"/>
              <a:t>Each Lesson is about a week of time</a:t>
            </a:r>
          </a:p>
          <a:p>
            <a:r>
              <a:rPr lang="en-US" dirty="0"/>
              <a:t>EVERYONE is required to read through the ‘start of class’ PowerPoint slides</a:t>
            </a:r>
          </a:p>
          <a:p>
            <a:pPr lvl="1"/>
            <a:r>
              <a:rPr lang="en-US" dirty="0"/>
              <a:t>(In-class or afterwards)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0E03A2-3918-4FDE-9A18-7327CF71E1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32252"/>
          <a:stretch/>
        </p:blipFill>
        <p:spPr>
          <a:xfrm>
            <a:off x="-4823" y="2743200"/>
            <a:ext cx="9144000" cy="426720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276D8A7-EEF7-4917-97FC-D34E7FDEF1FD}"/>
              </a:ext>
            </a:extLst>
          </p:cNvPr>
          <p:cNvSpPr/>
          <p:nvPr/>
        </p:nvSpPr>
        <p:spPr bwMode="auto">
          <a:xfrm>
            <a:off x="6095999" y="4495800"/>
            <a:ext cx="3052823" cy="3810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Line 4">
            <a:extLst>
              <a:ext uri="{FF2B5EF4-FFF2-40B4-BE49-F238E27FC236}">
                <a16:creationId xmlns:a16="http://schemas.microsoft.com/office/drawing/2014/main" id="{FC2A4586-654F-4D79-86DC-94BBA354D9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399" y="2198708"/>
            <a:ext cx="1371599" cy="222089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636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257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Done INDIVIDUALLY, although you’re welcome to get help from other people, if you need it.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This means that each person must submit their own, unique solution to all the problems.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You are REQUIRED to know all the material, for all the exercises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(i.e., if any of these showed up on an exam, or must be used in a HW assignment, then you need to know it)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You’re only required to HAND IN those items labeled ‘Hand-In’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It’s highly recommended, but not required, that you do all the exercises – do as many as your schedule allows, and as you need to, in order to learn this material!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charset="0"/>
              </a:rPr>
              <a:t>BIT 142: Intermediate Programming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7C0CB5-B0F0-4BC9-BD36-A47DEA6CF383}" type="slidenum">
              <a:rPr lang="en-US" sz="1400" smtClean="0">
                <a:latin typeface="Arial" charset="0"/>
              </a:rPr>
              <a:pPr/>
              <a:t>23</a:t>
            </a:fld>
            <a:endParaRPr lang="en-US" sz="1400">
              <a:latin typeface="Arial" charset="0"/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762000"/>
          </a:xfrm>
        </p:spPr>
        <p:txBody>
          <a:bodyPr/>
          <a:lstStyle/>
          <a:p>
            <a:r>
              <a:rPr lang="en-US" dirty="0"/>
              <a:t>Website: Post Class Exercises (PCEs)</a:t>
            </a:r>
          </a:p>
        </p:txBody>
      </p:sp>
    </p:spTree>
    <p:extLst>
      <p:ext uri="{BB962C8B-B14F-4D97-AF65-F5344CB8AC3E}">
        <p14:creationId xmlns:p14="http://schemas.microsoft.com/office/powerpoint/2010/main" val="4061801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plagiarize other people’s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724400"/>
          </a:xfrm>
        </p:spPr>
        <p:txBody>
          <a:bodyPr/>
          <a:lstStyle/>
          <a:p>
            <a:pPr fontAlgn="auto" hangingPunct="1"/>
            <a:r>
              <a:rPr lang="en-US" dirty="0"/>
              <a:t>Examples of code and exam plagiarism include:</a:t>
            </a:r>
          </a:p>
          <a:p>
            <a:pPr lvl="2"/>
            <a:r>
              <a:rPr lang="en-US" dirty="0"/>
              <a:t>Taking the work of someone else (including other students) and turning it in as your own.</a:t>
            </a:r>
          </a:p>
          <a:p>
            <a:pPr lvl="2"/>
            <a:r>
              <a:rPr lang="en-US" dirty="0"/>
              <a:t>Giving your work to another student to turn in as their own.</a:t>
            </a:r>
          </a:p>
          <a:p>
            <a:pPr lvl="2"/>
            <a:r>
              <a:rPr lang="en-US" dirty="0"/>
              <a:t>Getting information about an exam from another student.</a:t>
            </a:r>
          </a:p>
          <a:p>
            <a:pPr lvl="2"/>
            <a:r>
              <a:rPr lang="en-US" dirty="0"/>
              <a:t>Giving information about an exam to another student.</a:t>
            </a:r>
          </a:p>
          <a:p>
            <a:pPr lvl="2"/>
            <a:r>
              <a:rPr lang="en-US" dirty="0"/>
              <a:t>Copying code off the Internet and turning it in as your own.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3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plagiarize other people’s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229600" cy="3733800"/>
          </a:xfrm>
        </p:spPr>
        <p:txBody>
          <a:bodyPr/>
          <a:lstStyle/>
          <a:p>
            <a:r>
              <a:rPr lang="en-US" dirty="0"/>
              <a:t>If two or more </a:t>
            </a:r>
            <a:r>
              <a:rPr lang="en-US" dirty="0" err="1"/>
              <a:t>homeworks</a:t>
            </a:r>
            <a:r>
              <a:rPr lang="en-US" dirty="0"/>
              <a:t> or exams are found to be suspiciously similar, the burden of proof rests upon the students who submitted the 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65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policy for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572000"/>
          </a:xfrm>
        </p:spPr>
        <p:txBody>
          <a:bodyPr/>
          <a:lstStyle/>
          <a:p>
            <a:r>
              <a:rPr lang="en-US" dirty="0"/>
              <a:t>Work is due on a day and time</a:t>
            </a:r>
          </a:p>
          <a:p>
            <a:pPr lvl="1"/>
            <a:r>
              <a:rPr lang="en-US" dirty="0"/>
              <a:t>“Work” = PCEs, and homework projects,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I will grade the work at or after that time</a:t>
            </a:r>
          </a:p>
          <a:p>
            <a:pPr lvl="1"/>
            <a:r>
              <a:rPr lang="en-US" dirty="0"/>
              <a:t>You’ll get email once the grading is finished</a:t>
            </a:r>
          </a:p>
          <a:p>
            <a:r>
              <a:rPr lang="en-US" b="1" dirty="0">
                <a:solidFill>
                  <a:srgbClr val="00B050"/>
                </a:solidFill>
              </a:rPr>
              <a:t>You are encouraged to keep uploading your work until I finish grading it</a:t>
            </a:r>
          </a:p>
          <a:p>
            <a:r>
              <a:rPr lang="en-US" dirty="0"/>
              <a:t>Once it’s graded then no further uploads will be accepted</a:t>
            </a:r>
          </a:p>
          <a:p>
            <a:pPr lvl="1"/>
            <a:r>
              <a:rPr lang="en-US" dirty="0"/>
              <a:t>EXCEPTION: See next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89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Extension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Allow you to hand in something again </a:t>
            </a:r>
            <a:br>
              <a:rPr lang="en-US" dirty="0"/>
            </a:br>
            <a:r>
              <a:rPr lang="en-US" b="1" dirty="0">
                <a:solidFill>
                  <a:srgbClr val="7030A0"/>
                </a:solidFill>
              </a:rPr>
              <a:t>if you made a mistake packaging up your homework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PCE &amp; Homework 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r>
              <a:rPr lang="en-US" dirty="0"/>
              <a:t>After instructor finishes grading your work you can use an extension to hand in something late</a:t>
            </a:r>
          </a:p>
          <a:p>
            <a:r>
              <a:rPr lang="en-US" dirty="0"/>
              <a:t>To use your extension: upload the work to </a:t>
            </a:r>
            <a:r>
              <a:rPr lang="en-US" dirty="0" err="1"/>
              <a:t>StudentTracker</a:t>
            </a:r>
            <a:r>
              <a:rPr lang="en-US" dirty="0"/>
              <a:t> and then email me and say that you want to use an extension</a:t>
            </a:r>
          </a:p>
          <a:p>
            <a:pPr lvl="1"/>
            <a:r>
              <a:rPr lang="en-US" dirty="0"/>
              <a:t>Do this even if you’re not sure how many extensions you’ve got</a:t>
            </a:r>
          </a:p>
          <a:p>
            <a:pPr lvl="1"/>
            <a:r>
              <a:rPr lang="en-US" dirty="0"/>
              <a:t>If you haven’t got any left then it will have no effect</a:t>
            </a:r>
          </a:p>
          <a:p>
            <a:pPr lvl="1"/>
            <a:r>
              <a:rPr lang="en-US" dirty="0"/>
              <a:t>No penalty either – you think you might have an extension, then you may as well try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319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PCE &amp; Homework 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r>
              <a:rPr lang="en-US" dirty="0"/>
              <a:t>Each person has two (2) extensions</a:t>
            </a:r>
          </a:p>
          <a:p>
            <a:pPr lvl="1"/>
            <a:r>
              <a:rPr lang="en-US" dirty="0"/>
              <a:t>Each extension must be used within 24 hours of when the instructor grades your work &amp; emails you</a:t>
            </a:r>
          </a:p>
          <a:p>
            <a:pPr lvl="1"/>
            <a:r>
              <a:rPr lang="en-US" dirty="0"/>
              <a:t>Each extension can be used once</a:t>
            </a:r>
          </a:p>
          <a:p>
            <a:pPr lvl="2"/>
            <a:r>
              <a:rPr lang="en-US" dirty="0"/>
              <a:t>You can track these on </a:t>
            </a:r>
            <a:r>
              <a:rPr lang="en-US" dirty="0" err="1"/>
              <a:t>StudentTracker</a:t>
            </a:r>
            <a:endParaRPr lang="en-US" dirty="0"/>
          </a:p>
          <a:p>
            <a:r>
              <a:rPr lang="en-US" dirty="0"/>
              <a:t>You </a:t>
            </a:r>
            <a:r>
              <a:rPr lang="en-US" b="1" dirty="0">
                <a:solidFill>
                  <a:srgbClr val="00B050"/>
                </a:solidFill>
              </a:rPr>
              <a:t>can </a:t>
            </a:r>
            <a:r>
              <a:rPr lang="en-US" dirty="0"/>
              <a:t>use an extension if:</a:t>
            </a:r>
          </a:p>
          <a:p>
            <a:pPr lvl="1"/>
            <a:r>
              <a:rPr lang="en-US" dirty="0"/>
              <a:t>You didn’t hand in anything</a:t>
            </a:r>
          </a:p>
          <a:p>
            <a:pPr lvl="1"/>
            <a:r>
              <a:rPr lang="en-US" dirty="0"/>
              <a:t>You forgot to include </a:t>
            </a:r>
            <a:r>
              <a:rPr lang="en-US"/>
              <a:t>an entire </a:t>
            </a:r>
            <a:r>
              <a:rPr lang="en-US" dirty="0"/>
              <a:t>file or files</a:t>
            </a:r>
          </a:p>
          <a:p>
            <a:r>
              <a:rPr lang="en-US" dirty="0"/>
              <a:t>You </a:t>
            </a:r>
            <a:r>
              <a:rPr lang="en-US" b="1" dirty="0">
                <a:solidFill>
                  <a:srgbClr val="FF0000"/>
                </a:solidFill>
              </a:rPr>
              <a:t>cannot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/>
              <a:t>use an extension to revise a file that you’ve already handed in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4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dirty="0" err="1"/>
              <a:t>tl;dr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6096000"/>
          </a:xfrm>
        </p:spPr>
        <p:txBody>
          <a:bodyPr/>
          <a:lstStyle/>
          <a:p>
            <a:r>
              <a:rPr lang="en-US" dirty="0"/>
              <a:t>Get Visual Studio</a:t>
            </a:r>
          </a:p>
          <a:p>
            <a:pPr lvl="1"/>
            <a:r>
              <a:rPr lang="en-US" dirty="0"/>
              <a:t>Visual Studio 2017 Community Edition is great</a:t>
            </a:r>
          </a:p>
          <a:p>
            <a:pPr lvl="1"/>
            <a:r>
              <a:rPr lang="en-US" dirty="0"/>
              <a:t>If not, you can use Cascadia’s computers, </a:t>
            </a:r>
            <a:br>
              <a:rPr lang="en-US" dirty="0"/>
            </a:br>
            <a:r>
              <a:rPr lang="en-US" dirty="0"/>
              <a:t>on-site or remotely</a:t>
            </a:r>
          </a:p>
          <a:p>
            <a:pPr lvl="1"/>
            <a:endParaRPr lang="en-US" dirty="0"/>
          </a:p>
          <a:p>
            <a:r>
              <a:rPr lang="en-US" dirty="0"/>
              <a:t>The lesson 01 exercises (both coding and video-watching) are due </a:t>
            </a:r>
            <a:r>
              <a:rPr lang="en-US" b="1" dirty="0">
                <a:solidFill>
                  <a:srgbClr val="7030A0"/>
                </a:solidFill>
              </a:rPr>
              <a:t>at the start </a:t>
            </a:r>
            <a:r>
              <a:rPr lang="en-US" dirty="0"/>
              <a:t>of the next class session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49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PCE &amp; Homework Extensions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 err="1">
                <a:solidFill>
                  <a:srgbClr val="7030A0"/>
                </a:solidFill>
              </a:rPr>
              <a:t>tl;dr</a:t>
            </a:r>
            <a:r>
              <a:rPr lang="en-US" b="1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You can hand in missing work as late as 24 hours after you get my email with your grade</a:t>
            </a:r>
          </a:p>
          <a:p>
            <a:endParaRPr lang="en-US" dirty="0"/>
          </a:p>
          <a:p>
            <a:pPr lvl="1"/>
            <a:r>
              <a:rPr lang="en-US" dirty="0"/>
              <a:t>You can use an extension if the whole thing is missing</a:t>
            </a:r>
          </a:p>
          <a:p>
            <a:pPr lvl="1"/>
            <a:r>
              <a:rPr lang="en-US" dirty="0"/>
              <a:t>You can use an extension if one or more file(s) are missing</a:t>
            </a:r>
          </a:p>
          <a:p>
            <a:endParaRPr lang="en-US" dirty="0"/>
          </a:p>
          <a:p>
            <a:r>
              <a:rPr lang="en-US" i="1" u="sng" dirty="0"/>
              <a:t>Extensions are NOT revisions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16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78F6CB-2001-4EDD-94EB-23ECDBA020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2" b="27618"/>
          <a:stretch/>
        </p:blipFill>
        <p:spPr>
          <a:xfrm>
            <a:off x="-38100" y="2819400"/>
            <a:ext cx="9144000" cy="4267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1494707"/>
          </a:xfrm>
        </p:spPr>
        <p:txBody>
          <a:bodyPr/>
          <a:lstStyle/>
          <a:p>
            <a:r>
              <a:rPr lang="en-US" dirty="0"/>
              <a:t>In class materials may be used in class (or not)</a:t>
            </a:r>
          </a:p>
          <a:p>
            <a:r>
              <a:rPr lang="en-US" dirty="0"/>
              <a:t>Any videos (of the instructor) recorded during class may be posted for later viewing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838200"/>
          </a:xfrm>
        </p:spPr>
        <p:txBody>
          <a:bodyPr/>
          <a:lstStyle/>
          <a:p>
            <a:r>
              <a:rPr lang="en-US" dirty="0"/>
              <a:t>Website: In Class Materials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ACEE3-5EFF-4845-9F91-A54F0011DE4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5410200" y="5753100"/>
            <a:ext cx="6096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6172200" y="6324598"/>
            <a:ext cx="2743200" cy="381001"/>
          </a:xfrm>
          <a:prstGeom prst="roundRect">
            <a:avLst/>
          </a:prstGeom>
          <a:noFill/>
          <a:ln w="76200"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4572000" y="6390177"/>
            <a:ext cx="1522508" cy="37641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8077200" y="5232722"/>
            <a:ext cx="0" cy="95249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7391400" y="5232722"/>
            <a:ext cx="0" cy="95249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ounded Rectangle 5">
            <a:extLst>
              <a:ext uri="{FF2B5EF4-FFF2-40B4-BE49-F238E27FC236}">
                <a16:creationId xmlns:a16="http://schemas.microsoft.com/office/drawing/2014/main" id="{39D49D4D-C53E-4769-8E64-09E712C78F3A}"/>
              </a:ext>
            </a:extLst>
          </p:cNvPr>
          <p:cNvSpPr/>
          <p:nvPr/>
        </p:nvSpPr>
        <p:spPr bwMode="auto">
          <a:xfrm>
            <a:off x="152400" y="4419600"/>
            <a:ext cx="6019800" cy="457200"/>
          </a:xfrm>
          <a:prstGeom prst="roundRect">
            <a:avLst/>
          </a:prstGeom>
          <a:noFill/>
          <a:ln w="76200"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7903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Studio here at Cascadia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nothing else you can use VS here at school.</a:t>
            </a:r>
          </a:p>
          <a:p>
            <a:endParaRPr lang="en-US" dirty="0"/>
          </a:p>
          <a:p>
            <a:r>
              <a:rPr lang="en-US" dirty="0"/>
              <a:t>You will need to sign in (to Microsoft's servers) for this to work!</a:t>
            </a:r>
          </a:p>
          <a:p>
            <a:pPr lvl="1"/>
            <a:r>
              <a:rPr lang="en-US" dirty="0"/>
              <a:t>The account is free.</a:t>
            </a:r>
          </a:p>
          <a:p>
            <a:pPr lvl="1"/>
            <a:r>
              <a:rPr lang="en-US" dirty="0"/>
              <a:t>I think of it as being like the Google account sort of thing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951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9050"/>
            <a:ext cx="7772400" cy="1143000"/>
          </a:xfrm>
        </p:spPr>
        <p:txBody>
          <a:bodyPr/>
          <a:lstStyle/>
          <a:p>
            <a:r>
              <a:rPr lang="en-US" dirty="0"/>
              <a:t>Mac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50"/>
            <a:ext cx="8229600" cy="5048250"/>
          </a:xfrm>
        </p:spPr>
        <p:txBody>
          <a:bodyPr/>
          <a:lstStyle/>
          <a:p>
            <a:r>
              <a:rPr lang="en-US" dirty="0"/>
              <a:t>Visual Studio is now available for free, for Mac, without needing a virtual machine</a:t>
            </a:r>
          </a:p>
          <a:p>
            <a:endParaRPr lang="en-US" dirty="0"/>
          </a:p>
          <a:p>
            <a:r>
              <a:rPr lang="en-US" dirty="0"/>
              <a:t>Normally, VS for Mac has problems with </a:t>
            </a:r>
            <a:r>
              <a:rPr lang="en-US" dirty="0" err="1"/>
              <a:t>Console.ReadLine</a:t>
            </a:r>
            <a:endParaRPr lang="en-US" dirty="0"/>
          </a:p>
          <a:p>
            <a:pPr lvl="1"/>
            <a:r>
              <a:rPr lang="en-US" dirty="0"/>
              <a:t>You can fix it by following </a:t>
            </a:r>
            <a:r>
              <a:rPr lang="en-US" dirty="0">
                <a:hlinkClick r:id="rId2"/>
              </a:rPr>
              <a:t>the advice here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BIT 142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15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0FD84E-F7B6-4662-A56D-98BBCBE3E16B}" type="slidenum">
              <a:rPr lang="en-US" sz="1400" smtClean="0">
                <a:latin typeface="Arial" charset="0"/>
              </a:rPr>
              <a:pPr/>
              <a:t>34</a:t>
            </a:fld>
            <a:endParaRPr lang="en-US" sz="140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BIT 142 Topics for tonight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410200"/>
          </a:xfrm>
        </p:spPr>
        <p:txBody>
          <a:bodyPr/>
          <a:lstStyle/>
          <a:p>
            <a:r>
              <a:rPr lang="en-US" dirty="0"/>
              <a:t>We’ll go over how to </a:t>
            </a:r>
          </a:p>
          <a:p>
            <a:pPr lvl="1"/>
            <a:r>
              <a:rPr lang="en-US" dirty="0"/>
              <a:t>download a starter project, </a:t>
            </a:r>
          </a:p>
          <a:p>
            <a:pPr lvl="1"/>
            <a:r>
              <a:rPr lang="en-US" dirty="0"/>
              <a:t>work on it using Visual Studio, </a:t>
            </a:r>
          </a:p>
          <a:p>
            <a:pPr lvl="1"/>
            <a:r>
              <a:rPr lang="en-US" dirty="0"/>
              <a:t>hand it in to </a:t>
            </a:r>
            <a:r>
              <a:rPr lang="en-US" dirty="0" err="1"/>
              <a:t>StudentTracker</a:t>
            </a:r>
            <a:endParaRPr lang="en-US" dirty="0"/>
          </a:p>
          <a:p>
            <a:r>
              <a:rPr lang="en-US" dirty="0"/>
              <a:t>Intro to C#</a:t>
            </a:r>
          </a:p>
          <a:p>
            <a:pPr lvl="1"/>
            <a:r>
              <a:rPr lang="en-US" dirty="0"/>
              <a:t>C# generally, main</a:t>
            </a:r>
          </a:p>
          <a:p>
            <a:pPr lvl="1"/>
            <a:r>
              <a:rPr lang="en-US" dirty="0"/>
              <a:t>console I/O</a:t>
            </a:r>
          </a:p>
          <a:p>
            <a:pPr lvl="1"/>
            <a:r>
              <a:rPr lang="en-US" dirty="0"/>
              <a:t>the class thing</a:t>
            </a:r>
          </a:p>
          <a:p>
            <a:r>
              <a:rPr lang="en-US"/>
              <a:t>Expression evaluation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</a:t>
            </a:r>
          </a:p>
        </p:txBody>
      </p:sp>
    </p:spTree>
    <p:extLst>
      <p:ext uri="{BB962C8B-B14F-4D97-AF65-F5344CB8AC3E}">
        <p14:creationId xmlns:p14="http://schemas.microsoft.com/office/powerpoint/2010/main" val="8934190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2819400"/>
          </a:xfrm>
        </p:spPr>
        <p:txBody>
          <a:bodyPr/>
          <a:lstStyle/>
          <a:p>
            <a:r>
              <a:rPr lang="en-US" dirty="0"/>
              <a:t>REMINDER: </a:t>
            </a:r>
            <a:br>
              <a:rPr lang="en-US" dirty="0"/>
            </a:br>
            <a:r>
              <a:rPr lang="en-US" b="1" dirty="0">
                <a:solidFill>
                  <a:srgbClr val="7030A0"/>
                </a:solidFill>
              </a:rPr>
              <a:t>Lesson 01 work due 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at the start of the next class</a:t>
            </a:r>
            <a:r>
              <a:rPr lang="en-US" b="1" dirty="0">
                <a:solidFill>
                  <a:srgbClr val="7030A0"/>
                </a:solidFill>
              </a:rPr>
              <a:t> session!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990600"/>
          </a:xfrm>
        </p:spPr>
        <p:txBody>
          <a:bodyPr/>
          <a:lstStyle/>
          <a:p>
            <a:r>
              <a:rPr lang="en-US" dirty="0"/>
              <a:t>BIT 143: Please take special note of this, because it’s a change from the prior quarter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4343400"/>
            <a:ext cx="8839200" cy="203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b="1" kern="0" dirty="0">
              <a:solidFill>
                <a:srgbClr val="002060"/>
              </a:solidFill>
            </a:endParaRPr>
          </a:p>
          <a:p>
            <a:r>
              <a:rPr lang="en-US" sz="2800" b="1" u="sng" kern="0" dirty="0">
                <a:solidFill>
                  <a:srgbClr val="00B050"/>
                </a:solidFill>
              </a:rPr>
              <a:t>Hybrid</a:t>
            </a:r>
            <a:r>
              <a:rPr lang="en-US" sz="2800" b="1" kern="0" dirty="0">
                <a:solidFill>
                  <a:srgbClr val="00B050"/>
                </a:solidFill>
              </a:rPr>
              <a:t> Students:</a:t>
            </a:r>
            <a:br>
              <a:rPr lang="en-US" sz="2800" b="1" kern="0" dirty="0">
                <a:solidFill>
                  <a:srgbClr val="00B050"/>
                </a:solidFill>
              </a:rPr>
            </a:br>
            <a:r>
              <a:rPr lang="en-US" b="1" kern="0" dirty="0">
                <a:solidFill>
                  <a:srgbClr val="002060"/>
                </a:solidFill>
              </a:rPr>
              <a:t>Next class will start with a quiz that covers the Lesson 01 material!</a:t>
            </a:r>
          </a:p>
        </p:txBody>
      </p:sp>
    </p:spTree>
    <p:extLst>
      <p:ext uri="{BB962C8B-B14F-4D97-AF65-F5344CB8AC3E}">
        <p14:creationId xmlns:p14="http://schemas.microsoft.com/office/powerpoint/2010/main" val="348555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8C1D-71DA-4931-BEB7-A17A032A0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things this quarter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26E62-DD58-4EA2-A1E5-1DA50094F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website</a:t>
            </a:r>
          </a:p>
          <a:p>
            <a:r>
              <a:rPr lang="en-US" dirty="0"/>
              <a:t>The ‘Expression Evaluation’ video in Lesson 01</a:t>
            </a:r>
          </a:p>
          <a:p>
            <a:pPr lvl="1"/>
            <a:r>
              <a:rPr lang="en-US" dirty="0"/>
              <a:t>The exercise for this has been updated, too</a:t>
            </a:r>
          </a:p>
          <a:p>
            <a:r>
              <a:rPr lang="en-US" dirty="0"/>
              <a:t>‘POGIL’ exercise </a:t>
            </a:r>
            <a:r>
              <a:rPr lang="en-US"/>
              <a:t>for output (</a:t>
            </a:r>
            <a:r>
              <a:rPr lang="en-US" dirty="0"/>
              <a:t>today)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45193-2CB0-4DB9-BE06-E088FF97A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F2D8CB-F017-4B48-B4B3-E98EBB8A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vs. “Online”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Online students:</a:t>
            </a:r>
          </a:p>
          <a:p>
            <a:r>
              <a:rPr lang="en-US" dirty="0"/>
              <a:t>No points for in-class work</a:t>
            </a:r>
          </a:p>
          <a:p>
            <a:pPr lvl="1"/>
            <a:r>
              <a:rPr lang="en-US" dirty="0"/>
              <a:t>Attendance is therefore optional</a:t>
            </a:r>
          </a:p>
          <a:p>
            <a:pPr lvl="1"/>
            <a:r>
              <a:rPr lang="en-US" dirty="0"/>
              <a:t>Class is valuable preparation for the week’s work</a:t>
            </a:r>
          </a:p>
          <a:p>
            <a:pPr lvl="1"/>
            <a:r>
              <a:rPr lang="en-US" dirty="0"/>
              <a:t>OL students CAN attend class</a:t>
            </a:r>
          </a:p>
          <a:p>
            <a:r>
              <a:rPr lang="en-US" b="1" dirty="0">
                <a:solidFill>
                  <a:srgbClr val="7030A0"/>
                </a:solidFill>
              </a:rPr>
              <a:t>Except for the exams – you still need to show up in class for exams</a:t>
            </a:r>
          </a:p>
          <a:p>
            <a:pPr lvl="1"/>
            <a:r>
              <a:rPr lang="en-US" dirty="0"/>
              <a:t>Dates are listed on the course website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54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vs. “Online”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Hybrid students:</a:t>
            </a:r>
          </a:p>
          <a:p>
            <a:r>
              <a:rPr lang="en-US" dirty="0"/>
              <a:t>10 points for each class meeting</a:t>
            </a:r>
          </a:p>
          <a:p>
            <a:pPr lvl="1"/>
            <a:r>
              <a:rPr lang="en-US" dirty="0"/>
              <a:t>2 point quiz on prior Lesson</a:t>
            </a:r>
          </a:p>
          <a:p>
            <a:pPr lvl="1"/>
            <a:r>
              <a:rPr lang="en-US" dirty="0"/>
              <a:t>8 points for participation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The exams are still given during class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You can switch between them by emailing me during the first or second week of the quarter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18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Hybrid vs.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648200"/>
          </a:xfrm>
        </p:spPr>
        <p:txBody>
          <a:bodyPr/>
          <a:lstStyle/>
          <a:p>
            <a:r>
              <a:rPr lang="en-US" dirty="0"/>
              <a:t>Think of hybrid as “online, plus guided help sessions before each week’s work starts”</a:t>
            </a:r>
          </a:p>
          <a:p>
            <a:pPr lvl="1"/>
            <a:r>
              <a:rPr lang="en-US" dirty="0"/>
              <a:t>Each hybrid class will be a 'real class'.  </a:t>
            </a:r>
          </a:p>
          <a:p>
            <a:pPr lvl="1"/>
            <a:r>
              <a:rPr lang="en-US" dirty="0"/>
              <a:t>There will be structure activities for you to do</a:t>
            </a:r>
          </a:p>
          <a:p>
            <a:pPr lvl="1"/>
            <a:r>
              <a:rPr lang="en-US" dirty="0"/>
              <a:t>You will be encouraged to work together </a:t>
            </a:r>
            <a:br>
              <a:rPr lang="en-US" dirty="0"/>
            </a:br>
            <a:r>
              <a:rPr lang="en-US" dirty="0"/>
              <a:t>in pairs / small groups </a:t>
            </a:r>
          </a:p>
          <a:p>
            <a:r>
              <a:rPr lang="en-US" dirty="0"/>
              <a:t>Which one should you sign up for?</a:t>
            </a:r>
          </a:p>
          <a:p>
            <a:pPr lvl="1"/>
            <a:r>
              <a:rPr lang="en-US" dirty="0"/>
              <a:t>There's an ungraded quiz in Lesson 01 to help you think about this decision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09600"/>
            <a:ext cx="8253781" cy="562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39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F0448-23F9-48E0-B31B-E442601977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54" y="533400"/>
            <a:ext cx="8670445" cy="590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36246"/>
      </p:ext>
    </p:extLst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6194</TotalTime>
  <Words>1585</Words>
  <Application>Microsoft Office PowerPoint</Application>
  <PresentationFormat>On-screen Show (4:3)</PresentationFormat>
  <Paragraphs>251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Times New Roman</vt:lpstr>
      <vt:lpstr>Wingdings</vt:lpstr>
      <vt:lpstr>Fireball</vt:lpstr>
      <vt:lpstr>PowerPoint Presentation</vt:lpstr>
      <vt:lpstr>BIT 142: Intermediate Programming</vt:lpstr>
      <vt:lpstr>tl;dr</vt:lpstr>
      <vt:lpstr>New things this quarter</vt:lpstr>
      <vt:lpstr>Hybrid vs. “Online”</vt:lpstr>
      <vt:lpstr>Hybrid vs. “Online”</vt:lpstr>
      <vt:lpstr>Hybrid vs. online</vt:lpstr>
      <vt:lpstr>PowerPoint Presentation</vt:lpstr>
      <vt:lpstr>PowerPoint Presentation</vt:lpstr>
      <vt:lpstr>PowerPoint Presentation</vt:lpstr>
      <vt:lpstr>Syllabus</vt:lpstr>
      <vt:lpstr>Exams happen in-class</vt:lpstr>
      <vt:lpstr>Exams happen in-class</vt:lpstr>
      <vt:lpstr>Syllabus : Book info</vt:lpstr>
      <vt:lpstr>Website: Orientation Page</vt:lpstr>
      <vt:lpstr>Website: Main Page</vt:lpstr>
      <vt:lpstr>Website: Main Page: Left Column</vt:lpstr>
      <vt:lpstr>Website: Main Page: Right Column</vt:lpstr>
      <vt:lpstr>Website: Main Page: Middle Column</vt:lpstr>
      <vt:lpstr>Website Main Page</vt:lpstr>
      <vt:lpstr>Lesson Page:Overview</vt:lpstr>
      <vt:lpstr>Lesson Page: Start of class slides</vt:lpstr>
      <vt:lpstr>Website: Post Class Exercises (PCEs)</vt:lpstr>
      <vt:lpstr>Do NOT plagiarize other people’s work</vt:lpstr>
      <vt:lpstr>Do NOT plagiarize other people’s work</vt:lpstr>
      <vt:lpstr>Late policy for work</vt:lpstr>
      <vt:lpstr>Extension Policy</vt:lpstr>
      <vt:lpstr>PCE &amp; Homework Extensions</vt:lpstr>
      <vt:lpstr>PCE &amp; Homework Extensions</vt:lpstr>
      <vt:lpstr>PCE &amp; Homework Extensions tl;dr:</vt:lpstr>
      <vt:lpstr>Website: In Class Materials</vt:lpstr>
      <vt:lpstr>Visual Studio here at Cascadia</vt:lpstr>
      <vt:lpstr>Mac users</vt:lpstr>
      <vt:lpstr>BIT 142 Topics for tonight</vt:lpstr>
      <vt:lpstr>REMINDER:  Lesson 01 work due  at the start of the next class session!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142</dc:title>
  <dc:creator>Mike W. Panitz</dc:creator>
  <dc:description>Copyright 2002, Mike Panitz,_x000d_
All Rights Reserved, 2002, Mike Panitz</dc:description>
  <cp:lastModifiedBy>Panitz, Michael W.</cp:lastModifiedBy>
  <cp:revision>562</cp:revision>
  <dcterms:created xsi:type="dcterms:W3CDTF">2001-06-15T01:31:23Z</dcterms:created>
  <dcterms:modified xsi:type="dcterms:W3CDTF">2017-10-03T17:35:13Z</dcterms:modified>
</cp:coreProperties>
</file>