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sldIdLst>
    <p:sldId id="405" r:id="rId2"/>
    <p:sldId id="358" r:id="rId3"/>
    <p:sldId id="399" r:id="rId4"/>
    <p:sldId id="403" r:id="rId5"/>
    <p:sldId id="416" r:id="rId6"/>
    <p:sldId id="391" r:id="rId7"/>
    <p:sldId id="258" r:id="rId8"/>
    <p:sldId id="393" r:id="rId9"/>
    <p:sldId id="422" r:id="rId10"/>
    <p:sldId id="373" r:id="rId11"/>
    <p:sldId id="382" r:id="rId12"/>
    <p:sldId id="383" r:id="rId13"/>
    <p:sldId id="384" r:id="rId14"/>
    <p:sldId id="387" r:id="rId15"/>
    <p:sldId id="424" r:id="rId16"/>
    <p:sldId id="425" r:id="rId17"/>
    <p:sldId id="410" r:id="rId18"/>
    <p:sldId id="412" r:id="rId19"/>
    <p:sldId id="411" r:id="rId20"/>
    <p:sldId id="414" r:id="rId21"/>
    <p:sldId id="426" r:id="rId22"/>
    <p:sldId id="417" r:id="rId23"/>
    <p:sldId id="397" r:id="rId24"/>
    <p:sldId id="407" r:id="rId25"/>
    <p:sldId id="404" r:id="rId26"/>
    <p:sldId id="390" r:id="rId27"/>
    <p:sldId id="401" r:id="rId28"/>
    <p:sldId id="42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2AC"/>
    <a:srgbClr val="7799BB"/>
    <a:srgbClr val="9DC9E3"/>
    <a:srgbClr val="EAEAEA"/>
    <a:srgbClr val="996600"/>
    <a:srgbClr val="FF9900"/>
    <a:srgbClr val="663300"/>
    <a:srgbClr val="89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6" autoAdjust="0"/>
    <p:restoredTop sz="94660"/>
  </p:normalViewPr>
  <p:slideViewPr>
    <p:cSldViewPr>
      <p:cViewPr varScale="1">
        <p:scale>
          <a:sx n="85" d="100"/>
          <a:sy n="85" d="100"/>
        </p:scale>
        <p:origin x="16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Note that posting</a:t>
            </a:r>
            <a:r>
              <a:rPr lang="en-US" baseline="0" dirty="0"/>
              <a:t> 1 question &amp; 1 answer to the Google Group will be part of Lesson 02's Post Class Exercises!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This includes</a:t>
            </a:r>
            <a:r>
              <a:rPr lang="en-US" baseline="0" dirty="0"/>
              <a:t> the plagiarism (cheating)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3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6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D573-0DA3-4435-8A18-87B858D67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340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0D06-DC4F-4ADA-AB34-AE08A25B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0BFD-0B72-4244-BD23-2674CF3F7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448-23F9-48E0-B31B-E44260197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AC43-2924-438E-A075-13287ADC2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A30C-A47E-4CF4-BA21-435E6246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4843-3E5C-4651-BFAF-A768E0042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29DA-E5CD-483E-BA73-82766BC3A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AB7F-9ECD-4CB5-9164-D478BBE8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9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7B1-01DE-4237-9667-634EFE5A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4D4546B-74EC-46B4-AABB-054F393E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panitz@cascadia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9A43A-A39C-4B5F-96A8-EE4B0CCC731C}" type="slidenum">
              <a:rPr lang="en-US" sz="1400" smtClean="0">
                <a:latin typeface="Arial" charset="0"/>
              </a:rPr>
              <a:pPr/>
              <a:t>1</a:t>
            </a:fld>
            <a:endParaRPr lang="en-US" sz="1400"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29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Log in to the computer in front of you</a:t>
            </a:r>
          </a:p>
          <a:p>
            <a:pPr marL="914400" lvl="1" indent="-514350">
              <a:defRPr/>
            </a:pPr>
            <a:r>
              <a:rPr lang="en-US" dirty="0"/>
              <a:t>Temp account: 231class </a:t>
            </a:r>
            <a:r>
              <a:rPr lang="en-US"/>
              <a:t>/  Spring@</a:t>
            </a:r>
            <a:r>
              <a:rPr lang="en-US" dirty="0"/>
              <a:t>2018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Update your email in Cascadia's system</a:t>
            </a:r>
          </a:p>
          <a:p>
            <a:pPr lvl="1">
              <a:defRPr/>
            </a:pPr>
            <a:r>
              <a:rPr lang="en-US" dirty="0"/>
              <a:t>If I need to email you I'll use this address</a:t>
            </a:r>
          </a:p>
          <a:p>
            <a:pPr lvl="1">
              <a:defRPr/>
            </a:pPr>
            <a:r>
              <a:rPr lang="en-US" dirty="0"/>
              <a:t>Google for "Cascadia Student Toolbox"</a:t>
            </a:r>
            <a:endParaRPr lang="en-US" sz="1600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your email at least once every 24 hours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Set up Canvas notifications for discussions</a:t>
            </a:r>
          </a:p>
          <a:p>
            <a:pPr marL="914400" lvl="1" indent="-514350">
              <a:defRPr/>
            </a:pPr>
            <a:r>
              <a:rPr lang="en-US" dirty="0"/>
              <a:t>There’s info in the 'Orientation' page</a:t>
            </a:r>
          </a:p>
          <a:p>
            <a:pPr marL="914400" lvl="1" indent="-514350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all </a:t>
            </a:r>
            <a:r>
              <a:rPr lang="en-US" b="1" dirty="0">
                <a:solidFill>
                  <a:srgbClr val="FF0000"/>
                </a:solidFill>
              </a:rPr>
              <a:t>announcements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discussion board messages </a:t>
            </a:r>
            <a:r>
              <a:rPr lang="en-US" dirty="0">
                <a:solidFill>
                  <a:srgbClr val="FF0000"/>
                </a:solidFill>
              </a:rPr>
              <a:t>at least once every 24 hours.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Introduce yourself to the people around you</a:t>
            </a:r>
          </a:p>
          <a:p>
            <a:pPr marL="514350" indent="-514350">
              <a:defRPr/>
            </a:pPr>
            <a:endParaRPr lang="en-US" dirty="0"/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21478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87E03-DB64-4016-9081-D20B391DAE98}" type="slidenum">
              <a:rPr lang="en-US" sz="1400" smtClean="0">
                <a:latin typeface="Arial" charset="0"/>
              </a:rPr>
              <a:pPr/>
              <a:t>10</a:t>
            </a:fld>
            <a:endParaRPr lang="en-US" sz="140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: Book info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2057400"/>
            <a:ext cx="8386763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BIT 142 uses the book fairly extensively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 would recommend getting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edition does not matter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"C# How To Program" is the same as </a:t>
            </a:r>
            <a:br>
              <a:rPr lang="en-US" dirty="0"/>
            </a:br>
            <a:r>
              <a:rPr lang="en-US" dirty="0"/>
              <a:t>"C# For Programmers"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Section numbers may be slightly off.  Please first try to locate the material on your own, then email the Discussion Forum if you can't </a:t>
            </a:r>
            <a:r>
              <a:rPr lang="en-US"/>
              <a:t>find it.</a:t>
            </a:r>
            <a:endParaRPr lang="en-US" dirty="0"/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990600" y="838200"/>
            <a:ext cx="8153400" cy="1600200"/>
            <a:chOff x="288" y="625"/>
            <a:chExt cx="5136" cy="1008"/>
          </a:xfrm>
        </p:grpSpPr>
        <p:sp>
          <p:nvSpPr>
            <p:cNvPr id="9223" name="Arc 5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rc 6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rc 7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utoShape 8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4146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Website: Orientation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indicated on the front page / main page of the course</a:t>
            </a:r>
          </a:p>
          <a:p>
            <a:endParaRPr lang="en-US" dirty="0"/>
          </a:p>
          <a:p>
            <a:r>
              <a:rPr lang="en-US" dirty="0"/>
              <a:t>Read this first</a:t>
            </a:r>
          </a:p>
          <a:p>
            <a:endParaRPr lang="en-US" dirty="0"/>
          </a:p>
          <a:p>
            <a:r>
              <a:rPr lang="en-US" dirty="0"/>
              <a:t>Follow all the directions on this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6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66" t="52857" r="53236" b="6905"/>
          <a:stretch/>
        </p:blipFill>
        <p:spPr>
          <a:xfrm>
            <a:off x="4876800" y="1238838"/>
            <a:ext cx="4267200" cy="3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/>
          <a:lstStyle/>
          <a:p>
            <a:r>
              <a:rPr lang="en-US" dirty="0"/>
              <a:t>Website: Main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4648200"/>
          </a:xfrm>
        </p:spPr>
        <p:txBody>
          <a:bodyPr/>
          <a:lstStyle/>
          <a:p>
            <a:r>
              <a:rPr lang="en-US" dirty="0"/>
              <a:t>Each Lesson looks like the image on the right</a:t>
            </a:r>
          </a:p>
          <a:p>
            <a:r>
              <a:rPr lang="en-US" dirty="0"/>
              <a:t>Each has a list of stuff that is due</a:t>
            </a:r>
          </a:p>
          <a:p>
            <a:r>
              <a:rPr lang="en-US" dirty="0"/>
              <a:t>Each of the </a:t>
            </a:r>
            <a:r>
              <a:rPr lang="en-US" b="1" i="1" dirty="0"/>
              <a:t>Lesson 0x</a:t>
            </a:r>
            <a:r>
              <a:rPr lang="en-US" dirty="0"/>
              <a:t> links go to the lesson 0x page, which describes everything in more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292907" y="1752600"/>
            <a:ext cx="888694" cy="231780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2493"/>
          <a:stretch/>
        </p:blipFill>
        <p:spPr>
          <a:xfrm>
            <a:off x="2730975" y="3162300"/>
            <a:ext cx="6413026" cy="3086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838200"/>
          </a:xfrm>
        </p:spPr>
        <p:txBody>
          <a:bodyPr/>
          <a:lstStyle/>
          <a:p>
            <a:r>
              <a:rPr lang="en-US" dirty="0"/>
              <a:t>Website: Lesson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077200" cy="3124200"/>
          </a:xfrm>
        </p:spPr>
        <p:txBody>
          <a:bodyPr/>
          <a:lstStyle/>
          <a:p>
            <a:r>
              <a:rPr lang="en-US" dirty="0"/>
              <a:t>Each Lesson is about a week of time</a:t>
            </a:r>
          </a:p>
          <a:p>
            <a:r>
              <a:rPr lang="en-US" dirty="0"/>
              <a:t>EVERYONE is required to read through the ‘start of class’ PowerPoint slides</a:t>
            </a:r>
          </a:p>
          <a:p>
            <a:pPr lvl="1"/>
            <a:r>
              <a:rPr lang="en-US" dirty="0"/>
              <a:t>(In-class 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afterwards)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H="1">
            <a:off x="4648200" y="2743200"/>
            <a:ext cx="76200" cy="2743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1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6705600" cy="5257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Done INDIVIDUALLY, although you’re welcome to get help from other people, if you need it.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This means that each person must submit their own, unique solution to all the problems.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are REQUIRED to know all the material, for all the exercises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(i.e., if any of these showed up on an exam, or must be used in a HW assignment, then you need to know it)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You’re only required to HAND IN those items labeled ‘Hand-In’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It’s highly recommended, but not required, that you do all the exercises – do as many as your schedule allows, and as you need to, in order to learn this material!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charset="0"/>
              </a:rPr>
              <a:t>BIT 142: Intermediate Programming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7C0CB5-B0F0-4BC9-BD36-A47DEA6CF383}" type="slidenum">
              <a:rPr lang="en-US" sz="1400" smtClean="0">
                <a:latin typeface="Arial" charset="0"/>
              </a:rPr>
              <a:pPr/>
              <a:t>14</a:t>
            </a:fld>
            <a:endParaRPr lang="en-US" sz="1400">
              <a:latin typeface="Arial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62000"/>
          </a:xfrm>
        </p:spPr>
        <p:txBody>
          <a:bodyPr/>
          <a:lstStyle/>
          <a:p>
            <a:r>
              <a:rPr lang="en-US" dirty="0"/>
              <a:t>Website: Post Class Exercises (PCEs)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21" t="9376" r="20487"/>
          <a:stretch/>
        </p:blipFill>
        <p:spPr>
          <a:xfrm>
            <a:off x="6858000" y="1223848"/>
            <a:ext cx="3971581" cy="486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0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724400"/>
          </a:xfrm>
        </p:spPr>
        <p:txBody>
          <a:bodyPr/>
          <a:lstStyle/>
          <a:p>
            <a:pPr fontAlgn="auto" hangingPunct="1"/>
            <a:r>
              <a:rPr lang="en-US" dirty="0"/>
              <a:t>Examples of code and exam plagiarism include:</a:t>
            </a:r>
          </a:p>
          <a:p>
            <a:pPr lvl="2"/>
            <a:r>
              <a:rPr lang="en-US" dirty="0"/>
              <a:t>Taking the work of someone else (including other students) and turning it in as your own.</a:t>
            </a:r>
          </a:p>
          <a:p>
            <a:pPr lvl="2"/>
            <a:r>
              <a:rPr lang="en-US" dirty="0"/>
              <a:t>Giving your work to another student to turn in as their own.</a:t>
            </a:r>
          </a:p>
          <a:p>
            <a:pPr lvl="2"/>
            <a:r>
              <a:rPr lang="en-US" dirty="0"/>
              <a:t>Getting information about an exam from another student.</a:t>
            </a:r>
          </a:p>
          <a:p>
            <a:pPr lvl="2"/>
            <a:r>
              <a:rPr lang="en-US" dirty="0"/>
              <a:t>Giving information about an exam to another student.</a:t>
            </a:r>
          </a:p>
          <a:p>
            <a:pPr lvl="2"/>
            <a:r>
              <a:rPr lang="en-US" dirty="0"/>
              <a:t>Copying code off the Internet and turning it in as your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229600" cy="3733800"/>
          </a:xfrm>
        </p:spPr>
        <p:txBody>
          <a:bodyPr/>
          <a:lstStyle/>
          <a:p>
            <a:r>
              <a:rPr lang="en-US" dirty="0"/>
              <a:t>If two or more </a:t>
            </a:r>
            <a:r>
              <a:rPr lang="en-US" dirty="0" err="1"/>
              <a:t>homeworks</a:t>
            </a:r>
            <a:r>
              <a:rPr lang="en-US" dirty="0"/>
              <a:t> or exams are found to be suspiciously similar, the burden of proof rests upon the students who submitted the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5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 for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r>
              <a:rPr lang="en-US" dirty="0"/>
              <a:t>Work is due on a day and time</a:t>
            </a:r>
          </a:p>
          <a:p>
            <a:pPr lvl="1"/>
            <a:r>
              <a:rPr lang="en-US" dirty="0"/>
              <a:t>“Work” = PCEs, and homework projects,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 will grade the work at or after that time</a:t>
            </a:r>
          </a:p>
          <a:p>
            <a:pPr lvl="1"/>
            <a:r>
              <a:rPr lang="en-US" dirty="0"/>
              <a:t>You’ll get email once the grading is finished</a:t>
            </a:r>
          </a:p>
          <a:p>
            <a:r>
              <a:rPr lang="en-US" b="1" dirty="0">
                <a:solidFill>
                  <a:srgbClr val="00B050"/>
                </a:solidFill>
              </a:rPr>
              <a:t>You are encouraged to keep uploading your work until I finish grading it</a:t>
            </a:r>
          </a:p>
          <a:p>
            <a:r>
              <a:rPr lang="en-US" dirty="0"/>
              <a:t>Once it’s graded then no further uploads will be accepted</a:t>
            </a:r>
          </a:p>
          <a:p>
            <a:pPr lvl="1"/>
            <a:r>
              <a:rPr lang="en-US" dirty="0"/>
              <a:t>EXCEPTION: See 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89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Extension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you to hand in something again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if you made a mistake packaging up your 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After instructor finishes grading your work you can use an extension to hand in something late</a:t>
            </a:r>
          </a:p>
          <a:p>
            <a:r>
              <a:rPr lang="en-US" dirty="0"/>
              <a:t>To use your extension: upload the work to </a:t>
            </a:r>
            <a:r>
              <a:rPr lang="en-US" dirty="0" err="1"/>
              <a:t>StudentTracker</a:t>
            </a:r>
            <a:r>
              <a:rPr lang="en-US" dirty="0"/>
              <a:t> and then email me and say that you want to use an extension</a:t>
            </a:r>
          </a:p>
          <a:p>
            <a:pPr lvl="1"/>
            <a:r>
              <a:rPr lang="en-US" dirty="0"/>
              <a:t>Do this even if you’re not sure how many extensions you’ve got</a:t>
            </a:r>
          </a:p>
          <a:p>
            <a:pPr lvl="1"/>
            <a:r>
              <a:rPr lang="en-US" dirty="0"/>
              <a:t>If you haven’t got any left then it will have no effect</a:t>
            </a:r>
          </a:p>
          <a:p>
            <a:pPr lvl="1"/>
            <a:r>
              <a:rPr lang="en-US" dirty="0"/>
              <a:t>No penalty either – you think you might have an extension, then you may as well try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458200" cy="2133600"/>
          </a:xfrm>
        </p:spPr>
        <p:txBody>
          <a:bodyPr/>
          <a:lstStyle/>
          <a:p>
            <a:r>
              <a:rPr lang="en-US" dirty="0"/>
              <a:t>BIT 143: Programming –Data Structures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077200" cy="3657600"/>
          </a:xfrm>
        </p:spPr>
        <p:txBody>
          <a:bodyPr/>
          <a:lstStyle/>
          <a:p>
            <a:r>
              <a:rPr lang="en-US" dirty="0"/>
              <a:t>Instructor: Mike Panitz</a:t>
            </a:r>
          </a:p>
          <a:p>
            <a:r>
              <a:rPr lang="en-US" dirty="0"/>
              <a:t>(</a:t>
            </a:r>
            <a:r>
              <a:rPr lang="en-US" dirty="0">
                <a:hlinkClick r:id="rId3"/>
              </a:rPr>
              <a:t>mpanitz@cascadia.edu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BIT 143: Weds, 11:00 am to 1:05 pm, CC1-231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Each person has two (2) extensions</a:t>
            </a:r>
          </a:p>
          <a:p>
            <a:pPr lvl="1"/>
            <a:r>
              <a:rPr lang="en-US" dirty="0"/>
              <a:t>Each extension must be used within 24 hours of when the instructor grades your work &amp; emails you</a:t>
            </a:r>
          </a:p>
          <a:p>
            <a:pPr lvl="1"/>
            <a:r>
              <a:rPr lang="en-US" dirty="0"/>
              <a:t>Each extension can be used once</a:t>
            </a:r>
          </a:p>
          <a:p>
            <a:pPr lvl="2"/>
            <a:r>
              <a:rPr lang="en-US" dirty="0"/>
              <a:t>You can track these on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00B050"/>
                </a:solidFill>
              </a:rPr>
              <a:t>can </a:t>
            </a:r>
            <a:r>
              <a:rPr lang="en-US" dirty="0"/>
              <a:t>use an extension if:</a:t>
            </a:r>
          </a:p>
          <a:p>
            <a:pPr lvl="1"/>
            <a:r>
              <a:rPr lang="en-US" dirty="0"/>
              <a:t>You didn’t hand in anything</a:t>
            </a:r>
          </a:p>
          <a:p>
            <a:pPr lvl="1"/>
            <a:r>
              <a:rPr lang="en-US" dirty="0"/>
              <a:t>You forgot to include </a:t>
            </a:r>
            <a:r>
              <a:rPr lang="en-US"/>
              <a:t>an entire </a:t>
            </a:r>
            <a:r>
              <a:rPr lang="en-US" dirty="0"/>
              <a:t>file or files</a:t>
            </a:r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cannot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use an extension to revise a file that you’ve already handed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Missing File Extensions: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New This Quarter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 err="1"/>
              <a:t>can</a:t>
            </a:r>
            <a:r>
              <a:rPr lang="en-US" b="1" u="sng" dirty="0" err="1"/>
              <a:t>NOT</a:t>
            </a:r>
            <a:r>
              <a:rPr lang="en-US" dirty="0"/>
              <a:t> use a missing file extension for the first version of a homework assignment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tl;dr</a:t>
            </a:r>
            <a:r>
              <a:rPr lang="en-US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You can hand in missing work as late as 24 hours after you get my email with your grade</a:t>
            </a:r>
          </a:p>
          <a:p>
            <a:endParaRPr lang="en-US" dirty="0"/>
          </a:p>
          <a:p>
            <a:pPr lvl="1"/>
            <a:r>
              <a:rPr lang="en-US" dirty="0"/>
              <a:t>You can use an extension if the whole thing is missing</a:t>
            </a:r>
          </a:p>
          <a:p>
            <a:pPr lvl="1"/>
            <a:r>
              <a:rPr lang="en-US" dirty="0"/>
              <a:t>You can use an extension if one or more file(s) are missing</a:t>
            </a:r>
          </a:p>
          <a:p>
            <a:endParaRPr lang="en-US" dirty="0"/>
          </a:p>
          <a:p>
            <a:r>
              <a:rPr lang="en-US" i="1" u="sng" dirty="0"/>
              <a:t>Extensions are NOT revisions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6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6505"/>
          <a:stretch/>
        </p:blipFill>
        <p:spPr>
          <a:xfrm>
            <a:off x="3899991" y="2981067"/>
            <a:ext cx="5244010" cy="3715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/>
          <a:lstStyle/>
          <a:p>
            <a:r>
              <a:rPr lang="en-US" dirty="0"/>
              <a:t>Website: In Class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3657600"/>
          </a:xfrm>
        </p:spPr>
        <p:txBody>
          <a:bodyPr/>
          <a:lstStyle/>
          <a:p>
            <a:r>
              <a:rPr lang="en-US" dirty="0"/>
              <a:t>These are listed at the bottom of each Lesson page</a:t>
            </a:r>
          </a:p>
          <a:p>
            <a:r>
              <a:rPr lang="en-US" dirty="0"/>
              <a:t>In class materials may be used in class (or not)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 videos (of the </a:t>
            </a:r>
            <a:br>
              <a:rPr lang="en-US" dirty="0"/>
            </a:br>
            <a:r>
              <a:rPr lang="en-US" dirty="0"/>
              <a:t>instructor) recorded </a:t>
            </a:r>
            <a:br>
              <a:rPr lang="en-US" dirty="0"/>
            </a:br>
            <a:r>
              <a:rPr lang="en-US" dirty="0"/>
              <a:t>during class may be </a:t>
            </a:r>
            <a:br>
              <a:rPr lang="en-US" dirty="0"/>
            </a:br>
            <a:r>
              <a:rPr lang="en-US" dirty="0"/>
              <a:t>posted for later </a:t>
            </a:r>
            <a:br>
              <a:rPr lang="en-US" dirty="0"/>
            </a:br>
            <a:r>
              <a:rPr lang="en-US" dirty="0"/>
              <a:t>viewing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124200" y="5334000"/>
            <a:ext cx="609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5791200"/>
            <a:ext cx="5181600" cy="914400"/>
          </a:xfrm>
          <a:prstGeom prst="roundRect">
            <a:avLst/>
          </a:prstGeom>
          <a:noFill/>
          <a:ln w="76200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2133600" y="6324599"/>
            <a:ext cx="1522508" cy="3764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80772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87630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3914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66294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5943600" y="4724400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0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here at Cascadia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else you can use VS here at school.</a:t>
            </a:r>
          </a:p>
          <a:p>
            <a:endParaRPr lang="en-US" dirty="0"/>
          </a:p>
          <a:p>
            <a:r>
              <a:rPr lang="en-US" dirty="0"/>
              <a:t>You will need to sign in (to Microsoft's servers) for this to work!</a:t>
            </a:r>
          </a:p>
          <a:p>
            <a:pPr lvl="1"/>
            <a:r>
              <a:rPr lang="en-US" dirty="0"/>
              <a:t>The account is free.</a:t>
            </a:r>
          </a:p>
          <a:p>
            <a:pPr lvl="1"/>
            <a:r>
              <a:rPr lang="en-US" dirty="0"/>
              <a:t>I think of it as being like the Google account sort of thing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5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050"/>
            <a:ext cx="7772400" cy="1143000"/>
          </a:xfrm>
        </p:spPr>
        <p:txBody>
          <a:bodyPr/>
          <a:lstStyle/>
          <a:p>
            <a:r>
              <a:rPr lang="en-US" dirty="0"/>
              <a:t>Mac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229600" cy="5048250"/>
          </a:xfrm>
        </p:spPr>
        <p:txBody>
          <a:bodyPr/>
          <a:lstStyle/>
          <a:p>
            <a:r>
              <a:rPr lang="en-US" dirty="0"/>
              <a:t>There is now a ‘Visual Studio For Mac’ program that </a:t>
            </a:r>
            <a:r>
              <a:rPr lang="en-US"/>
              <a:t>runs natively on the Mac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0FD84E-F7B6-4662-A56D-98BBCBE3E16B}" type="slidenum">
              <a:rPr lang="en-US" sz="1400" smtClean="0">
                <a:latin typeface="Arial" charset="0"/>
              </a:rPr>
              <a:pPr/>
              <a:t>26</a:t>
            </a:fld>
            <a:endParaRPr lang="en-US" sz="140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BIT 142 Topics for tonight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410200"/>
          </a:xfrm>
        </p:spPr>
        <p:txBody>
          <a:bodyPr/>
          <a:lstStyle/>
          <a:p>
            <a:r>
              <a:rPr lang="en-US" dirty="0"/>
              <a:t>We’ll go over how to </a:t>
            </a:r>
          </a:p>
          <a:p>
            <a:pPr lvl="1"/>
            <a:r>
              <a:rPr lang="en-US" dirty="0"/>
              <a:t>download a starter project, </a:t>
            </a:r>
          </a:p>
          <a:p>
            <a:pPr lvl="1"/>
            <a:r>
              <a:rPr lang="en-US" dirty="0"/>
              <a:t>work on it using Visual Studio, </a:t>
            </a:r>
          </a:p>
          <a:p>
            <a:pPr lvl="1"/>
            <a:r>
              <a:rPr lang="en-US" dirty="0"/>
              <a:t>hand it in to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Intro to C#</a:t>
            </a:r>
          </a:p>
          <a:p>
            <a:pPr lvl="1"/>
            <a:r>
              <a:rPr lang="en-US" dirty="0"/>
              <a:t>C# generally, main</a:t>
            </a:r>
          </a:p>
          <a:p>
            <a:pPr lvl="1"/>
            <a:r>
              <a:rPr lang="en-US" dirty="0"/>
              <a:t>console I/O</a:t>
            </a:r>
          </a:p>
          <a:p>
            <a:pPr lvl="1"/>
            <a:r>
              <a:rPr lang="en-US" dirty="0"/>
              <a:t>the class thing</a:t>
            </a:r>
          </a:p>
          <a:p>
            <a:r>
              <a:rPr lang="en-US"/>
              <a:t>Expression evaluation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893419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0FD84E-F7B6-4662-A56D-98BBCBE3E16B}" type="slidenum">
              <a:rPr lang="en-US" sz="1400" smtClean="0">
                <a:latin typeface="Arial" charset="0"/>
              </a:rPr>
              <a:pPr/>
              <a:t>27</a:t>
            </a:fld>
            <a:endParaRPr lang="en-US" sz="140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BIT 143 Topics for tonight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Review OOP</a:t>
            </a:r>
          </a:p>
          <a:p>
            <a:r>
              <a:rPr lang="en-US" dirty="0"/>
              <a:t>Review the memory model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2669351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2819400"/>
          </a:xfrm>
        </p:spPr>
        <p:txBody>
          <a:bodyPr/>
          <a:lstStyle/>
          <a:p>
            <a:r>
              <a:rPr lang="en-US" dirty="0"/>
              <a:t>REMINDER: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Lesson 01 work due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at the start of the next class</a:t>
            </a:r>
            <a:r>
              <a:rPr lang="en-US" b="1" dirty="0">
                <a:solidFill>
                  <a:srgbClr val="7030A0"/>
                </a:solidFill>
              </a:rPr>
              <a:t> session!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990600"/>
          </a:xfrm>
        </p:spPr>
        <p:txBody>
          <a:bodyPr/>
          <a:lstStyle/>
          <a:p>
            <a:r>
              <a:rPr lang="en-US" dirty="0"/>
              <a:t>BIT 143: Please take special note of this, because it’s a change from the prior quarter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4343400"/>
            <a:ext cx="8839200" cy="203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b="1" kern="0" dirty="0">
              <a:solidFill>
                <a:srgbClr val="002060"/>
              </a:solidFill>
            </a:endParaRPr>
          </a:p>
          <a:p>
            <a:r>
              <a:rPr lang="en-US" sz="2800" b="1" u="sng" kern="0" dirty="0">
                <a:solidFill>
                  <a:srgbClr val="00B050"/>
                </a:solidFill>
              </a:rPr>
              <a:t>Hybrid</a:t>
            </a:r>
            <a:r>
              <a:rPr lang="en-US" sz="2800" b="1" kern="0" dirty="0">
                <a:solidFill>
                  <a:srgbClr val="00B050"/>
                </a:solidFill>
              </a:rPr>
              <a:t> Students:</a:t>
            </a:r>
            <a:br>
              <a:rPr lang="en-US" sz="2800" b="1" kern="0" dirty="0">
                <a:solidFill>
                  <a:srgbClr val="00B050"/>
                </a:solidFill>
              </a:rPr>
            </a:br>
            <a:r>
              <a:rPr lang="en-US" b="1" kern="0" dirty="0">
                <a:solidFill>
                  <a:srgbClr val="002060"/>
                </a:solidFill>
              </a:rPr>
              <a:t>Next class will start with a quiz that covers the Lesson 01 material!</a:t>
            </a:r>
          </a:p>
        </p:txBody>
      </p:sp>
    </p:spTree>
    <p:extLst>
      <p:ext uri="{BB962C8B-B14F-4D97-AF65-F5344CB8AC3E}">
        <p14:creationId xmlns:p14="http://schemas.microsoft.com/office/powerpoint/2010/main" val="348555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err="1"/>
              <a:t>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6096000"/>
          </a:xfrm>
        </p:spPr>
        <p:txBody>
          <a:bodyPr/>
          <a:lstStyle/>
          <a:p>
            <a:r>
              <a:rPr lang="en-US" dirty="0"/>
              <a:t>Get Visual Studio</a:t>
            </a:r>
          </a:p>
          <a:p>
            <a:pPr lvl="1"/>
            <a:r>
              <a:rPr lang="en-US" dirty="0"/>
              <a:t>Visual Studio 2017 Community Edition is great</a:t>
            </a:r>
          </a:p>
          <a:p>
            <a:pPr lvl="1"/>
            <a:r>
              <a:rPr lang="en-US" dirty="0"/>
              <a:t>If not, you can use Cascadia’s computers, </a:t>
            </a:r>
            <a:br>
              <a:rPr lang="en-US" dirty="0"/>
            </a:br>
            <a:r>
              <a:rPr lang="en-US" dirty="0"/>
              <a:t>on-site or remotely</a:t>
            </a:r>
          </a:p>
          <a:p>
            <a:pPr lvl="1"/>
            <a:endParaRPr lang="en-US" dirty="0"/>
          </a:p>
          <a:p>
            <a:r>
              <a:rPr lang="en-US" dirty="0"/>
              <a:t>The lesson 01 exercises (both coding and video-watching) are due </a:t>
            </a:r>
            <a:r>
              <a:rPr lang="en-US" b="1" dirty="0">
                <a:solidFill>
                  <a:srgbClr val="7030A0"/>
                </a:solidFill>
              </a:rPr>
              <a:t>at the start </a:t>
            </a:r>
            <a:r>
              <a:rPr lang="en-US" dirty="0"/>
              <a:t>of the next class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Online students:</a:t>
            </a:r>
          </a:p>
          <a:p>
            <a:r>
              <a:rPr lang="en-US" dirty="0"/>
              <a:t>No points for in-class work</a:t>
            </a:r>
          </a:p>
          <a:p>
            <a:pPr lvl="1"/>
            <a:r>
              <a:rPr lang="en-US" dirty="0"/>
              <a:t>Attendance is therefore optional</a:t>
            </a:r>
          </a:p>
          <a:p>
            <a:pPr lvl="1"/>
            <a:r>
              <a:rPr lang="en-US" dirty="0"/>
              <a:t>Class is valuable preparation for the week’s work</a:t>
            </a:r>
          </a:p>
          <a:p>
            <a:pPr lvl="1"/>
            <a:r>
              <a:rPr lang="en-US" dirty="0"/>
              <a:t>OL students CAN attend class</a:t>
            </a:r>
          </a:p>
          <a:p>
            <a:r>
              <a:rPr lang="en-US" b="1" dirty="0">
                <a:solidFill>
                  <a:srgbClr val="7030A0"/>
                </a:solidFill>
              </a:rPr>
              <a:t>Except for the exams – you still need to show up in class for exams</a:t>
            </a:r>
          </a:p>
          <a:p>
            <a:pPr lvl="1"/>
            <a:r>
              <a:rPr lang="en-US" dirty="0"/>
              <a:t>Dates are listed on the course website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5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Hybrid students:</a:t>
            </a:r>
          </a:p>
          <a:p>
            <a:r>
              <a:rPr lang="en-US" dirty="0"/>
              <a:t>10 points for each class meeting</a:t>
            </a:r>
          </a:p>
          <a:p>
            <a:pPr lvl="1"/>
            <a:r>
              <a:rPr lang="en-US" dirty="0"/>
              <a:t>2 point quiz on prior Lesson</a:t>
            </a:r>
          </a:p>
          <a:p>
            <a:pPr lvl="1"/>
            <a:r>
              <a:rPr lang="en-US" dirty="0"/>
              <a:t>8 points for participation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The exams are still given during class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You can switch between them by emailing me during the first or second week of the quarter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Hybrid vs.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48200"/>
          </a:xfrm>
        </p:spPr>
        <p:txBody>
          <a:bodyPr/>
          <a:lstStyle/>
          <a:p>
            <a:r>
              <a:rPr lang="en-US" dirty="0"/>
              <a:t>Think of hybrid as “online, plus guided help sessions before each week’s work starts”</a:t>
            </a:r>
          </a:p>
          <a:p>
            <a:pPr lvl="1"/>
            <a:r>
              <a:rPr lang="en-US" dirty="0"/>
              <a:t>Each hybrid class will be a 'real class'.  </a:t>
            </a:r>
          </a:p>
          <a:p>
            <a:pPr lvl="1"/>
            <a:r>
              <a:rPr lang="en-US" dirty="0"/>
              <a:t>There will be structure activities for you to do</a:t>
            </a:r>
          </a:p>
          <a:p>
            <a:pPr lvl="1"/>
            <a:r>
              <a:rPr lang="en-US" dirty="0"/>
              <a:t>You will be encouraged to work together </a:t>
            </a:r>
            <a:br>
              <a:rPr lang="en-US" dirty="0"/>
            </a:br>
            <a:r>
              <a:rPr lang="en-US" dirty="0"/>
              <a:t>in pairs / small groups </a:t>
            </a:r>
          </a:p>
          <a:p>
            <a:r>
              <a:rPr lang="en-US" dirty="0"/>
              <a:t>Which one should you sign up for?</a:t>
            </a:r>
          </a:p>
          <a:p>
            <a:pPr lvl="1"/>
            <a:r>
              <a:rPr lang="en-US" dirty="0"/>
              <a:t>There's an ungraded quiz in Lesson 01 to help you think about this decision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B2B7F4-4A32-461F-9EC5-2A94A9A5EEDD}" type="slidenum">
              <a:rPr lang="en-US" sz="1400" smtClean="0">
                <a:latin typeface="Arial" charset="0"/>
              </a:rPr>
              <a:pPr/>
              <a:t>7</a:t>
            </a:fld>
            <a:endParaRPr lang="en-US" sz="140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153400" cy="4191000"/>
          </a:xfrm>
        </p:spPr>
        <p:txBody>
          <a:bodyPr/>
          <a:lstStyle/>
          <a:p>
            <a:r>
              <a:rPr lang="en-US" dirty="0"/>
              <a:t>YOU are responsible for knowing the syllabus!</a:t>
            </a:r>
          </a:p>
          <a:p>
            <a:pPr lvl="1"/>
            <a:r>
              <a:rPr lang="en-US" dirty="0"/>
              <a:t>If info isn’t on here, you should ask </a:t>
            </a:r>
            <a:r>
              <a:rPr lang="en-US" i="1" dirty="0"/>
              <a:t>before</a:t>
            </a:r>
            <a:r>
              <a:rPr lang="en-US" dirty="0"/>
              <a:t> it’s an</a:t>
            </a:r>
            <a:r>
              <a:rPr lang="en-US" b="1" dirty="0"/>
              <a:t> </a:t>
            </a:r>
            <a:r>
              <a:rPr lang="en-US" dirty="0"/>
              <a:t>issue.</a:t>
            </a:r>
          </a:p>
          <a:p>
            <a:endParaRPr lang="en-US" dirty="0"/>
          </a:p>
          <a:p>
            <a:r>
              <a:rPr lang="en-US" dirty="0"/>
              <a:t>We won’t be talking about grading, </a:t>
            </a:r>
            <a:r>
              <a:rPr lang="en-US" dirty="0" err="1"/>
              <a:t>etc</a:t>
            </a:r>
            <a:r>
              <a:rPr lang="en-US" dirty="0"/>
              <a:t>, here in class.</a:t>
            </a:r>
          </a:p>
          <a:p>
            <a:r>
              <a:rPr lang="en-US" dirty="0"/>
              <a:t>Instead, there’s an online quiz (in Canvas) that you’re required to get 100% right (or else lose points)</a:t>
            </a:r>
          </a:p>
          <a:p>
            <a:pPr lvl="1"/>
            <a:endParaRPr lang="en-US" dirty="0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990600" y="0"/>
            <a:ext cx="8153400" cy="1600200"/>
            <a:chOff x="288" y="625"/>
            <a:chExt cx="5136" cy="1008"/>
          </a:xfrm>
        </p:grpSpPr>
        <p:sp>
          <p:nvSpPr>
            <p:cNvPr id="8199" name="Arc 6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rc 7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Arc 8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NO ONLINE EXAMS</a:t>
            </a:r>
          </a:p>
          <a:p>
            <a:pPr lvl="1"/>
            <a:r>
              <a:rPr lang="en-US" dirty="0"/>
              <a:t>If you're an online student start planning for this now!!!!</a:t>
            </a:r>
          </a:p>
          <a:p>
            <a:r>
              <a:rPr lang="en-US" dirty="0"/>
              <a:t>Exams happen in class</a:t>
            </a:r>
          </a:p>
          <a:p>
            <a:pPr lvl="1"/>
            <a:r>
              <a:rPr lang="en-US" dirty="0"/>
              <a:t>You must bring photo ID, which will be checked!</a:t>
            </a:r>
          </a:p>
          <a:p>
            <a:r>
              <a:rPr lang="en-US" dirty="0"/>
              <a:t>Exam occurs during class time on the date specified</a:t>
            </a:r>
          </a:p>
          <a:p>
            <a:r>
              <a:rPr lang="en-US" dirty="0"/>
              <a:t>Exam dates are listed on the course home page</a:t>
            </a:r>
          </a:p>
        </p:txBody>
      </p:sp>
    </p:spTree>
    <p:extLst>
      <p:ext uri="{BB962C8B-B14F-4D97-AF65-F5344CB8AC3E}">
        <p14:creationId xmlns:p14="http://schemas.microsoft.com/office/powerpoint/2010/main" val="175979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Lesson 01 you must either:</a:t>
            </a:r>
          </a:p>
          <a:p>
            <a:pPr lvl="1"/>
            <a:r>
              <a:rPr lang="en-US" dirty="0"/>
              <a:t>Confirm that you can make the exams</a:t>
            </a:r>
          </a:p>
          <a:p>
            <a:pPr lvl="1"/>
            <a:r>
              <a:rPr lang="en-US" dirty="0"/>
              <a:t>-OR-</a:t>
            </a:r>
          </a:p>
          <a:p>
            <a:pPr lvl="1"/>
            <a:r>
              <a:rPr lang="en-US" dirty="0"/>
              <a:t>Make alternate arrangements for the exam</a:t>
            </a:r>
          </a:p>
          <a:p>
            <a:pPr lvl="1"/>
            <a:endParaRPr lang="en-US" dirty="0"/>
          </a:p>
          <a:p>
            <a:r>
              <a:rPr lang="en-US" dirty="0"/>
              <a:t>If you fail to make alternate arrangements then you must take the exam during the day &amp; time listed on the course web page.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83148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6152</TotalTime>
  <Words>1439</Words>
  <Application>Microsoft Office PowerPoint</Application>
  <PresentationFormat>On-screen Show (4:3)</PresentationFormat>
  <Paragraphs>223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Fireball</vt:lpstr>
      <vt:lpstr>PowerPoint Presentation</vt:lpstr>
      <vt:lpstr>BIT 143: Programming –Data Structures</vt:lpstr>
      <vt:lpstr>tl;dr</vt:lpstr>
      <vt:lpstr>Hybrid vs. “Online”</vt:lpstr>
      <vt:lpstr>Hybrid vs. “Online”</vt:lpstr>
      <vt:lpstr>Hybrid vs. online</vt:lpstr>
      <vt:lpstr>Syllabus</vt:lpstr>
      <vt:lpstr>Exams happen in-class</vt:lpstr>
      <vt:lpstr>Exams happen in-class</vt:lpstr>
      <vt:lpstr>Syllabus : Book info</vt:lpstr>
      <vt:lpstr>Website: Orientation Page</vt:lpstr>
      <vt:lpstr>Website: Main Page</vt:lpstr>
      <vt:lpstr>Website: Lesson Page</vt:lpstr>
      <vt:lpstr>Website: Post Class Exercises (PCEs)</vt:lpstr>
      <vt:lpstr>Do NOT plagiarize other people’s work</vt:lpstr>
      <vt:lpstr>Do NOT plagiarize other people’s work</vt:lpstr>
      <vt:lpstr>Late policy for work</vt:lpstr>
      <vt:lpstr>Extension Policy</vt:lpstr>
      <vt:lpstr>PCE &amp; Homework Extensions</vt:lpstr>
      <vt:lpstr>PCE &amp; Homework Extensions</vt:lpstr>
      <vt:lpstr>Missing File Extensions: New This Quarter</vt:lpstr>
      <vt:lpstr>PCE &amp; Homework Extensions tl;dr:</vt:lpstr>
      <vt:lpstr>Website: In Class Materials</vt:lpstr>
      <vt:lpstr>Visual Studio here at Cascadia</vt:lpstr>
      <vt:lpstr>Mac users</vt:lpstr>
      <vt:lpstr>BIT 142 Topics for tonight</vt:lpstr>
      <vt:lpstr>BIT 143 Topics for tonight</vt:lpstr>
      <vt:lpstr>REMINDER:  Lesson 01 work due  at the start of the next class session!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142</dc:title>
  <dc:creator>Mike W. Panitz</dc:creator>
  <dc:description>Copyright 2002, Mike Panitz,_x000d_
All Rights Reserved, 2002, Mike Panitz</dc:description>
  <cp:lastModifiedBy>mike</cp:lastModifiedBy>
  <cp:revision>556</cp:revision>
  <dcterms:created xsi:type="dcterms:W3CDTF">2001-06-15T01:31:23Z</dcterms:created>
  <dcterms:modified xsi:type="dcterms:W3CDTF">2018-03-28T17:05:43Z</dcterms:modified>
</cp:coreProperties>
</file>