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30" r:id="rId1"/>
  </p:sldMasterIdLst>
  <p:notesMasterIdLst>
    <p:notesMasterId r:id="rId55"/>
  </p:notesMasterIdLst>
  <p:sldIdLst>
    <p:sldId id="490" r:id="rId2"/>
    <p:sldId id="491" r:id="rId3"/>
    <p:sldId id="492" r:id="rId4"/>
    <p:sldId id="493" r:id="rId5"/>
    <p:sldId id="494" r:id="rId6"/>
    <p:sldId id="495" r:id="rId7"/>
    <p:sldId id="496" r:id="rId8"/>
    <p:sldId id="497" r:id="rId9"/>
    <p:sldId id="445" r:id="rId10"/>
    <p:sldId id="469" r:id="rId11"/>
    <p:sldId id="470" r:id="rId12"/>
    <p:sldId id="471" r:id="rId13"/>
    <p:sldId id="435" r:id="rId14"/>
    <p:sldId id="437" r:id="rId15"/>
    <p:sldId id="472" r:id="rId16"/>
    <p:sldId id="461" r:id="rId17"/>
    <p:sldId id="462" r:id="rId18"/>
    <p:sldId id="451" r:id="rId19"/>
    <p:sldId id="452" r:id="rId20"/>
    <p:sldId id="473" r:id="rId21"/>
    <p:sldId id="458" r:id="rId22"/>
    <p:sldId id="459" r:id="rId23"/>
    <p:sldId id="460" r:id="rId24"/>
    <p:sldId id="449" r:id="rId25"/>
    <p:sldId id="456" r:id="rId26"/>
    <p:sldId id="457" r:id="rId27"/>
    <p:sldId id="454" r:id="rId28"/>
    <p:sldId id="453" r:id="rId29"/>
    <p:sldId id="463" r:id="rId30"/>
    <p:sldId id="464" r:id="rId31"/>
    <p:sldId id="446" r:id="rId32"/>
    <p:sldId id="438" r:id="rId33"/>
    <p:sldId id="474" r:id="rId34"/>
    <p:sldId id="475" r:id="rId35"/>
    <p:sldId id="476" r:id="rId36"/>
    <p:sldId id="439" r:id="rId37"/>
    <p:sldId id="444" r:id="rId38"/>
    <p:sldId id="440" r:id="rId39"/>
    <p:sldId id="479" r:id="rId40"/>
    <p:sldId id="477" r:id="rId41"/>
    <p:sldId id="480" r:id="rId42"/>
    <p:sldId id="481" r:id="rId43"/>
    <p:sldId id="483" r:id="rId44"/>
    <p:sldId id="468" r:id="rId45"/>
    <p:sldId id="467" r:id="rId46"/>
    <p:sldId id="447" r:id="rId47"/>
    <p:sldId id="448" r:id="rId48"/>
    <p:sldId id="484" r:id="rId49"/>
    <p:sldId id="485" r:id="rId50"/>
    <p:sldId id="487" r:id="rId51"/>
    <p:sldId id="486" r:id="rId52"/>
    <p:sldId id="488" r:id="rId53"/>
    <p:sldId id="489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-Class Stuff" id="{7B2C8506-4F90-4C01-9502-462FB82B5CED}">
          <p14:sldIdLst>
            <p14:sldId id="490"/>
            <p14:sldId id="491"/>
            <p14:sldId id="492"/>
            <p14:sldId id="493"/>
            <p14:sldId id="494"/>
            <p14:sldId id="495"/>
            <p14:sldId id="496"/>
            <p14:sldId id="497"/>
          </p14:sldIdLst>
        </p14:section>
        <p14:section name="How To Use The Website" id="{2B420D04-A530-446F-AFBE-1CFAFB51AD35}">
          <p14:sldIdLst>
            <p14:sldId id="445"/>
            <p14:sldId id="469"/>
            <p14:sldId id="470"/>
            <p14:sldId id="471"/>
            <p14:sldId id="435"/>
            <p14:sldId id="437"/>
          </p14:sldIdLst>
        </p14:section>
        <p14:section name="Syllabus" id="{A5351822-4921-4C73-88F5-4F79111BFFC0}">
          <p14:sldIdLst>
            <p14:sldId id="472"/>
            <p14:sldId id="461"/>
            <p14:sldId id="462"/>
          </p14:sldIdLst>
        </p14:section>
        <p14:section name="Hybrid vs. online" id="{2DFEFEB9-D868-46F1-A3DB-B0C01AE35912}">
          <p14:sldIdLst>
            <p14:sldId id="451"/>
            <p14:sldId id="452"/>
            <p14:sldId id="473"/>
            <p14:sldId id="458"/>
            <p14:sldId id="459"/>
            <p14:sldId id="460"/>
          </p14:sldIdLst>
        </p14:section>
        <p14:section name="Exams" id="{D7D83C31-DF07-4A17-8172-473BF5F56696}">
          <p14:sldIdLst>
            <p14:sldId id="449"/>
            <p14:sldId id="456"/>
            <p14:sldId id="457"/>
          </p14:sldIdLst>
        </p14:section>
        <p14:section name="Plagiarism" id="{EE7C0198-5368-45EF-B1EC-AF24301651D8}">
          <p14:sldIdLst>
            <p14:sldId id="454"/>
            <p14:sldId id="453"/>
            <p14:sldId id="463"/>
            <p14:sldId id="464"/>
          </p14:sldIdLst>
        </p14:section>
        <p14:section name="How Each Lesson Works" id="{21F49417-29BC-4A41-9DD1-78AFBB8F68E2}">
          <p14:sldIdLst>
            <p14:sldId id="446"/>
            <p14:sldId id="438"/>
            <p14:sldId id="474"/>
            <p14:sldId id="475"/>
            <p14:sldId id="476"/>
            <p14:sldId id="439"/>
          </p14:sldIdLst>
        </p14:section>
        <p14:section name="Hand-In Policies" id="{7A6550C7-381C-46F9-BE4B-FA4F40B5C9A4}">
          <p14:sldIdLst>
            <p14:sldId id="444"/>
            <p14:sldId id="440"/>
            <p14:sldId id="479"/>
            <p14:sldId id="477"/>
            <p14:sldId id="480"/>
          </p14:sldIdLst>
        </p14:section>
        <p14:section name="Getting Visual Studio" id="{CD64EEC3-B73F-4FBC-B864-029C7C2127C2}">
          <p14:sldIdLst>
            <p14:sldId id="481"/>
            <p14:sldId id="483"/>
            <p14:sldId id="468"/>
            <p14:sldId id="467"/>
          </p14:sldIdLst>
        </p14:section>
        <p14:section name="Coding Workflow" id="{AE4C2C49-D1E2-406B-856C-B81000122046}">
          <p14:sldIdLst>
            <p14:sldId id="447"/>
            <p14:sldId id="448"/>
            <p14:sldId id="484"/>
            <p14:sldId id="485"/>
            <p14:sldId id="487"/>
            <p14:sldId id="486"/>
            <p14:sldId id="488"/>
            <p14:sldId id="4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BFE2AC"/>
    <a:srgbClr val="7799BB"/>
    <a:srgbClr val="9DC9E3"/>
    <a:srgbClr val="EAEAEA"/>
    <a:srgbClr val="996600"/>
    <a:srgbClr val="663300"/>
    <a:srgbClr val="894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8" autoAdjust="0"/>
    <p:restoredTop sz="94660"/>
  </p:normalViewPr>
  <p:slideViewPr>
    <p:cSldViewPr>
      <p:cViewPr varScale="1">
        <p:scale>
          <a:sx n="78" d="100"/>
          <a:sy n="78" d="100"/>
        </p:scale>
        <p:origin x="158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175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38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93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This includes</a:t>
            </a:r>
            <a:r>
              <a:rPr lang="en-US" baseline="0" dirty="0"/>
              <a:t> the plagiarism (cheating)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83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73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677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pPr>
              <a:defRPr/>
            </a:pPr>
            <a:fld id="{0BEDD573-0DA3-4435-8A18-87B858D678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8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 and BIT 143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4546B-74EC-46B4-AABB-054F393E83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3286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r>
              <a:rPr lang="en-US"/>
              <a:t>BIT 142 and BIT 143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04D4546B-74EC-46B4-AABB-054F393E83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67028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pPr>
              <a:defRPr/>
            </a:pPr>
            <a:r>
              <a:rPr lang="en-US"/>
              <a:t>BIT 142 and BIT 143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04D4546B-74EC-46B4-AABB-054F393E83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542375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pPr>
              <a:defRPr/>
            </a:pPr>
            <a:r>
              <a:rPr lang="en-US"/>
              <a:t>BIT 142 and BIT 143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04D4546B-74EC-46B4-AABB-054F393E83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06814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 and BIT 143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4546B-74EC-46B4-AABB-054F393E83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6979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 and BIT 143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4546B-74EC-46B4-AABB-054F393E83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84539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40D06-DC4F-4ADA-AB34-AE08A25BE6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99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5A860BFD-0B72-4244-BD23-2674CF3F71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9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1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pPr>
              <a:defRPr/>
            </a:pPr>
            <a:fld id="{6320AC43-2924-438E-A075-13287ADC2D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8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3CA30C-A47E-4CF4-BA21-435E6246C3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7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D4843-3E5C-4651-BFAF-A768E00427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9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4546B-74EC-46B4-AABB-054F393E83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4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B129DA-E5CD-483E-BA73-82766BC3A7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1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9AB7F-9ECD-4CB5-9164-D478BBE832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9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F07B1-01DE-4237-9667-634EFE5A95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0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BIT 142 and 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D4546B-74EC-46B4-AABB-054F393E83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907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  <p:sldLayoutId id="2147483945" r:id="rId15"/>
    <p:sldLayoutId id="2147483946" r:id="rId16"/>
    <p:sldLayoutId id="2147483947" r:id="rId17"/>
  </p:sldLayoutIdLst>
  <p:hf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panitz@cascadi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26" Type="http://schemas.openxmlformats.org/officeDocument/2006/relationships/tags" Target="../tags/tag84.xml"/><Relationship Id="rId39" Type="http://schemas.openxmlformats.org/officeDocument/2006/relationships/tags" Target="../tags/tag97.xml"/><Relationship Id="rId21" Type="http://schemas.openxmlformats.org/officeDocument/2006/relationships/tags" Target="../tags/tag79.xml"/><Relationship Id="rId34" Type="http://schemas.openxmlformats.org/officeDocument/2006/relationships/tags" Target="../tags/tag92.xml"/><Relationship Id="rId42" Type="http://schemas.openxmlformats.org/officeDocument/2006/relationships/tags" Target="../tags/tag100.xml"/><Relationship Id="rId47" Type="http://schemas.openxmlformats.org/officeDocument/2006/relationships/tags" Target="../tags/tag105.xml"/><Relationship Id="rId50" Type="http://schemas.openxmlformats.org/officeDocument/2006/relationships/tags" Target="../tags/tag108.xml"/><Relationship Id="rId55" Type="http://schemas.openxmlformats.org/officeDocument/2006/relationships/tags" Target="../tags/tag113.xml"/><Relationship Id="rId63" Type="http://schemas.openxmlformats.org/officeDocument/2006/relationships/tags" Target="../tags/tag121.xml"/><Relationship Id="rId68" Type="http://schemas.openxmlformats.org/officeDocument/2006/relationships/tags" Target="../tags/tag126.xml"/><Relationship Id="rId7" Type="http://schemas.openxmlformats.org/officeDocument/2006/relationships/tags" Target="../tags/tag65.xml"/><Relationship Id="rId71" Type="http://schemas.openxmlformats.org/officeDocument/2006/relationships/tags" Target="../tags/tag129.xm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29" Type="http://schemas.openxmlformats.org/officeDocument/2006/relationships/tags" Target="../tags/tag87.xml"/><Relationship Id="rId11" Type="http://schemas.openxmlformats.org/officeDocument/2006/relationships/tags" Target="../tags/tag69.xml"/><Relationship Id="rId24" Type="http://schemas.openxmlformats.org/officeDocument/2006/relationships/tags" Target="../tags/tag82.xml"/><Relationship Id="rId32" Type="http://schemas.openxmlformats.org/officeDocument/2006/relationships/tags" Target="../tags/tag90.xml"/><Relationship Id="rId37" Type="http://schemas.openxmlformats.org/officeDocument/2006/relationships/tags" Target="../tags/tag95.xml"/><Relationship Id="rId40" Type="http://schemas.openxmlformats.org/officeDocument/2006/relationships/tags" Target="../tags/tag98.xml"/><Relationship Id="rId45" Type="http://schemas.openxmlformats.org/officeDocument/2006/relationships/tags" Target="../tags/tag103.xml"/><Relationship Id="rId53" Type="http://schemas.openxmlformats.org/officeDocument/2006/relationships/tags" Target="../tags/tag111.xml"/><Relationship Id="rId58" Type="http://schemas.openxmlformats.org/officeDocument/2006/relationships/tags" Target="../tags/tag116.xml"/><Relationship Id="rId66" Type="http://schemas.openxmlformats.org/officeDocument/2006/relationships/tags" Target="../tags/tag124.xml"/><Relationship Id="rId74" Type="http://schemas.openxmlformats.org/officeDocument/2006/relationships/notesSlide" Target="../notesSlides/notesSlide5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23" Type="http://schemas.openxmlformats.org/officeDocument/2006/relationships/tags" Target="../tags/tag81.xml"/><Relationship Id="rId28" Type="http://schemas.openxmlformats.org/officeDocument/2006/relationships/tags" Target="../tags/tag86.xml"/><Relationship Id="rId36" Type="http://schemas.openxmlformats.org/officeDocument/2006/relationships/tags" Target="../tags/tag94.xml"/><Relationship Id="rId49" Type="http://schemas.openxmlformats.org/officeDocument/2006/relationships/tags" Target="../tags/tag107.xml"/><Relationship Id="rId57" Type="http://schemas.openxmlformats.org/officeDocument/2006/relationships/tags" Target="../tags/tag115.xml"/><Relationship Id="rId61" Type="http://schemas.openxmlformats.org/officeDocument/2006/relationships/tags" Target="../tags/tag119.xml"/><Relationship Id="rId10" Type="http://schemas.openxmlformats.org/officeDocument/2006/relationships/tags" Target="../tags/tag68.xml"/><Relationship Id="rId19" Type="http://schemas.openxmlformats.org/officeDocument/2006/relationships/tags" Target="../tags/tag77.xml"/><Relationship Id="rId31" Type="http://schemas.openxmlformats.org/officeDocument/2006/relationships/tags" Target="../tags/tag89.xml"/><Relationship Id="rId44" Type="http://schemas.openxmlformats.org/officeDocument/2006/relationships/tags" Target="../tags/tag102.xml"/><Relationship Id="rId52" Type="http://schemas.openxmlformats.org/officeDocument/2006/relationships/tags" Target="../tags/tag110.xml"/><Relationship Id="rId60" Type="http://schemas.openxmlformats.org/officeDocument/2006/relationships/tags" Target="../tags/tag118.xml"/><Relationship Id="rId65" Type="http://schemas.openxmlformats.org/officeDocument/2006/relationships/tags" Target="../tags/tag123.xml"/><Relationship Id="rId73" Type="http://schemas.openxmlformats.org/officeDocument/2006/relationships/slideLayout" Target="../slideLayouts/slideLayout6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Relationship Id="rId22" Type="http://schemas.openxmlformats.org/officeDocument/2006/relationships/tags" Target="../tags/tag80.xml"/><Relationship Id="rId27" Type="http://schemas.openxmlformats.org/officeDocument/2006/relationships/tags" Target="../tags/tag85.xml"/><Relationship Id="rId30" Type="http://schemas.openxmlformats.org/officeDocument/2006/relationships/tags" Target="../tags/tag88.xml"/><Relationship Id="rId35" Type="http://schemas.openxmlformats.org/officeDocument/2006/relationships/tags" Target="../tags/tag93.xml"/><Relationship Id="rId43" Type="http://schemas.openxmlformats.org/officeDocument/2006/relationships/tags" Target="../tags/tag101.xml"/><Relationship Id="rId48" Type="http://schemas.openxmlformats.org/officeDocument/2006/relationships/tags" Target="../tags/tag106.xml"/><Relationship Id="rId56" Type="http://schemas.openxmlformats.org/officeDocument/2006/relationships/tags" Target="../tags/tag114.xml"/><Relationship Id="rId64" Type="http://schemas.openxmlformats.org/officeDocument/2006/relationships/tags" Target="../tags/tag122.xml"/><Relationship Id="rId69" Type="http://schemas.openxmlformats.org/officeDocument/2006/relationships/tags" Target="../tags/tag127.xml"/><Relationship Id="rId8" Type="http://schemas.openxmlformats.org/officeDocument/2006/relationships/tags" Target="../tags/tag66.xml"/><Relationship Id="rId51" Type="http://schemas.openxmlformats.org/officeDocument/2006/relationships/tags" Target="../tags/tag109.xml"/><Relationship Id="rId72" Type="http://schemas.openxmlformats.org/officeDocument/2006/relationships/tags" Target="../tags/tag130.xml"/><Relationship Id="rId3" Type="http://schemas.openxmlformats.org/officeDocument/2006/relationships/tags" Target="../tags/tag61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5" Type="http://schemas.openxmlformats.org/officeDocument/2006/relationships/tags" Target="../tags/tag83.xml"/><Relationship Id="rId33" Type="http://schemas.openxmlformats.org/officeDocument/2006/relationships/tags" Target="../tags/tag91.xml"/><Relationship Id="rId38" Type="http://schemas.openxmlformats.org/officeDocument/2006/relationships/tags" Target="../tags/tag96.xml"/><Relationship Id="rId46" Type="http://schemas.openxmlformats.org/officeDocument/2006/relationships/tags" Target="../tags/tag104.xml"/><Relationship Id="rId59" Type="http://schemas.openxmlformats.org/officeDocument/2006/relationships/tags" Target="../tags/tag117.xml"/><Relationship Id="rId67" Type="http://schemas.openxmlformats.org/officeDocument/2006/relationships/tags" Target="../tags/tag125.xml"/><Relationship Id="rId20" Type="http://schemas.openxmlformats.org/officeDocument/2006/relationships/tags" Target="../tags/tag78.xml"/><Relationship Id="rId41" Type="http://schemas.openxmlformats.org/officeDocument/2006/relationships/tags" Target="../tags/tag99.xml"/><Relationship Id="rId54" Type="http://schemas.openxmlformats.org/officeDocument/2006/relationships/tags" Target="../tags/tag112.xml"/><Relationship Id="rId62" Type="http://schemas.openxmlformats.org/officeDocument/2006/relationships/tags" Target="../tags/tag120.xml"/><Relationship Id="rId70" Type="http://schemas.openxmlformats.org/officeDocument/2006/relationships/tags" Target="../tags/tag128.xml"/><Relationship Id="rId1" Type="http://schemas.openxmlformats.org/officeDocument/2006/relationships/tags" Target="../tags/tag59.xml"/><Relationship Id="rId6" Type="http://schemas.openxmlformats.org/officeDocument/2006/relationships/tags" Target="../tags/tag6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40690871/visual-studio-mac-console-application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5E982-BCB7-4AAF-8E4C-579C1E169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In-Class, First day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123D9-A60A-4199-8341-751063C881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61602A-7B2A-4061-8FE0-75394A103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7D4E79-F3AB-47C5-8BAF-C5147589E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0AC43-2924-438E-A075-13287ADC2DF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35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1B3DB-3045-4A8A-A9AE-2A1709420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1001"/>
            <a:ext cx="7711440" cy="16764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Canvas Is (Almost)</a:t>
            </a:r>
            <a:br>
              <a:rPr lang="en-US" dirty="0"/>
            </a:br>
            <a:r>
              <a:rPr lang="en-US" dirty="0"/>
              <a:t> not used in this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51316-0BC5-4F9F-802A-103A97D5F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3810000"/>
          </a:xfrm>
        </p:spPr>
        <p:txBody>
          <a:bodyPr/>
          <a:lstStyle/>
          <a:p>
            <a:r>
              <a:rPr lang="en-US" dirty="0"/>
              <a:t>I use canvas for Announcements</a:t>
            </a:r>
          </a:p>
          <a:p>
            <a:pPr lvl="1"/>
            <a:r>
              <a:rPr lang="en-US" dirty="0"/>
              <a:t>I.e., so I can email everyone, all at once</a:t>
            </a:r>
          </a:p>
          <a:p>
            <a:pPr lvl="1"/>
            <a:endParaRPr lang="en-US" dirty="0"/>
          </a:p>
          <a:p>
            <a:r>
              <a:rPr lang="en-US" dirty="0" err="1"/>
              <a:t>Y’all</a:t>
            </a:r>
            <a:r>
              <a:rPr lang="en-US" dirty="0"/>
              <a:t> will use the Discussion Forums</a:t>
            </a:r>
          </a:p>
          <a:p>
            <a:pPr lvl="1"/>
            <a:r>
              <a:rPr lang="en-US" dirty="0"/>
              <a:t>To talk to each other, and 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A3DCB3-BBA6-4E68-A04F-D7E4358D2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FA576A-9882-45CD-9512-5FE1509B4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08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1B3DB-3045-4A8A-A9AE-2A1709420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447800"/>
          </a:xfrm>
        </p:spPr>
        <p:txBody>
          <a:bodyPr/>
          <a:lstStyle/>
          <a:p>
            <a:r>
              <a:rPr lang="en-US" dirty="0"/>
              <a:t>No other Canvas</a:t>
            </a:r>
            <a:br>
              <a:rPr lang="en-US" dirty="0"/>
            </a:br>
            <a:r>
              <a:rPr lang="en-US" dirty="0"/>
              <a:t>features are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51316-0BC5-4F9F-802A-103A97D5F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962400"/>
          </a:xfrm>
        </p:spPr>
        <p:txBody>
          <a:bodyPr/>
          <a:lstStyle/>
          <a:p>
            <a:r>
              <a:rPr lang="en-US" dirty="0"/>
              <a:t>Nothing else is used in Canvas</a:t>
            </a:r>
          </a:p>
          <a:p>
            <a:endParaRPr lang="en-US" dirty="0"/>
          </a:p>
          <a:p>
            <a:r>
              <a:rPr lang="en-US" dirty="0"/>
              <a:t>You submit work through the “</a:t>
            </a:r>
            <a:r>
              <a:rPr lang="en-US" dirty="0" err="1"/>
              <a:t>StudentTracker</a:t>
            </a:r>
            <a:r>
              <a:rPr lang="en-US" dirty="0"/>
              <a:t>” web app I wrote</a:t>
            </a:r>
          </a:p>
          <a:p>
            <a:endParaRPr lang="en-US" dirty="0"/>
          </a:p>
          <a:p>
            <a:r>
              <a:rPr lang="en-US" dirty="0"/>
              <a:t>Your grades are listed in “</a:t>
            </a:r>
            <a:r>
              <a:rPr lang="en-US" dirty="0" err="1"/>
              <a:t>StudentTracker</a:t>
            </a:r>
            <a:r>
              <a:rPr lang="en-US" dirty="0"/>
              <a:t>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A3DCB3-BBA6-4E68-A04F-D7E4358D2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FA576A-9882-45CD-9512-5FE1509B4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31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6EDCE-E535-46B4-B190-68FD5A741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r>
              <a:rPr lang="en-US" dirty="0"/>
              <a:t>How to use the website: </a:t>
            </a:r>
            <a:br>
              <a:rPr lang="en-US" dirty="0"/>
            </a:br>
            <a:r>
              <a:rPr lang="en-US" dirty="0"/>
              <a:t>Main 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2EFBF-7FC7-44D9-9E45-EE928868B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Course-wide info in left column</a:t>
            </a:r>
          </a:p>
          <a:p>
            <a:r>
              <a:rPr lang="en-US" dirty="0"/>
              <a:t>Middle column for lessons</a:t>
            </a:r>
          </a:p>
          <a:p>
            <a:r>
              <a:rPr lang="en-US" dirty="0"/>
              <a:t>Due dates in right column</a:t>
            </a:r>
          </a:p>
          <a:p>
            <a:pPr lvl="2"/>
            <a:r>
              <a:rPr lang="en-US" dirty="0"/>
              <a:t>PCE 01is the first week’s work</a:t>
            </a:r>
          </a:p>
          <a:p>
            <a:pPr lvl="2"/>
            <a:r>
              <a:rPr lang="en-US" dirty="0"/>
              <a:t>ASSIGNMENT 1 is the first major project</a:t>
            </a:r>
          </a:p>
          <a:p>
            <a:pPr lvl="2"/>
            <a:r>
              <a:rPr lang="en-US" b="1" dirty="0">
                <a:solidFill>
                  <a:srgbClr val="FFFF00"/>
                </a:solidFill>
              </a:rPr>
              <a:t>Note that these do not appear in Canvas</a:t>
            </a:r>
          </a:p>
          <a:p>
            <a:pPr lvl="2"/>
            <a:r>
              <a:rPr lang="en-US" dirty="0"/>
              <a:t>This is on purpose – good to get yourself organized before you leave college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0A758D-0084-4A26-9D4C-28AA36380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408646-E03F-4203-9EDF-95390101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7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E1731-7F32-4A55-80B7-E27893521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a lesson 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C9EA2-C62A-46A3-AA60-3D8AD3ED6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Right hand table of contents</a:t>
            </a:r>
          </a:p>
          <a:p>
            <a:r>
              <a:rPr lang="en-US" dirty="0"/>
              <a:t>Click to see in the ‘main panel’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7E495C-3DD2-4E59-8FA3-C77931CF2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026FFB-4125-4C7E-98D5-3D24CBD6B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55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6EDCE-E535-46B4-B190-68FD5A741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r>
              <a:rPr lang="en-US" dirty="0"/>
              <a:t>How to use the website: </a:t>
            </a:r>
            <a:br>
              <a:rPr lang="en-US" dirty="0"/>
            </a:br>
            <a:r>
              <a:rPr lang="en-US" dirty="0"/>
              <a:t>Main 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2EFBF-7FC7-44D9-9E45-EE928868B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*should* all be phone-friendly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0A758D-0084-4A26-9D4C-28AA36380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408646-E03F-4203-9EDF-95390101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3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FA33F-FAFD-4D59-8252-88EF1093A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SYllabus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E1A4E8-513D-4733-8B0B-F6C7AAFC8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0B8693-58C4-4C04-B733-DB6997727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EE943D-3A2F-4E61-8EB8-FE2477527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0AC43-2924-438E-A075-13287ADC2D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6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Syllabus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2057400"/>
            <a:ext cx="8458200" cy="4191000"/>
          </a:xfrm>
        </p:spPr>
        <p:txBody>
          <a:bodyPr/>
          <a:lstStyle/>
          <a:p>
            <a:r>
              <a:rPr lang="en-US" dirty="0"/>
              <a:t>YOU are responsible for knowing the syllabus!</a:t>
            </a:r>
          </a:p>
          <a:p>
            <a:pPr lvl="1"/>
            <a:r>
              <a:rPr lang="en-US" dirty="0"/>
              <a:t>If info isn’t on here, you should ask </a:t>
            </a:r>
            <a:r>
              <a:rPr lang="en-US" i="1" dirty="0"/>
              <a:t>before</a:t>
            </a:r>
            <a:r>
              <a:rPr lang="en-US" dirty="0"/>
              <a:t> it’s an</a:t>
            </a:r>
            <a:r>
              <a:rPr lang="en-US" b="1" dirty="0"/>
              <a:t> </a:t>
            </a:r>
            <a:r>
              <a:rPr lang="en-US" dirty="0"/>
              <a:t>issue.</a:t>
            </a:r>
          </a:p>
          <a:p>
            <a:endParaRPr lang="en-US" dirty="0"/>
          </a:p>
          <a:p>
            <a:r>
              <a:rPr lang="en-US" b="1" dirty="0">
                <a:solidFill>
                  <a:srgbClr val="FFFF00"/>
                </a:solidFill>
              </a:rPr>
              <a:t>There’s a link to the syllabus on the course web page</a:t>
            </a:r>
          </a:p>
          <a:p>
            <a:endParaRPr lang="en-US" dirty="0"/>
          </a:p>
          <a:p>
            <a:r>
              <a:rPr lang="en-US" dirty="0"/>
              <a:t>We won’t be talking about grading, </a:t>
            </a:r>
            <a:r>
              <a:rPr lang="en-US" dirty="0" err="1"/>
              <a:t>etc</a:t>
            </a:r>
            <a:r>
              <a:rPr lang="en-US" dirty="0"/>
              <a:t>, here in this video</a:t>
            </a:r>
          </a:p>
          <a:p>
            <a:r>
              <a:rPr lang="en-US" dirty="0"/>
              <a:t>Instead, there’s an online quiz (in Canvas) that you’re required to get 100% right (or else lose points)</a:t>
            </a:r>
          </a:p>
          <a:p>
            <a:pPr lvl="1"/>
            <a:endParaRPr lang="en-US" dirty="0"/>
          </a:p>
        </p:txBody>
      </p:sp>
      <p:sp>
        <p:nvSpPr>
          <p:cNvPr id="8198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Arial" charset="0"/>
              </a:rPr>
              <a:t>BIT 142</a:t>
            </a:r>
          </a:p>
        </p:txBody>
      </p:sp>
      <p:sp>
        <p:nvSpPr>
          <p:cNvPr id="81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B2B7F4-4A32-461F-9EC5-2A94A9A5EEDD}" type="slidenum">
              <a:rPr lang="en-US" sz="1400" smtClean="0">
                <a:latin typeface="Arial" charset="0"/>
              </a:rPr>
              <a:pPr/>
              <a:t>16</a:t>
            </a:fld>
            <a:endParaRPr 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81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 : Book info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799" y="2057400"/>
            <a:ext cx="8386763" cy="4191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BIT 142 uses the book fairly extensively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 would recommend getting it</a:t>
            </a:r>
          </a:p>
          <a:p>
            <a:r>
              <a:rPr lang="en-US" dirty="0"/>
              <a:t>BIT 143: Get it if you want to, and if you can get it cheaply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FF00"/>
                </a:solidFill>
              </a:rPr>
              <a:t>The edition does not matter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Get whichever one is cheapest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"C# How To Program" is the same as </a:t>
            </a:r>
            <a:br>
              <a:rPr lang="en-US" dirty="0"/>
            </a:br>
            <a:r>
              <a:rPr lang="en-US" dirty="0"/>
              <a:t>"C# For Programmers"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Section numbers may be slightly off.  Please first try to locate the material on your own, then email the Discussion Forum if you can't find it.</a:t>
            </a:r>
          </a:p>
        </p:txBody>
      </p:sp>
      <p:sp>
        <p:nvSpPr>
          <p:cNvPr id="9222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Arial" charset="0"/>
              </a:rPr>
              <a:t>BIT 142</a:t>
            </a:r>
          </a:p>
        </p:txBody>
      </p:sp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D187E03-DB64-4016-9081-D20B391DAE98}" type="slidenum">
              <a:rPr lang="en-US" sz="1400" smtClean="0">
                <a:latin typeface="Arial" charset="0"/>
              </a:rPr>
              <a:pPr/>
              <a:t>17</a:t>
            </a:fld>
            <a:endParaRPr 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25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515C7-D1D8-454D-A9B2-B0F379524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vs. online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A1130-3BED-4D09-9E02-8B3A983417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CFA0DC-4034-4EDA-B61E-917A97792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007A9B-1DEB-42D7-A0EB-C640F9486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0AC43-2924-438E-A075-13287ADC2D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53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8E569-9BD5-4554-9DD7-F8B82E970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Tl;dr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B1EA2-6901-4FA9-A85A-0993F6CAE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Hybrid Students must show up in class each week</a:t>
            </a:r>
          </a:p>
          <a:p>
            <a:endParaRPr lang="en-US" dirty="0"/>
          </a:p>
          <a:p>
            <a:r>
              <a:rPr lang="en-US" dirty="0"/>
              <a:t>Online students must show up for the midterm and final exams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5A2A7A-9892-4FE2-92B5-06944C0B0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92DA25-4383-431E-B56A-2A89806FE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83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199"/>
            <a:ext cx="8458200" cy="2743200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ln>
                  <a:solidFill>
                    <a:schemeClr val="bg1"/>
                  </a:solidFill>
                </a:ln>
              </a:rPr>
              <a:t>BIT 142:</a:t>
            </a:r>
            <a:br>
              <a:rPr lang="en-US" dirty="0">
                <a:ln>
                  <a:solidFill>
                    <a:schemeClr val="bg1"/>
                  </a:solidFill>
                </a:ln>
              </a:rPr>
            </a:br>
            <a:r>
              <a:rPr lang="en-US" dirty="0">
                <a:ln>
                  <a:solidFill>
                    <a:schemeClr val="bg1"/>
                  </a:solidFill>
                </a:ln>
              </a:rPr>
              <a:t>Intermediate Programming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191000"/>
            <a:ext cx="8077200" cy="2285999"/>
          </a:xfrm>
        </p:spPr>
        <p:txBody>
          <a:bodyPr/>
          <a:lstStyle/>
          <a:p>
            <a:pPr algn="ctr"/>
            <a:r>
              <a:rPr lang="en-US" dirty="0"/>
              <a:t>Instructor: Mike Panitz</a:t>
            </a:r>
          </a:p>
          <a:p>
            <a:pPr algn="ctr"/>
            <a:r>
              <a:rPr lang="en-US" dirty="0"/>
              <a:t>(</a:t>
            </a:r>
            <a:r>
              <a:rPr lang="en-US" dirty="0">
                <a:hlinkClick r:id="rId3"/>
              </a:rPr>
              <a:t>mpanitz@cascadia.edu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Mondays</a:t>
            </a:r>
            <a:r>
              <a:rPr lang="en-US"/>
              <a:t>, 11am-1:05pm, CC1-231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1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vs. “Online”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6482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Hybrid students:</a:t>
            </a:r>
          </a:p>
          <a:p>
            <a:r>
              <a:rPr lang="en-US" dirty="0"/>
              <a:t>10 points for each class meeting</a:t>
            </a:r>
          </a:p>
          <a:p>
            <a:pPr lvl="1"/>
            <a:r>
              <a:rPr lang="en-US" dirty="0"/>
              <a:t>2 point quiz on prior Lesson</a:t>
            </a:r>
          </a:p>
          <a:p>
            <a:pPr lvl="1"/>
            <a:r>
              <a:rPr lang="en-US" dirty="0"/>
              <a:t>8 points for participation</a:t>
            </a:r>
          </a:p>
          <a:p>
            <a:pPr lvl="1"/>
            <a:r>
              <a:rPr lang="en-US" b="1" dirty="0">
                <a:solidFill>
                  <a:srgbClr val="7030A0"/>
                </a:solidFill>
              </a:rPr>
              <a:t>The exams are still given during class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96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vs. “Online”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6482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Online students:</a:t>
            </a:r>
          </a:p>
          <a:p>
            <a:r>
              <a:rPr lang="en-US" dirty="0"/>
              <a:t>No points for in-class work</a:t>
            </a:r>
          </a:p>
          <a:p>
            <a:pPr lvl="1"/>
            <a:r>
              <a:rPr lang="en-US" dirty="0"/>
              <a:t>Attendance is therefore optional</a:t>
            </a:r>
          </a:p>
          <a:p>
            <a:pPr lvl="1"/>
            <a:r>
              <a:rPr lang="en-US" dirty="0"/>
              <a:t>Class is valuable preparation for the week’s work</a:t>
            </a:r>
          </a:p>
          <a:p>
            <a:pPr lvl="1"/>
            <a:r>
              <a:rPr lang="en-US" dirty="0"/>
              <a:t>OL students CAN attend class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rgbClr val="7030A0"/>
                </a:solidFill>
              </a:rPr>
              <a:t>Except for the exams – 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FFFF00"/>
                </a:solidFill>
              </a:rPr>
              <a:t>online students must show up in class for exams</a:t>
            </a:r>
          </a:p>
          <a:p>
            <a:pPr lvl="1"/>
            <a:r>
              <a:rPr lang="en-US" dirty="0"/>
              <a:t>Dates are listed on the course website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54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vs. “Online”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648200"/>
          </a:xfrm>
        </p:spPr>
        <p:txBody>
          <a:bodyPr/>
          <a:lstStyle/>
          <a:p>
            <a:endParaRPr lang="en-US" dirty="0"/>
          </a:p>
          <a:p>
            <a:r>
              <a:rPr lang="en-US" sz="4000" dirty="0">
                <a:solidFill>
                  <a:srgbClr val="00B050"/>
                </a:solidFill>
              </a:rPr>
              <a:t>You must clearly choose </a:t>
            </a:r>
            <a:br>
              <a:rPr lang="en-US" sz="4000" dirty="0">
                <a:solidFill>
                  <a:srgbClr val="00B050"/>
                </a:solidFill>
              </a:rPr>
            </a:br>
            <a:r>
              <a:rPr lang="en-US" sz="4000" dirty="0">
                <a:solidFill>
                  <a:srgbClr val="00B050"/>
                </a:solidFill>
              </a:rPr>
              <a:t>Hybrid vs. Online </a:t>
            </a:r>
            <a:br>
              <a:rPr lang="en-US" sz="4000" dirty="0">
                <a:solidFill>
                  <a:srgbClr val="00B050"/>
                </a:solidFill>
              </a:rPr>
            </a:br>
            <a:r>
              <a:rPr lang="en-US" sz="4000" dirty="0">
                <a:solidFill>
                  <a:srgbClr val="00B050"/>
                </a:solidFill>
              </a:rPr>
              <a:t>as part of the Lesson 01 </a:t>
            </a:r>
            <a:br>
              <a:rPr lang="en-US" sz="4000" dirty="0">
                <a:solidFill>
                  <a:srgbClr val="00B050"/>
                </a:solidFill>
              </a:rPr>
            </a:br>
            <a:r>
              <a:rPr lang="en-US" sz="4000" dirty="0">
                <a:solidFill>
                  <a:srgbClr val="00B050"/>
                </a:solidFill>
              </a:rPr>
              <a:t>Post-Class-Exercises (PCEs)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06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algn="r"/>
            <a:r>
              <a:rPr lang="en-US" dirty="0"/>
              <a:t>Hybrid vs.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648200"/>
          </a:xfrm>
        </p:spPr>
        <p:txBody>
          <a:bodyPr/>
          <a:lstStyle/>
          <a:p>
            <a:r>
              <a:rPr lang="en-US" dirty="0"/>
              <a:t>Think of hybrid as “online, plus guided help sessions before each week’s work starts”</a:t>
            </a:r>
          </a:p>
          <a:p>
            <a:pPr lvl="1"/>
            <a:r>
              <a:rPr lang="en-US" dirty="0"/>
              <a:t>Each hybrid class will be a 'real class'.  </a:t>
            </a:r>
          </a:p>
          <a:p>
            <a:pPr lvl="1"/>
            <a:r>
              <a:rPr lang="en-US" dirty="0"/>
              <a:t>There will be structure activities for you to do</a:t>
            </a:r>
          </a:p>
          <a:p>
            <a:pPr lvl="1"/>
            <a:r>
              <a:rPr lang="en-US" dirty="0"/>
              <a:t>You will be encouraged to work together </a:t>
            </a:r>
            <a:br>
              <a:rPr lang="en-US" dirty="0"/>
            </a:br>
            <a:r>
              <a:rPr lang="en-US" dirty="0"/>
              <a:t>in pairs / small groups </a:t>
            </a:r>
          </a:p>
          <a:p>
            <a:r>
              <a:rPr lang="en-US" dirty="0"/>
              <a:t>Which one should you sign up for?</a:t>
            </a:r>
          </a:p>
          <a:p>
            <a:pPr lvl="1"/>
            <a:r>
              <a:rPr lang="en-US" dirty="0"/>
              <a:t>There's an ungraded quiz in Lesson 01 to help you think about this decision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82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D2C7B-BC41-4D22-8902-576C2661F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EF62E-8E0E-4B56-A46F-68C382C9A5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E567F5-540A-4BD2-B26E-587A28E97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E83533-D752-4326-910C-E769002AA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0AC43-2924-438E-A075-13287ADC2D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975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 happen in-class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763000" cy="4114800"/>
          </a:xfrm>
        </p:spPr>
        <p:txBody>
          <a:bodyPr>
            <a:normAutofit/>
          </a:bodyPr>
          <a:lstStyle/>
          <a:p>
            <a:r>
              <a:rPr lang="en-US" dirty="0"/>
              <a:t>There are NO ONLINE EXAMS</a:t>
            </a:r>
          </a:p>
          <a:p>
            <a:pPr lvl="1"/>
            <a:r>
              <a:rPr lang="en-US" dirty="0"/>
              <a:t>If you're an online student start planning for this now!!!!</a:t>
            </a:r>
          </a:p>
          <a:p>
            <a:r>
              <a:rPr lang="en-US" dirty="0"/>
              <a:t>Exams happen in class</a:t>
            </a:r>
          </a:p>
          <a:p>
            <a:pPr lvl="1"/>
            <a:r>
              <a:rPr lang="en-US" dirty="0"/>
              <a:t>You must bring photo ID, which will be checked!</a:t>
            </a:r>
          </a:p>
          <a:p>
            <a:r>
              <a:rPr lang="en-US" dirty="0"/>
              <a:t>Exam occurs during class time on the date specified</a:t>
            </a:r>
          </a:p>
          <a:p>
            <a:r>
              <a:rPr lang="en-US" dirty="0"/>
              <a:t>Exam dates are listed on the course home page</a:t>
            </a:r>
          </a:p>
        </p:txBody>
      </p:sp>
    </p:spTree>
    <p:extLst>
      <p:ext uri="{BB962C8B-B14F-4D97-AF65-F5344CB8AC3E}">
        <p14:creationId xmlns:p14="http://schemas.microsoft.com/office/powerpoint/2010/main" val="30096639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 happen in-class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763000" cy="4114800"/>
          </a:xfrm>
        </p:spPr>
        <p:txBody>
          <a:bodyPr>
            <a:normAutofit/>
          </a:bodyPr>
          <a:lstStyle/>
          <a:p>
            <a:r>
              <a:rPr lang="en-US" dirty="0"/>
              <a:t>For Lesson 01 you must either:</a:t>
            </a:r>
          </a:p>
          <a:p>
            <a:pPr lvl="1"/>
            <a:r>
              <a:rPr lang="en-US" dirty="0"/>
              <a:t>Confirm that you can make the exams</a:t>
            </a:r>
          </a:p>
          <a:p>
            <a:pPr lvl="1"/>
            <a:r>
              <a:rPr lang="en-US" dirty="0"/>
              <a:t>-OR-</a:t>
            </a:r>
          </a:p>
          <a:p>
            <a:pPr lvl="1"/>
            <a:r>
              <a:rPr lang="en-US" dirty="0"/>
              <a:t>Make alternate arrangements for the exam</a:t>
            </a:r>
          </a:p>
          <a:p>
            <a:pPr lvl="1"/>
            <a:endParaRPr lang="en-US" dirty="0"/>
          </a:p>
          <a:p>
            <a:r>
              <a:rPr lang="en-US" dirty="0"/>
              <a:t>If you fail to make alternate arrangements then you must take the exam during the day &amp; time listed on the course web page.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7036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E1CE4-9CF2-4590-BB9A-3EFFA61D4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Plagiarism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828E9-6D10-4995-B16A-1ADA8E16F1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7780E1-14DA-4846-99EE-EF5744EC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6D3665-390A-4F7A-9855-02C2F623A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0AC43-2924-438E-A075-13287ADC2DF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422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156FF-3B08-42CC-9F26-8FA600D02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6093C-FA31-4CE9-9D4B-88559A76C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I’ve already got slides for this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8D8AC3-20CC-4B0A-80DF-81C3EC5CF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79DB78-ADAE-408C-86BE-B84BAE1E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689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NOT plagiarize other people’s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229600" cy="4114799"/>
          </a:xfrm>
        </p:spPr>
        <p:txBody>
          <a:bodyPr/>
          <a:lstStyle/>
          <a:p>
            <a:pPr fontAlgn="auto" hangingPunct="1"/>
            <a:r>
              <a:rPr lang="en-US" dirty="0"/>
              <a:t>Examples of code and exam plagiarism include:</a:t>
            </a:r>
          </a:p>
          <a:p>
            <a:pPr lvl="2"/>
            <a:r>
              <a:rPr lang="en-US" dirty="0"/>
              <a:t>Taking the work of someone else (including other students) and turning it in as your own.</a:t>
            </a:r>
          </a:p>
          <a:p>
            <a:pPr lvl="2"/>
            <a:r>
              <a:rPr lang="en-US" dirty="0"/>
              <a:t>Giving your work to another student to turn in as their own.</a:t>
            </a:r>
          </a:p>
          <a:p>
            <a:pPr lvl="2"/>
            <a:r>
              <a:rPr lang="en-US" dirty="0"/>
              <a:t>Getting information about an exam from another student.</a:t>
            </a:r>
          </a:p>
          <a:p>
            <a:pPr lvl="2"/>
            <a:r>
              <a:rPr lang="en-US" dirty="0"/>
              <a:t>Giving information about an exam to another student.</a:t>
            </a:r>
          </a:p>
          <a:p>
            <a:pPr lvl="2"/>
            <a:r>
              <a:rPr lang="en-US" dirty="0"/>
              <a:t>Copying code off the Internet and turning it in as your own.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3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dirty="0" err="1"/>
              <a:t>tl;dr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Get Visual Studio</a:t>
            </a:r>
          </a:p>
          <a:p>
            <a:pPr lvl="1"/>
            <a:r>
              <a:rPr lang="en-US" sz="2800" dirty="0"/>
              <a:t>Visual Studio 201x Community Edition is great</a:t>
            </a:r>
          </a:p>
          <a:p>
            <a:pPr lvl="1"/>
            <a:r>
              <a:rPr lang="en-US" sz="2800" dirty="0"/>
              <a:t>If not, you can use Cascadia’s computers, </a:t>
            </a:r>
            <a:br>
              <a:rPr lang="en-US" sz="2800" dirty="0"/>
            </a:br>
            <a:r>
              <a:rPr lang="en-US" sz="2800" dirty="0"/>
              <a:t>on-site or remotely</a:t>
            </a:r>
          </a:p>
          <a:p>
            <a:pPr lvl="1"/>
            <a:endParaRPr lang="en-US" sz="2800" dirty="0"/>
          </a:p>
          <a:p>
            <a:r>
              <a:rPr lang="en-US" sz="2800" dirty="0">
                <a:solidFill>
                  <a:srgbClr val="FFFF00"/>
                </a:solidFill>
              </a:rPr>
              <a:t>The lesson 01 exercises (both coding and video-watching) are due </a:t>
            </a:r>
            <a:r>
              <a:rPr lang="en-US" sz="2800" b="1" dirty="0">
                <a:solidFill>
                  <a:srgbClr val="FFFF00"/>
                </a:solidFill>
              </a:rPr>
              <a:t>at the start </a:t>
            </a:r>
            <a:r>
              <a:rPr lang="en-US" sz="2800" dirty="0">
                <a:solidFill>
                  <a:srgbClr val="FFFF00"/>
                </a:solidFill>
              </a:rPr>
              <a:t>of the next class session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217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NOT plagiarize other people’s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8229600" cy="3733800"/>
          </a:xfrm>
        </p:spPr>
        <p:txBody>
          <a:bodyPr/>
          <a:lstStyle/>
          <a:p>
            <a:r>
              <a:rPr lang="en-US" dirty="0"/>
              <a:t>If two or more </a:t>
            </a:r>
            <a:r>
              <a:rPr lang="en-US" dirty="0" err="1"/>
              <a:t>homeworks</a:t>
            </a:r>
            <a:r>
              <a:rPr lang="en-US" dirty="0"/>
              <a:t> or exams are found to be suspiciously similar, the burden of proof rests upon the students who submitted the work.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961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8172D-CFDE-4B67-8750-CA9222378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Course workflow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A369B-0C1D-4912-B150-5829BF8266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994A32-57DE-4336-A06D-7F20CC68B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A92D3-16DC-4AF6-AF97-562DD1A70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0AC43-2924-438E-A075-13287ADC2DF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021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617C3-D143-4663-B330-96AA7DCE3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92965-7A0F-4C57-B4D0-67F309AC9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194560"/>
            <a:ext cx="8534400" cy="4069080"/>
          </a:xfrm>
        </p:spPr>
        <p:txBody>
          <a:bodyPr>
            <a:normAutofit/>
          </a:bodyPr>
          <a:lstStyle/>
          <a:p>
            <a:r>
              <a:rPr lang="en-US" dirty="0"/>
              <a:t>1 week per lesson</a:t>
            </a:r>
          </a:p>
          <a:p>
            <a:r>
              <a:rPr lang="en-US" dirty="0"/>
              <a:t>Lesson 1 starts when the hybrid class (normally) meets</a:t>
            </a:r>
          </a:p>
          <a:p>
            <a:r>
              <a:rPr lang="en-US" dirty="0"/>
              <a:t>We cover Lesson 1 in class with the hybrid students</a:t>
            </a:r>
          </a:p>
          <a:p>
            <a:r>
              <a:rPr lang="en-US" dirty="0"/>
              <a:t>Everyone works on Lesson 1 during the week</a:t>
            </a:r>
          </a:p>
          <a:p>
            <a:r>
              <a:rPr lang="en-US" dirty="0"/>
              <a:t>Lesson 1 is due at the start when the second in-person class happens</a:t>
            </a:r>
          </a:p>
          <a:p>
            <a:r>
              <a:rPr lang="en-US" dirty="0"/>
              <a:t>Lesson 2 starts, and the cycle repeats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0F2331-7F38-4D1D-88BF-14005CC8B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326A2B-A046-4840-9035-D0CD7919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5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617C3-D143-4663-B330-96AA7DCE3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4373"/>
            <a:ext cx="8244840" cy="1293028"/>
          </a:xfrm>
        </p:spPr>
        <p:txBody>
          <a:bodyPr>
            <a:normAutofit fontScale="90000"/>
          </a:bodyPr>
          <a:lstStyle/>
          <a:p>
            <a:r>
              <a:rPr lang="en-US" dirty="0"/>
              <a:t>Lesson plan:</a:t>
            </a:r>
            <a:br>
              <a:rPr lang="en-US" dirty="0"/>
            </a:br>
            <a:r>
              <a:rPr lang="en-US" dirty="0"/>
              <a:t>stuff that’s specific to lesson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92965-7A0F-4C57-B4D0-67F309AC9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194560"/>
            <a:ext cx="8534400" cy="4069080"/>
          </a:xfrm>
        </p:spPr>
        <p:txBody>
          <a:bodyPr>
            <a:normAutofit/>
          </a:bodyPr>
          <a:lstStyle/>
          <a:p>
            <a:r>
              <a:rPr lang="en-US" dirty="0"/>
              <a:t>‘Lesson home’ always brings you back to the lesson home page</a:t>
            </a:r>
          </a:p>
          <a:p>
            <a:r>
              <a:rPr lang="en-US" dirty="0"/>
              <a:t>‘Start of Lecture slides’ I go through in class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Online students are required to read the Start Of Lecture slides on their own</a:t>
            </a:r>
          </a:p>
          <a:p>
            <a:pPr lvl="1"/>
            <a:r>
              <a:rPr lang="en-US" dirty="0"/>
              <a:t>Read these any time after the hybrid class ends</a:t>
            </a:r>
          </a:p>
          <a:p>
            <a:endParaRPr lang="en-US" dirty="0"/>
          </a:p>
          <a:p>
            <a:r>
              <a:rPr lang="en-US" dirty="0"/>
              <a:t>‘Classroom setup’ walks you through the class</a:t>
            </a:r>
          </a:p>
          <a:p>
            <a:r>
              <a:rPr lang="en-US" dirty="0"/>
              <a:t>‘Get Visual Studio’ walks you through the software setup</a:t>
            </a:r>
          </a:p>
          <a:p>
            <a:r>
              <a:rPr lang="en-US" i="1" dirty="0"/>
              <a:t>Future lessons start with the Viewing Quiz + Starter Project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0F2331-7F38-4D1D-88BF-14005CC8B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326A2B-A046-4840-9035-D0CD7919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2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617C3-D143-4663-B330-96AA7DCE3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64373"/>
            <a:ext cx="7635240" cy="1293028"/>
          </a:xfrm>
        </p:spPr>
        <p:txBody>
          <a:bodyPr>
            <a:normAutofit fontScale="90000"/>
          </a:bodyPr>
          <a:lstStyle/>
          <a:p>
            <a:r>
              <a:rPr lang="en-US" dirty="0"/>
              <a:t>Lesson plan:</a:t>
            </a:r>
            <a:br>
              <a:rPr lang="en-US" dirty="0"/>
            </a:br>
            <a:r>
              <a:rPr lang="en-US" dirty="0"/>
              <a:t>Viewing Quiz / Video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92965-7A0F-4C57-B4D0-67F309AC9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194560"/>
            <a:ext cx="8534400" cy="406908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You need to fill out a Viewing Quiz for each video</a:t>
            </a:r>
          </a:p>
          <a:p>
            <a:pPr lvl="1"/>
            <a:r>
              <a:rPr lang="en-US" dirty="0"/>
              <a:t>You can do an outline of the video instead</a:t>
            </a:r>
          </a:p>
          <a:p>
            <a:pPr lvl="1"/>
            <a:r>
              <a:rPr lang="en-US" dirty="0"/>
              <a:t>Only do ONE (they’re very time-consuming)</a:t>
            </a:r>
          </a:p>
          <a:p>
            <a:r>
              <a:rPr lang="en-US" dirty="0"/>
              <a:t>This ensures that people actually watch the videos</a:t>
            </a:r>
          </a:p>
          <a:p>
            <a:endParaRPr lang="en-US" dirty="0"/>
          </a:p>
          <a:p>
            <a:r>
              <a:rPr lang="en-US" dirty="0"/>
              <a:t>Viewing Quiz questions are purely comprehension</a:t>
            </a:r>
          </a:p>
          <a:p>
            <a:pPr lvl="1"/>
            <a:r>
              <a:rPr lang="en-US" dirty="0"/>
              <a:t>I could *almost* rewrite them as “What did I say at 2:30?”</a:t>
            </a:r>
          </a:p>
          <a:p>
            <a:endParaRPr lang="en-US" dirty="0"/>
          </a:p>
          <a:p>
            <a:r>
              <a:rPr lang="en-US" dirty="0"/>
              <a:t>Watch the videos before doing the exercises</a:t>
            </a:r>
          </a:p>
          <a:p>
            <a:endParaRPr lang="en-US" dirty="0"/>
          </a:p>
          <a:p>
            <a:r>
              <a:rPr lang="en-US" dirty="0"/>
              <a:t>Fill out the Viewing Quiz / Outline as you watch the videos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0F2331-7F38-4D1D-88BF-14005CC8B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326A2B-A046-4840-9035-D0CD7919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3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617C3-D143-4663-B330-96AA7DCE3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plan</a:t>
            </a:r>
            <a:br>
              <a:rPr lang="en-US" dirty="0"/>
            </a:br>
            <a:r>
              <a:rPr lang="en-US" dirty="0"/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92965-7A0F-4C57-B4D0-67F309AC9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194560"/>
            <a:ext cx="8534400" cy="4069080"/>
          </a:xfrm>
        </p:spPr>
        <p:txBody>
          <a:bodyPr>
            <a:normAutofit/>
          </a:bodyPr>
          <a:lstStyle/>
          <a:p>
            <a:r>
              <a:rPr lang="en-US" dirty="0"/>
              <a:t>Start at the top, work your way down</a:t>
            </a:r>
          </a:p>
          <a:p>
            <a:r>
              <a:rPr lang="en-US" dirty="0"/>
              <a:t>Watch the video, fill out the Viewing Quiz / Video Outline</a:t>
            </a:r>
          </a:p>
          <a:p>
            <a:r>
              <a:rPr lang="en-US" dirty="0"/>
              <a:t>Then do the corresponding exercise(s)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0F2331-7F38-4D1D-88BF-14005CC8B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326A2B-A046-4840-9035-D0CD7919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8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E0B76-6654-4E69-9057-C82FCED28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&amp; Hand-in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87F42-F440-4E45-9A5E-CE0EB7030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learn AND DO everything</a:t>
            </a:r>
          </a:p>
          <a:p>
            <a:endParaRPr lang="en-US" dirty="0"/>
          </a:p>
          <a:p>
            <a:r>
              <a:rPr lang="en-US" dirty="0"/>
              <a:t>I only grade things marked </a:t>
            </a:r>
            <a:r>
              <a:rPr lang="en-US" b="1" dirty="0">
                <a:solidFill>
                  <a:srgbClr val="FF0000"/>
                </a:solidFill>
              </a:rPr>
              <a:t>(Hand-In)</a:t>
            </a:r>
            <a:r>
              <a:rPr lang="en-US" dirty="0"/>
              <a:t> or </a:t>
            </a:r>
            <a:r>
              <a:rPr lang="en-US" b="1" dirty="0">
                <a:solidFill>
                  <a:srgbClr val="FF0000"/>
                </a:solidFill>
              </a:rPr>
              <a:t>(Required)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Hand-In: I will look for your work in a file that you upload</a:t>
            </a:r>
          </a:p>
          <a:p>
            <a:pPr lvl="1"/>
            <a:r>
              <a:rPr lang="en-US" dirty="0"/>
              <a:t>Required: I will look for your work elsewhere (Canvas,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Required sometimes means: I may not be able to find your work, but I want to emphasize that you really do need to do this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1BCEA0-C6A1-4A25-8EB9-24B5D3749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E259C-D122-4EAB-A49F-9175F4F20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8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FE1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CFCBE-BA6C-47F8-8919-30FF1E344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Due Date / Late Policies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AE3BD-5E2A-4E1F-9339-97A063A284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372E5B-E8F8-40D1-95CF-DF5D0EF01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839956-F8D8-413E-94B5-2B4219345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0AC43-2924-438E-A075-13287ADC2DF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261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ADB0C-B9A7-450B-9BD7-2A8474B1D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PCE Late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86D3E-3E2C-4A00-884E-A2385719C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8610600" cy="40690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PCEs (Post Class Exercises), including the Viewing Quiz/Video Outline</a:t>
            </a:r>
          </a:p>
          <a:p>
            <a:r>
              <a:rPr lang="en-US" dirty="0"/>
              <a:t>Have a soft deadline</a:t>
            </a:r>
          </a:p>
          <a:p>
            <a:r>
              <a:rPr lang="en-US" dirty="0"/>
              <a:t>As long as you hand them in before I grade them then there’s no penalty</a:t>
            </a:r>
          </a:p>
          <a:p>
            <a:r>
              <a:rPr lang="en-US" dirty="0"/>
              <a:t>At some point I finish the grading and email out the results</a:t>
            </a:r>
          </a:p>
          <a:p>
            <a:r>
              <a:rPr lang="en-US" dirty="0"/>
              <a:t>Any missing files can be handed in using Missing File Extension</a:t>
            </a:r>
          </a:p>
          <a:p>
            <a:r>
              <a:rPr lang="en-US" dirty="0"/>
              <a:t>Extensions have a hard time limit</a:t>
            </a:r>
          </a:p>
          <a:p>
            <a:pPr lvl="1"/>
            <a:r>
              <a:rPr lang="en-US" dirty="0"/>
              <a:t>Unlike the first deadline</a:t>
            </a:r>
          </a:p>
          <a:p>
            <a:pPr lvl="1"/>
            <a:r>
              <a:rPr lang="en-US" dirty="0"/>
              <a:t>I don’t grade anything handed in after that deadline</a:t>
            </a:r>
          </a:p>
          <a:p>
            <a:r>
              <a:rPr lang="en-US" dirty="0"/>
              <a:t>There’s a limited number of extensions</a:t>
            </a:r>
          </a:p>
          <a:p>
            <a:pPr lvl="1"/>
            <a:r>
              <a:rPr lang="en-US" dirty="0"/>
              <a:t>Time limit and number of extensions are specified in the syllabus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D9899-3229-45AE-83E2-8AB6C3ABE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601998-3D3B-4991-AB25-6B59844FA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0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2" name="OTLSHAPE_TB_00000000000000000000000000000000_ElapsedTimeExtension"/>
          <p:cNvSpPr/>
          <p:nvPr>
            <p:custDataLst>
              <p:tags r:id="rId2"/>
            </p:custDataLst>
          </p:nvPr>
        </p:nvSpPr>
        <p:spPr>
          <a:xfrm>
            <a:off x="844465" y="1878120"/>
            <a:ext cx="0" cy="2322407"/>
          </a:xfrm>
          <a:prstGeom prst="rect">
            <a:avLst/>
          </a:prstGeom>
          <a:gradFill flip="none" rotWithShape="1">
            <a:gsLst>
              <a:gs pos="100000">
                <a:srgbClr val="FFBD47">
                  <a:alpha val="30196"/>
                </a:srgbClr>
              </a:gs>
              <a:gs pos="0">
                <a:srgbClr val="FFBD47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68" name="OTLSHAPE_TB_00000000000000000000000000000000_LeftEndCaps" hidden="1"/>
          <p:cNvSpPr txBox="1"/>
          <p:nvPr>
            <p:custDataLst>
              <p:tags r:id="rId3"/>
            </p:custDataLst>
          </p:nvPr>
        </p:nvSpPr>
        <p:spPr>
          <a:xfrm>
            <a:off x="254000" y="4251496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ED7D31"/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11969" name="OTLSHAPE_TB_00000000000000000000000000000000_RightEndCaps" hidden="1"/>
          <p:cNvSpPr txBox="1"/>
          <p:nvPr>
            <p:custDataLst>
              <p:tags r:id="rId4"/>
            </p:custDataLst>
          </p:nvPr>
        </p:nvSpPr>
        <p:spPr>
          <a:xfrm>
            <a:off x="8422513" y="4251496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orbel" panose="020B0503020204020204" pitchFamily="34" charset="0"/>
              </a:rPr>
              <a:t>2018</a:t>
            </a:r>
          </a:p>
        </p:txBody>
      </p:sp>
      <p:sp>
        <p:nvSpPr>
          <p:cNvPr id="11970" name="OTLSHAPE_TB_00000000000000000000000000000000_ScaleContainer"/>
          <p:cNvSpPr/>
          <p:nvPr>
            <p:custDataLst>
              <p:tags r:id="rId5"/>
            </p:custDataLst>
          </p:nvPr>
        </p:nvSpPr>
        <p:spPr>
          <a:xfrm>
            <a:off x="844465" y="4200527"/>
            <a:ext cx="7454900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71" name="OTLSHAPE_TB_00000000000000000000000000000000_ElapsedTime" hidden="1"/>
          <p:cNvSpPr/>
          <p:nvPr>
            <p:custDataLst>
              <p:tags r:id="rId6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73" name="OTLSHAPE_TB_00000000000000000000000000000000_TodayMarkerShape" hidden="1"/>
          <p:cNvSpPr/>
          <p:nvPr>
            <p:custDataLst>
              <p:tags r:id="rId7"/>
            </p:custDataLst>
          </p:nvPr>
        </p:nvSpPr>
        <p:spPr>
          <a:xfrm flipV="1">
            <a:off x="790037" y="4073527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74" name="OTLSHAPE_TB_00000000000000000000000000000000_TodayMarkerText" hidden="1"/>
          <p:cNvSpPr txBox="1"/>
          <p:nvPr>
            <p:custDataLst>
              <p:tags r:id="rId8"/>
            </p:custDataLst>
          </p:nvPr>
        </p:nvSpPr>
        <p:spPr>
          <a:xfrm>
            <a:off x="844465" y="4073527"/>
            <a:ext cx="285336" cy="1384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11975" name="OTLSHAPE_TB_00000000000000000000000000000000_TimescaleInterval1"/>
          <p:cNvSpPr txBox="1"/>
          <p:nvPr>
            <p:custDataLst>
              <p:tags r:id="rId9"/>
            </p:custDataLst>
          </p:nvPr>
        </p:nvSpPr>
        <p:spPr>
          <a:xfrm>
            <a:off x="907965" y="4313515"/>
            <a:ext cx="400751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b="1" spc="-10" dirty="0">
                <a:solidFill>
                  <a:schemeClr val="lt1"/>
                </a:solidFill>
                <a:latin typeface="Calibri" panose="020F0502020204030204" pitchFamily="34" charset="0"/>
              </a:rPr>
              <a:t>Time </a:t>
            </a:r>
            <a:r>
              <a:rPr lang="en-US" b="1" spc="-10" dirty="0">
                <a:solidFill>
                  <a:schemeClr val="lt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</a:t>
            </a:r>
            <a:endParaRPr lang="en-US" b="1" spc="-1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1993" name="OTLSHAPE_T_000a92dd9b124873a0da1178375d72a8_RightVerticalConnector1" hidden="1"/>
          <p:cNvCxnSpPr/>
          <p:nvPr>
            <p:custDataLst>
              <p:tags r:id="rId10"/>
            </p:custDataLst>
          </p:nvPr>
        </p:nvCxnSpPr>
        <p:spPr>
          <a:xfrm>
            <a:off x="2007460" y="3479929"/>
            <a:ext cx="0" cy="720598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99" name="OTLSHAPE_M_a5cc0d4f439c4c2a87b0bef599799b5f_Date" hidden="1"/>
          <p:cNvSpPr txBox="1"/>
          <p:nvPr>
            <p:custDataLst>
              <p:tags r:id="rId11"/>
            </p:custDataLst>
          </p:nvPr>
        </p:nvSpPr>
        <p:spPr>
          <a:xfrm>
            <a:off x="2618524" y="4073527"/>
            <a:ext cx="0" cy="9233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6"/>
                </a:solidFill>
                <a:latin typeface="Calibri" panose="020F0502020204030204" pitchFamily="34" charset="0"/>
              </a:rPr>
              <a:t>Mar 31</a:t>
            </a:r>
          </a:p>
        </p:txBody>
      </p:sp>
      <p:sp>
        <p:nvSpPr>
          <p:cNvPr id="12002" name="OTLSHAPE_M_4fee74f0717e4dde91e73221b9c2501f_Date" hidden="1"/>
          <p:cNvSpPr txBox="1"/>
          <p:nvPr>
            <p:custDataLst>
              <p:tags r:id="rId12"/>
            </p:custDataLst>
          </p:nvPr>
        </p:nvSpPr>
        <p:spPr>
          <a:xfrm>
            <a:off x="4412295" y="4073527"/>
            <a:ext cx="0" cy="9233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6"/>
                </a:solidFill>
                <a:latin typeface="Calibri" panose="020F0502020204030204" pitchFamily="34" charset="0"/>
              </a:rPr>
              <a:t>Jun 30</a:t>
            </a:r>
          </a:p>
        </p:txBody>
      </p:sp>
      <p:sp>
        <p:nvSpPr>
          <p:cNvPr id="12005" name="OTLSHAPE_M_31ea56ec24c3441389f02e1388de8aef_Date" hidden="1"/>
          <p:cNvSpPr txBox="1"/>
          <p:nvPr>
            <p:custDataLst>
              <p:tags r:id="rId13"/>
            </p:custDataLst>
          </p:nvPr>
        </p:nvSpPr>
        <p:spPr>
          <a:xfrm>
            <a:off x="6225778" y="4073527"/>
            <a:ext cx="0" cy="9233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6"/>
                </a:solidFill>
                <a:latin typeface="Calibri" panose="020F0502020204030204" pitchFamily="34" charset="0"/>
              </a:rPr>
              <a:t>Sep 30</a:t>
            </a:r>
          </a:p>
        </p:txBody>
      </p:sp>
      <p:sp>
        <p:nvSpPr>
          <p:cNvPr id="12010" name="OTLSHAPE_M_809acb9bd4764553815fa5ce577572e4_Title"/>
          <p:cNvSpPr txBox="1"/>
          <p:nvPr>
            <p:custDataLst>
              <p:tags r:id="rId14"/>
            </p:custDataLst>
          </p:nvPr>
        </p:nvSpPr>
        <p:spPr>
          <a:xfrm>
            <a:off x="889986" y="4562807"/>
            <a:ext cx="495300" cy="12403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endParaRPr lang="en-US" sz="800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2032" name="OTLSHAPE_T_537301c8be434860a3593caac61a1d74_ShapePercentage" hidden="1"/>
          <p:cNvSpPr/>
          <p:nvPr>
            <p:custDataLst>
              <p:tags r:id="rId15"/>
            </p:custDataLst>
          </p:nvPr>
        </p:nvSpPr>
        <p:spPr>
          <a:xfrm>
            <a:off x="5910390" y="2033145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33" name="OTLSHAPE_T_537301c8be434860a3593caac61a1d74_TextPercentage" hidden="1"/>
          <p:cNvSpPr txBox="1"/>
          <p:nvPr>
            <p:custDataLst>
              <p:tags r:id="rId16"/>
            </p:custDataLst>
          </p:nvPr>
        </p:nvSpPr>
        <p:spPr>
          <a:xfrm>
            <a:off x="0" y="187812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2034" name="OTLSHAPE_T_537301c8be434860a3593caac61a1d74_StartDate" hidden="1"/>
          <p:cNvSpPr txBox="1"/>
          <p:nvPr>
            <p:custDataLst>
              <p:tags r:id="rId17"/>
            </p:custDataLst>
          </p:nvPr>
        </p:nvSpPr>
        <p:spPr>
          <a:xfrm>
            <a:off x="0" y="1878120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035" name="OTLSHAPE_T_537301c8be434860a3593caac61a1d74_EndDate" hidden="1"/>
          <p:cNvSpPr txBox="1"/>
          <p:nvPr>
            <p:custDataLst>
              <p:tags r:id="rId18"/>
            </p:custDataLst>
          </p:nvPr>
        </p:nvSpPr>
        <p:spPr>
          <a:xfrm>
            <a:off x="0" y="1878120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040" name="OTLSHAPE_T_91d37359fb8646a79be5e3f88ad1e984_ShapePercentage" hidden="1"/>
          <p:cNvSpPr/>
          <p:nvPr>
            <p:custDataLst>
              <p:tags r:id="rId19"/>
            </p:custDataLst>
          </p:nvPr>
        </p:nvSpPr>
        <p:spPr>
          <a:xfrm>
            <a:off x="2894489" y="2490006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1" name="OTLSHAPE_T_91d37359fb8646a79be5e3f88ad1e984_TextPercentage" hidden="1"/>
          <p:cNvSpPr txBox="1"/>
          <p:nvPr>
            <p:custDataLst>
              <p:tags r:id="rId20"/>
            </p:custDataLst>
          </p:nvPr>
        </p:nvSpPr>
        <p:spPr>
          <a:xfrm>
            <a:off x="0" y="233498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2042" name="OTLSHAPE_T_91d37359fb8646a79be5e3f88ad1e984_StartDate" hidden="1"/>
          <p:cNvSpPr txBox="1"/>
          <p:nvPr>
            <p:custDataLst>
              <p:tags r:id="rId21"/>
            </p:custDataLst>
          </p:nvPr>
        </p:nvSpPr>
        <p:spPr>
          <a:xfrm>
            <a:off x="0" y="2334982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043" name="OTLSHAPE_T_91d37359fb8646a79be5e3f88ad1e984_EndDate" hidden="1"/>
          <p:cNvSpPr txBox="1"/>
          <p:nvPr>
            <p:custDataLst>
              <p:tags r:id="rId22"/>
            </p:custDataLst>
          </p:nvPr>
        </p:nvSpPr>
        <p:spPr>
          <a:xfrm>
            <a:off x="0" y="2334982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048" name="OTLSHAPE_T_d8502c78226543bc8672e994ada88a11_ShapePercentage" hidden="1"/>
          <p:cNvSpPr/>
          <p:nvPr>
            <p:custDataLst>
              <p:tags r:id="rId23"/>
            </p:custDataLst>
          </p:nvPr>
        </p:nvSpPr>
        <p:spPr>
          <a:xfrm>
            <a:off x="2007460" y="2946868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9" name="OTLSHAPE_T_d8502c78226543bc8672e994ada88a11_TextPercentage" hidden="1"/>
          <p:cNvSpPr txBox="1"/>
          <p:nvPr>
            <p:custDataLst>
              <p:tags r:id="rId24"/>
            </p:custDataLst>
          </p:nvPr>
        </p:nvSpPr>
        <p:spPr>
          <a:xfrm>
            <a:off x="0" y="279184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2050" name="OTLSHAPE_T_d8502c78226543bc8672e994ada88a11_StartDate" hidden="1"/>
          <p:cNvSpPr txBox="1"/>
          <p:nvPr>
            <p:custDataLst>
              <p:tags r:id="rId25"/>
            </p:custDataLst>
          </p:nvPr>
        </p:nvSpPr>
        <p:spPr>
          <a:xfrm>
            <a:off x="0" y="2791843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051" name="OTLSHAPE_T_d8502c78226543bc8672e994ada88a11_EndDate" hidden="1"/>
          <p:cNvSpPr txBox="1"/>
          <p:nvPr>
            <p:custDataLst>
              <p:tags r:id="rId26"/>
            </p:custDataLst>
          </p:nvPr>
        </p:nvSpPr>
        <p:spPr>
          <a:xfrm>
            <a:off x="0" y="2791843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056" name="OTLSHAPE_T_000a92dd9b124873a0da1178375d72a8_ShapePercentage" hidden="1"/>
          <p:cNvSpPr/>
          <p:nvPr>
            <p:custDataLst>
              <p:tags r:id="rId27"/>
            </p:custDataLst>
          </p:nvPr>
        </p:nvSpPr>
        <p:spPr>
          <a:xfrm>
            <a:off x="844465" y="3403729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7" name="OTLSHAPE_T_000a92dd9b124873a0da1178375d72a8_TextPercentage" hidden="1"/>
          <p:cNvSpPr txBox="1"/>
          <p:nvPr>
            <p:custDataLst>
              <p:tags r:id="rId28"/>
            </p:custDataLst>
          </p:nvPr>
        </p:nvSpPr>
        <p:spPr>
          <a:xfrm>
            <a:off x="0" y="324870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2058" name="OTLSHAPE_T_000a92dd9b124873a0da1178375d72a8_StartDate" hidden="1"/>
          <p:cNvSpPr txBox="1"/>
          <p:nvPr>
            <p:custDataLst>
              <p:tags r:id="rId29"/>
            </p:custDataLst>
          </p:nvPr>
        </p:nvSpPr>
        <p:spPr>
          <a:xfrm>
            <a:off x="0" y="3248704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059" name="OTLSHAPE_T_000a92dd9b124873a0da1178375d72a8_EndDate" hidden="1"/>
          <p:cNvSpPr txBox="1"/>
          <p:nvPr>
            <p:custDataLst>
              <p:tags r:id="rId30"/>
            </p:custDataLst>
          </p:nvPr>
        </p:nvSpPr>
        <p:spPr>
          <a:xfrm>
            <a:off x="0" y="3248704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E488348-5803-4E82-B166-AB081EAA8CB7}"/>
              </a:ext>
            </a:extLst>
          </p:cNvPr>
          <p:cNvGrpSpPr/>
          <p:nvPr/>
        </p:nvGrpSpPr>
        <p:grpSpPr>
          <a:xfrm>
            <a:off x="411903" y="4562807"/>
            <a:ext cx="886543" cy="902460"/>
            <a:chOff x="1013493" y="4829450"/>
            <a:chExt cx="886543" cy="902460"/>
          </a:xfrm>
        </p:grpSpPr>
        <p:sp>
          <p:nvSpPr>
            <p:cNvPr id="12011" name="OTLSHAPE_M_809acb9bd4764553815fa5ce577572e4_Date"/>
            <p:cNvSpPr txBox="1"/>
            <p:nvPr>
              <p:custDataLst>
                <p:tags r:id="rId56"/>
              </p:custDataLst>
            </p:nvPr>
          </p:nvSpPr>
          <p:spPr>
            <a:xfrm>
              <a:off x="1013493" y="5358146"/>
              <a:ext cx="886543" cy="37376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PCE Assigned</a:t>
              </a:r>
            </a:p>
          </p:txBody>
        </p:sp>
        <p:sp>
          <p:nvSpPr>
            <p:cNvPr id="12012" name="OTLSHAPE_M_809acb9bd4764553815fa5ce577572e4_Shape"/>
            <p:cNvSpPr/>
            <p:nvPr>
              <p:custDataLst>
                <p:tags r:id="rId57"/>
              </p:custDataLst>
            </p:nvPr>
          </p:nvSpPr>
          <p:spPr>
            <a:xfrm>
              <a:off x="1367864" y="4829450"/>
              <a:ext cx="177800" cy="190500"/>
            </a:xfrm>
            <a:prstGeom prst="diamond">
              <a:avLst/>
            </a:prstGeom>
            <a:solidFill>
              <a:srgbClr val="0070C0"/>
            </a:solidFill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OTLSHAPE_M_666ff3e9546d4cba801ffa6adbe6cc83_Connector1">
              <a:extLst>
                <a:ext uri="{FF2B5EF4-FFF2-40B4-BE49-F238E27FC236}">
                  <a16:creationId xmlns:a16="http://schemas.microsoft.com/office/drawing/2014/main" id="{DC263BDE-7C67-4578-843E-5320EE1469C3}"/>
                </a:ext>
              </a:extLst>
            </p:cNvPr>
            <p:cNvCxnSpPr>
              <a:cxnSpLocks/>
            </p:cNvCxnSpPr>
            <p:nvPr>
              <p:custDataLst>
                <p:tags r:id="rId58"/>
              </p:custDataLst>
            </p:nvPr>
          </p:nvCxnSpPr>
          <p:spPr>
            <a:xfrm>
              <a:off x="1456764" y="4998662"/>
              <a:ext cx="0" cy="434959"/>
            </a:xfrm>
            <a:prstGeom prst="line">
              <a:avLst/>
            </a:prstGeom>
            <a:ln w="19050" cap="flat" cmpd="sng" algn="ctr">
              <a:solidFill>
                <a:srgbClr val="0070C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6648111-06E1-4320-A5E0-8372B38C70E5}"/>
              </a:ext>
            </a:extLst>
          </p:cNvPr>
          <p:cNvGrpSpPr/>
          <p:nvPr/>
        </p:nvGrpSpPr>
        <p:grpSpPr>
          <a:xfrm>
            <a:off x="1981201" y="4562807"/>
            <a:ext cx="1044080" cy="902460"/>
            <a:chOff x="1981201" y="4572857"/>
            <a:chExt cx="1044080" cy="902460"/>
          </a:xfrm>
        </p:grpSpPr>
        <p:sp>
          <p:nvSpPr>
            <p:cNvPr id="116" name="OTLSHAPE_M_809acb9bd4764553815fa5ce577572e4_Date">
              <a:extLst>
                <a:ext uri="{FF2B5EF4-FFF2-40B4-BE49-F238E27FC236}">
                  <a16:creationId xmlns:a16="http://schemas.microsoft.com/office/drawing/2014/main" id="{BAC56E1E-9D00-487B-B25A-48A8DD7AC600}"/>
                </a:ext>
              </a:extLst>
            </p:cNvPr>
            <p:cNvSpPr txBox="1"/>
            <p:nvPr>
              <p:custDataLst>
                <p:tags r:id="rId53"/>
              </p:custDataLst>
            </p:nvPr>
          </p:nvSpPr>
          <p:spPr>
            <a:xfrm>
              <a:off x="1981201" y="5101553"/>
              <a:ext cx="1044080" cy="37376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PCE Due</a:t>
              </a:r>
            </a:p>
            <a:p>
              <a:pPr algn="ctr"/>
              <a:r>
                <a:rPr lang="en-US" sz="1200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(Soft deadline)</a:t>
              </a:r>
            </a:p>
          </p:txBody>
        </p:sp>
        <p:sp>
          <p:nvSpPr>
            <p:cNvPr id="117" name="OTLSHAPE_M_809acb9bd4764553815fa5ce577572e4_Shape">
              <a:extLst>
                <a:ext uri="{FF2B5EF4-FFF2-40B4-BE49-F238E27FC236}">
                  <a16:creationId xmlns:a16="http://schemas.microsoft.com/office/drawing/2014/main" id="{2623769C-2DF7-477C-9CCA-03FC188DC09B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2414341" y="4572857"/>
              <a:ext cx="177800" cy="190500"/>
            </a:xfrm>
            <a:prstGeom prst="diamond">
              <a:avLst/>
            </a:prstGeom>
            <a:solidFill>
              <a:srgbClr val="0070C0"/>
            </a:solidFill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OTLSHAPE_M_666ff3e9546d4cba801ffa6adbe6cc83_Connector1">
              <a:extLst>
                <a:ext uri="{FF2B5EF4-FFF2-40B4-BE49-F238E27FC236}">
                  <a16:creationId xmlns:a16="http://schemas.microsoft.com/office/drawing/2014/main" id="{342FB7EE-57DB-4066-8A48-07209454631F}"/>
                </a:ext>
              </a:extLst>
            </p:cNvPr>
            <p:cNvCxnSpPr>
              <a:cxnSpLocks/>
            </p:cNvCxnSpPr>
            <p:nvPr>
              <p:custDataLst>
                <p:tags r:id="rId55"/>
              </p:custDataLst>
            </p:nvPr>
          </p:nvCxnSpPr>
          <p:spPr>
            <a:xfrm>
              <a:off x="2503241" y="4742069"/>
              <a:ext cx="0" cy="434959"/>
            </a:xfrm>
            <a:prstGeom prst="line">
              <a:avLst/>
            </a:prstGeom>
            <a:ln w="19050" cap="flat" cmpd="sng" algn="ctr">
              <a:solidFill>
                <a:srgbClr val="0070C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5191B1FC-2305-41CE-B4C0-3EEDFBBC7E81}"/>
              </a:ext>
            </a:extLst>
          </p:cNvPr>
          <p:cNvGrpSpPr/>
          <p:nvPr/>
        </p:nvGrpSpPr>
        <p:grpSpPr>
          <a:xfrm>
            <a:off x="3422299" y="4562807"/>
            <a:ext cx="886543" cy="902460"/>
            <a:chOff x="1013493" y="4829450"/>
            <a:chExt cx="886543" cy="902460"/>
          </a:xfrm>
        </p:grpSpPr>
        <p:sp>
          <p:nvSpPr>
            <p:cNvPr id="120" name="OTLSHAPE_M_809acb9bd4764553815fa5ce577572e4_Date">
              <a:extLst>
                <a:ext uri="{FF2B5EF4-FFF2-40B4-BE49-F238E27FC236}">
                  <a16:creationId xmlns:a16="http://schemas.microsoft.com/office/drawing/2014/main" id="{3A824197-18AC-4653-BED3-108C98A0671C}"/>
                </a:ext>
              </a:extLst>
            </p:cNvPr>
            <p:cNvSpPr txBox="1"/>
            <p:nvPr>
              <p:custDataLst>
                <p:tags r:id="rId50"/>
              </p:custDataLst>
            </p:nvPr>
          </p:nvSpPr>
          <p:spPr>
            <a:xfrm>
              <a:off x="1013493" y="5358146"/>
              <a:ext cx="886543" cy="37376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Instructor Finishes Grading</a:t>
              </a:r>
              <a:br>
                <a:rPr lang="en-US" sz="1200" dirty="0">
                  <a:solidFill>
                    <a:schemeClr val="accent6"/>
                  </a:solidFill>
                  <a:latin typeface="Calibri" panose="020F0502020204030204" pitchFamily="34" charset="0"/>
                </a:rPr>
              </a:br>
              <a:r>
                <a:rPr lang="en-US" sz="1200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PCE</a:t>
              </a:r>
            </a:p>
          </p:txBody>
        </p:sp>
        <p:sp>
          <p:nvSpPr>
            <p:cNvPr id="121" name="OTLSHAPE_M_809acb9bd4764553815fa5ce577572e4_Shape">
              <a:extLst>
                <a:ext uri="{FF2B5EF4-FFF2-40B4-BE49-F238E27FC236}">
                  <a16:creationId xmlns:a16="http://schemas.microsoft.com/office/drawing/2014/main" id="{596437DC-E7E3-4FAF-9C52-A69ECBE9D669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1367864" y="4829450"/>
              <a:ext cx="177800" cy="190500"/>
            </a:xfrm>
            <a:prstGeom prst="diamond">
              <a:avLst/>
            </a:prstGeom>
            <a:solidFill>
              <a:srgbClr val="0070C0"/>
            </a:solidFill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OTLSHAPE_M_666ff3e9546d4cba801ffa6adbe6cc83_Connector1">
              <a:extLst>
                <a:ext uri="{FF2B5EF4-FFF2-40B4-BE49-F238E27FC236}">
                  <a16:creationId xmlns:a16="http://schemas.microsoft.com/office/drawing/2014/main" id="{9B3A2048-8CDF-4FEC-917A-C5C9BCB367B2}"/>
                </a:ext>
              </a:extLst>
            </p:cNvPr>
            <p:cNvCxnSpPr>
              <a:cxnSpLocks/>
            </p:cNvCxnSpPr>
            <p:nvPr>
              <p:custDataLst>
                <p:tags r:id="rId52"/>
              </p:custDataLst>
            </p:nvPr>
          </p:nvCxnSpPr>
          <p:spPr>
            <a:xfrm>
              <a:off x="1456764" y="4998662"/>
              <a:ext cx="0" cy="434959"/>
            </a:xfrm>
            <a:prstGeom prst="line">
              <a:avLst/>
            </a:prstGeom>
            <a:ln w="19050" cap="flat" cmpd="sng" algn="ctr">
              <a:solidFill>
                <a:srgbClr val="0070C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A311CE9C-32DC-4A63-98F9-223A553F9793}"/>
              </a:ext>
            </a:extLst>
          </p:cNvPr>
          <p:cNvGrpSpPr/>
          <p:nvPr/>
        </p:nvGrpSpPr>
        <p:grpSpPr>
          <a:xfrm>
            <a:off x="843090" y="3124199"/>
            <a:ext cx="1738918" cy="1076327"/>
            <a:chOff x="5127479" y="2033145"/>
            <a:chExt cx="3171881" cy="2167382"/>
          </a:xfrm>
        </p:grpSpPr>
        <p:cxnSp>
          <p:nvCxnSpPr>
            <p:cNvPr id="131" name="OTLSHAPE_T_537301c8be434860a3593caac61a1d74_RightVerticalConnector1">
              <a:extLst>
                <a:ext uri="{FF2B5EF4-FFF2-40B4-BE49-F238E27FC236}">
                  <a16:creationId xmlns:a16="http://schemas.microsoft.com/office/drawing/2014/main" id="{8E6E8CF6-131F-4379-B973-543F5492C3D8}"/>
                </a:ext>
              </a:extLst>
            </p:cNvPr>
            <p:cNvCxnSpPr>
              <a:cxnSpLocks/>
            </p:cNvCxnSpPr>
            <p:nvPr>
              <p:custDataLst>
                <p:tags r:id="rId46"/>
              </p:custDataLst>
            </p:nvPr>
          </p:nvCxnSpPr>
          <p:spPr>
            <a:xfrm>
              <a:off x="8277225" y="2109345"/>
              <a:ext cx="0" cy="2091182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OTLSHAPE_T_537301c8be434860a3593caac61a1d74_Shape">
              <a:extLst>
                <a:ext uri="{FF2B5EF4-FFF2-40B4-BE49-F238E27FC236}">
                  <a16:creationId xmlns:a16="http://schemas.microsoft.com/office/drawing/2014/main" id="{C10FBE7E-FD67-46B3-A6A0-DD88C73C1FC3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5127479" y="2033145"/>
              <a:ext cx="3171881" cy="1476630"/>
            </a:xfrm>
            <a:prstGeom prst="roundRect">
              <a:avLst/>
            </a:prstGeom>
            <a:solidFill>
              <a:schemeClr val="dk2"/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3" name="OTLSHAPE_T_537301c8be434860a3593caac61a1d74_LeftVerticalConnector2">
              <a:extLst>
                <a:ext uri="{FF2B5EF4-FFF2-40B4-BE49-F238E27FC236}">
                  <a16:creationId xmlns:a16="http://schemas.microsoft.com/office/drawing/2014/main" id="{3CBFE8DC-8E81-4AE9-AD75-B58FC02F92E1}"/>
                </a:ext>
              </a:extLst>
            </p:cNvPr>
            <p:cNvCxnSpPr>
              <a:cxnSpLocks/>
            </p:cNvCxnSpPr>
            <p:nvPr>
              <p:custDataLst>
                <p:tags r:id="rId48"/>
              </p:custDataLst>
            </p:nvPr>
          </p:nvCxnSpPr>
          <p:spPr>
            <a:xfrm>
              <a:off x="5127479" y="2642406"/>
              <a:ext cx="0" cy="1558121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OTLSHAPE_T_537301c8be434860a3593caac61a1d74_JoinedDate">
              <a:extLst>
                <a:ext uri="{FF2B5EF4-FFF2-40B4-BE49-F238E27FC236}">
                  <a16:creationId xmlns:a16="http://schemas.microsoft.com/office/drawing/2014/main" id="{91E004EA-610C-49F1-A5E9-F52C85B3DAF4}"/>
                </a:ext>
              </a:extLst>
            </p:cNvPr>
            <p:cNvSpPr txBox="1"/>
            <p:nvPr>
              <p:custDataLst>
                <p:tags r:id="rId49"/>
              </p:custDataLst>
            </p:nvPr>
          </p:nvSpPr>
          <p:spPr>
            <a:xfrm>
              <a:off x="5523773" y="2046180"/>
              <a:ext cx="2537446" cy="1463594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600" b="1" dirty="0">
                  <a:solidFill>
                    <a:srgbClr val="00B050"/>
                  </a:solidFill>
                  <a:latin typeface="Calibri" panose="020F0502020204030204" pitchFamily="34" charset="0"/>
                </a:rPr>
                <a:t>Do work, then upload it</a:t>
              </a:r>
            </a:p>
            <a:p>
              <a:endParaRPr lang="en-US" sz="1100" dirty="0">
                <a:solidFill>
                  <a:schemeClr val="lt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631A7B04-7A19-49F4-BCA5-DA01BEE278E2}"/>
              </a:ext>
            </a:extLst>
          </p:cNvPr>
          <p:cNvGrpSpPr/>
          <p:nvPr/>
        </p:nvGrpSpPr>
        <p:grpSpPr>
          <a:xfrm>
            <a:off x="3872574" y="2611308"/>
            <a:ext cx="1272619" cy="1573706"/>
            <a:chOff x="5127479" y="2033145"/>
            <a:chExt cx="3171881" cy="2167382"/>
          </a:xfrm>
        </p:grpSpPr>
        <p:cxnSp>
          <p:nvCxnSpPr>
            <p:cNvPr id="141" name="OTLSHAPE_T_537301c8be434860a3593caac61a1d74_RightVerticalConnector1">
              <a:extLst>
                <a:ext uri="{FF2B5EF4-FFF2-40B4-BE49-F238E27FC236}">
                  <a16:creationId xmlns:a16="http://schemas.microsoft.com/office/drawing/2014/main" id="{2874B549-B1BA-4551-859B-DF6214320B7F}"/>
                </a:ext>
              </a:extLst>
            </p:cNvPr>
            <p:cNvCxnSpPr>
              <a:cxnSpLocks/>
            </p:cNvCxnSpPr>
            <p:nvPr>
              <p:custDataLst>
                <p:tags r:id="rId42"/>
              </p:custDataLst>
            </p:nvPr>
          </p:nvCxnSpPr>
          <p:spPr>
            <a:xfrm>
              <a:off x="8277225" y="2109345"/>
              <a:ext cx="0" cy="2091182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OTLSHAPE_T_537301c8be434860a3593caac61a1d74_Shape">
              <a:extLst>
                <a:ext uri="{FF2B5EF4-FFF2-40B4-BE49-F238E27FC236}">
                  <a16:creationId xmlns:a16="http://schemas.microsoft.com/office/drawing/2014/main" id="{A7C2BB18-6693-40A8-8DAD-3EBB119862E1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5127479" y="2033145"/>
              <a:ext cx="3171881" cy="1476630"/>
            </a:xfrm>
            <a:prstGeom prst="roundRect">
              <a:avLst/>
            </a:prstGeom>
            <a:solidFill>
              <a:schemeClr val="dk2"/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3" name="OTLSHAPE_T_537301c8be434860a3593caac61a1d74_LeftVerticalConnector2">
              <a:extLst>
                <a:ext uri="{FF2B5EF4-FFF2-40B4-BE49-F238E27FC236}">
                  <a16:creationId xmlns:a16="http://schemas.microsoft.com/office/drawing/2014/main" id="{BB55D290-B54C-460E-B996-126D28AFC722}"/>
                </a:ext>
              </a:extLst>
            </p:cNvPr>
            <p:cNvCxnSpPr>
              <a:cxnSpLocks/>
            </p:cNvCxnSpPr>
            <p:nvPr>
              <p:custDataLst>
                <p:tags r:id="rId44"/>
              </p:custDataLst>
            </p:nvPr>
          </p:nvCxnSpPr>
          <p:spPr>
            <a:xfrm>
              <a:off x="5127479" y="2642406"/>
              <a:ext cx="0" cy="1558121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TLSHAPE_T_537301c8be434860a3593caac61a1d74_JoinedDate">
              <a:extLst>
                <a:ext uri="{FF2B5EF4-FFF2-40B4-BE49-F238E27FC236}">
                  <a16:creationId xmlns:a16="http://schemas.microsoft.com/office/drawing/2014/main" id="{0B5D3E50-153A-4B15-9E4E-B62E2EACE1FC}"/>
                </a:ext>
              </a:extLst>
            </p:cNvPr>
            <p:cNvSpPr txBox="1"/>
            <p:nvPr>
              <p:custDataLst>
                <p:tags r:id="rId45"/>
              </p:custDataLst>
            </p:nvPr>
          </p:nvSpPr>
          <p:spPr>
            <a:xfrm>
              <a:off x="5523773" y="2046180"/>
              <a:ext cx="2537446" cy="1463594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600" b="1" dirty="0">
                  <a:solidFill>
                    <a:srgbClr val="00B050"/>
                  </a:solidFill>
                  <a:latin typeface="Calibri" panose="020F0502020204030204" pitchFamily="34" charset="0"/>
                </a:rPr>
                <a:t>Missing files can be handed in</a:t>
              </a:r>
              <a:endParaRPr lang="en-US" sz="1100" dirty="0">
                <a:solidFill>
                  <a:schemeClr val="lt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C7F61FC-207A-48DB-91CC-F9D39ED4F6A9}"/>
              </a:ext>
            </a:extLst>
          </p:cNvPr>
          <p:cNvGrpSpPr/>
          <p:nvPr/>
        </p:nvGrpSpPr>
        <p:grpSpPr>
          <a:xfrm>
            <a:off x="4329473" y="4562807"/>
            <a:ext cx="1631441" cy="902460"/>
            <a:chOff x="4616958" y="4572857"/>
            <a:chExt cx="1631441" cy="902460"/>
          </a:xfrm>
        </p:grpSpPr>
        <p:sp>
          <p:nvSpPr>
            <p:cNvPr id="147" name="OTLSHAPE_M_809acb9bd4764553815fa5ce577572e4_Date">
              <a:extLst>
                <a:ext uri="{FF2B5EF4-FFF2-40B4-BE49-F238E27FC236}">
                  <a16:creationId xmlns:a16="http://schemas.microsoft.com/office/drawing/2014/main" id="{0713633E-C404-4D9D-934F-1834C5FB8EF2}"/>
                </a:ext>
              </a:extLst>
            </p:cNvPr>
            <p:cNvSpPr txBox="1"/>
            <p:nvPr>
              <p:custDataLst>
                <p:tags r:id="rId39"/>
              </p:custDataLst>
            </p:nvPr>
          </p:nvSpPr>
          <p:spPr>
            <a:xfrm>
              <a:off x="4616958" y="5101553"/>
              <a:ext cx="1631441" cy="37376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Missing File Extension</a:t>
              </a:r>
            </a:p>
            <a:p>
              <a:pPr algn="ctr"/>
              <a:r>
                <a:rPr lang="en-US" sz="1200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(Hard deadline)</a:t>
              </a:r>
            </a:p>
          </p:txBody>
        </p:sp>
        <p:sp>
          <p:nvSpPr>
            <p:cNvPr id="148" name="OTLSHAPE_M_809acb9bd4764553815fa5ce577572e4_Shape">
              <a:extLst>
                <a:ext uri="{FF2B5EF4-FFF2-40B4-BE49-F238E27FC236}">
                  <a16:creationId xmlns:a16="http://schemas.microsoft.com/office/drawing/2014/main" id="{D88CDFDA-6C2D-4B6B-8E1A-C243F009F18E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5343778" y="4572857"/>
              <a:ext cx="177800" cy="190500"/>
            </a:xfrm>
            <a:prstGeom prst="diamond">
              <a:avLst/>
            </a:prstGeom>
            <a:solidFill>
              <a:srgbClr val="0070C0"/>
            </a:solidFill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9" name="OTLSHAPE_M_666ff3e9546d4cba801ffa6adbe6cc83_Connector1">
              <a:extLst>
                <a:ext uri="{FF2B5EF4-FFF2-40B4-BE49-F238E27FC236}">
                  <a16:creationId xmlns:a16="http://schemas.microsoft.com/office/drawing/2014/main" id="{F9E1C57D-0F53-472F-8007-7F2069AC7FAE}"/>
                </a:ext>
              </a:extLst>
            </p:cNvPr>
            <p:cNvCxnSpPr>
              <a:cxnSpLocks/>
            </p:cNvCxnSpPr>
            <p:nvPr>
              <p:custDataLst>
                <p:tags r:id="rId41"/>
              </p:custDataLst>
            </p:nvPr>
          </p:nvCxnSpPr>
          <p:spPr>
            <a:xfrm>
              <a:off x="5432678" y="4742069"/>
              <a:ext cx="0" cy="434959"/>
            </a:xfrm>
            <a:prstGeom prst="line">
              <a:avLst/>
            </a:prstGeom>
            <a:ln w="19050" cap="flat" cmpd="sng" algn="ctr">
              <a:solidFill>
                <a:srgbClr val="0070C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1" name="Title 1">
            <a:extLst>
              <a:ext uri="{FF2B5EF4-FFF2-40B4-BE49-F238E27FC236}">
                <a16:creationId xmlns:a16="http://schemas.microsoft.com/office/drawing/2014/main" id="{8330B168-F7BF-48B6-BF9F-9336861C664B}"/>
              </a:ext>
            </a:extLst>
          </p:cNvPr>
          <p:cNvSpPr txBox="1">
            <a:spLocks/>
          </p:cNvSpPr>
          <p:nvPr/>
        </p:nvSpPr>
        <p:spPr>
          <a:xfrm>
            <a:off x="2334803" y="-14178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PCE Timeline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D29CA63-12E4-4BB5-A5F9-029F3E22092F}"/>
              </a:ext>
            </a:extLst>
          </p:cNvPr>
          <p:cNvGrpSpPr/>
          <p:nvPr/>
        </p:nvGrpSpPr>
        <p:grpSpPr>
          <a:xfrm>
            <a:off x="2582008" y="365128"/>
            <a:ext cx="1293820" cy="3819886"/>
            <a:chOff x="2582008" y="365128"/>
            <a:chExt cx="1293820" cy="3819886"/>
          </a:xfrm>
        </p:grpSpPr>
        <p:sp>
          <p:nvSpPr>
            <p:cNvPr id="137" name="OTLSHAPE_T_537301c8be434860a3593caac61a1d74_Shape">
              <a:extLst>
                <a:ext uri="{FF2B5EF4-FFF2-40B4-BE49-F238E27FC236}">
                  <a16:creationId xmlns:a16="http://schemas.microsoft.com/office/drawing/2014/main" id="{071134DD-B3DC-4831-912E-03BE237B6BC4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2582008" y="365128"/>
              <a:ext cx="1283562" cy="3315374"/>
            </a:xfrm>
            <a:prstGeom prst="roundRect">
              <a:avLst/>
            </a:prstGeom>
            <a:solidFill>
              <a:schemeClr val="dk2"/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OTLSHAPE_T_537301c8be434860a3593caac61a1d74_LeftVerticalConnector2">
              <a:extLst>
                <a:ext uri="{FF2B5EF4-FFF2-40B4-BE49-F238E27FC236}">
                  <a16:creationId xmlns:a16="http://schemas.microsoft.com/office/drawing/2014/main" id="{4D2FDD52-3009-4E2E-AB2E-FC81E7DABEB2}"/>
                </a:ext>
              </a:extLst>
            </p:cNvPr>
            <p:cNvCxnSpPr>
              <a:cxnSpLocks/>
            </p:cNvCxnSpPr>
            <p:nvPr>
              <p:custDataLst>
                <p:tags r:id="rId36"/>
              </p:custDataLst>
            </p:nvPr>
          </p:nvCxnSpPr>
          <p:spPr>
            <a:xfrm>
              <a:off x="2582008" y="1418240"/>
              <a:ext cx="0" cy="2757249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OTLSHAPE_T_537301c8be434860a3593caac61a1d74_JoinedDate">
              <a:extLst>
                <a:ext uri="{FF2B5EF4-FFF2-40B4-BE49-F238E27FC236}">
                  <a16:creationId xmlns:a16="http://schemas.microsoft.com/office/drawing/2014/main" id="{68BC7670-F347-4B76-9412-A8F514501FFE}"/>
                </a:ext>
              </a:extLst>
            </p:cNvPr>
            <p:cNvSpPr txBox="1"/>
            <p:nvPr>
              <p:custDataLst>
                <p:tags r:id="rId37"/>
              </p:custDataLst>
            </p:nvPr>
          </p:nvSpPr>
          <p:spPr>
            <a:xfrm>
              <a:off x="2742376" y="388196"/>
              <a:ext cx="1026826" cy="3700554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600" b="1" dirty="0">
                  <a:solidFill>
                    <a:srgbClr val="FFFF00"/>
                  </a:solidFill>
                  <a:latin typeface="Calibri" panose="020F0502020204030204" pitchFamily="34" charset="0"/>
                </a:rPr>
                <a:t>Danger Zone:</a:t>
              </a:r>
              <a:br>
                <a:rPr lang="en-US" sz="1600" b="1" dirty="0">
                  <a:solidFill>
                    <a:srgbClr val="FFFF00"/>
                  </a:solidFill>
                  <a:latin typeface="Calibri" panose="020F0502020204030204" pitchFamily="34" charset="0"/>
                </a:rPr>
              </a:br>
              <a:r>
                <a:rPr lang="en-US" sz="1600" b="1" dirty="0">
                  <a:solidFill>
                    <a:srgbClr val="FFFF00"/>
                  </a:solidFill>
                  <a:latin typeface="Calibri" panose="020F0502020204030204" pitchFamily="34" charset="0"/>
                </a:rPr>
                <a:t>You can keep uploading without penalty, but the instructor might finish grading at any time</a:t>
              </a:r>
            </a:p>
            <a:p>
              <a:endParaRPr lang="en-US" sz="1100" dirty="0">
                <a:solidFill>
                  <a:srgbClr val="FFFF0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52" name="OTLSHAPE_T_537301c8be434860a3593caac61a1d74_LeftVerticalConnector2">
              <a:extLst>
                <a:ext uri="{FF2B5EF4-FFF2-40B4-BE49-F238E27FC236}">
                  <a16:creationId xmlns:a16="http://schemas.microsoft.com/office/drawing/2014/main" id="{4C050459-02E9-4F1D-9830-115FBFE5DF2F}"/>
                </a:ext>
              </a:extLst>
            </p:cNvPr>
            <p:cNvCxnSpPr>
              <a:cxnSpLocks/>
            </p:cNvCxnSpPr>
            <p:nvPr>
              <p:custDataLst>
                <p:tags r:id="rId38"/>
              </p:custDataLst>
            </p:nvPr>
          </p:nvCxnSpPr>
          <p:spPr>
            <a:xfrm>
              <a:off x="3875828" y="1427765"/>
              <a:ext cx="0" cy="2757249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E52281C-DDE1-45D2-943C-1C4F7FD6A2F8}"/>
              </a:ext>
            </a:extLst>
          </p:cNvPr>
          <p:cNvGrpSpPr/>
          <p:nvPr/>
        </p:nvGrpSpPr>
        <p:grpSpPr>
          <a:xfrm>
            <a:off x="5145193" y="2033144"/>
            <a:ext cx="3171881" cy="2167382"/>
            <a:chOff x="5127479" y="2033145"/>
            <a:chExt cx="3171881" cy="2167382"/>
          </a:xfrm>
        </p:grpSpPr>
        <p:cxnSp>
          <p:nvCxnSpPr>
            <p:cNvPr id="11986" name="OTLSHAPE_T_537301c8be434860a3593caac61a1d74_RightVerticalConnector1"/>
            <p:cNvCxnSpPr>
              <a:cxnSpLocks/>
            </p:cNvCxnSpPr>
            <p:nvPr>
              <p:custDataLst>
                <p:tags r:id="rId31"/>
              </p:custDataLst>
            </p:nvPr>
          </p:nvCxnSpPr>
          <p:spPr>
            <a:xfrm>
              <a:off x="8277225" y="2109345"/>
              <a:ext cx="0" cy="2091182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31" name="OTLSHAPE_T_537301c8be434860a3593caac61a1d74_Shape"/>
            <p:cNvSpPr/>
            <p:nvPr>
              <p:custDataLst>
                <p:tags r:id="rId32"/>
              </p:custDataLst>
            </p:nvPr>
          </p:nvSpPr>
          <p:spPr>
            <a:xfrm>
              <a:off x="5127479" y="2033145"/>
              <a:ext cx="3171881" cy="733298"/>
            </a:xfrm>
            <a:prstGeom prst="roundRect">
              <a:avLst/>
            </a:prstGeom>
            <a:solidFill>
              <a:schemeClr val="dk2"/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985" name="OTLSHAPE_T_537301c8be434860a3593caac61a1d74_LeftVerticalConnector2"/>
            <p:cNvCxnSpPr>
              <a:cxnSpLocks/>
            </p:cNvCxnSpPr>
            <p:nvPr>
              <p:custDataLst>
                <p:tags r:id="rId33"/>
              </p:custDataLst>
            </p:nvPr>
          </p:nvCxnSpPr>
          <p:spPr>
            <a:xfrm>
              <a:off x="5127479" y="2642406"/>
              <a:ext cx="0" cy="1558121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38" name="OTLSHAPE_T_537301c8be434860a3593caac61a1d74_JoinedDate"/>
            <p:cNvSpPr txBox="1"/>
            <p:nvPr>
              <p:custDataLst>
                <p:tags r:id="rId34"/>
              </p:custDataLst>
            </p:nvPr>
          </p:nvSpPr>
          <p:spPr>
            <a:xfrm>
              <a:off x="5523773" y="2046181"/>
              <a:ext cx="2537446" cy="720262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600" b="1" dirty="0">
                  <a:solidFill>
                    <a:schemeClr val="accent1"/>
                  </a:solidFill>
                  <a:latin typeface="Calibri" panose="020F0502020204030204" pitchFamily="34" charset="0"/>
                </a:rPr>
                <a:t>No further work graded</a:t>
              </a:r>
            </a:p>
            <a:p>
              <a:endParaRPr lang="en-US" sz="1100" dirty="0">
                <a:solidFill>
                  <a:schemeClr val="lt1"/>
                </a:solidFill>
                <a:latin typeface="Calibri" panose="020F0502020204030204" pitchFamily="34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5555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D0FB1-A5D6-4E92-952E-30F828352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Visual Studio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A68C7-C08A-4AB5-BF30-8004197AB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may take a couple of minutes to start up</a:t>
            </a:r>
          </a:p>
          <a:p>
            <a:endParaRPr lang="en-US" dirty="0"/>
          </a:p>
          <a:p>
            <a:r>
              <a:rPr lang="en-US" dirty="0"/>
              <a:t>IF YOU WANT TO USE YOUR OWN LAPTOP:</a:t>
            </a:r>
            <a:br>
              <a:rPr lang="en-US" dirty="0"/>
            </a:br>
            <a:r>
              <a:rPr lang="en-US" dirty="0"/>
              <a:t>That’s fine, but you’ll need to download Visual Studio Community Edition, which is </a:t>
            </a:r>
            <a:r>
              <a:rPr lang="en-US" dirty="0" err="1"/>
              <a:t>kinda</a:t>
            </a:r>
            <a:r>
              <a:rPr lang="en-US" dirty="0"/>
              <a:t> huge.</a:t>
            </a:r>
          </a:p>
          <a:p>
            <a:pPr lvl="1"/>
            <a:r>
              <a:rPr lang="en-US" dirty="0"/>
              <a:t>PLEASE START DOWNLOADING IT IMMEDIATELY!!!! </a:t>
            </a:r>
            <a:r>
              <a:rPr lang="en-US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E4DDCD-00AC-4A6F-BE13-7051A59CA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D0474F-BE4E-44AB-8B59-09481360A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393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ADB0C-B9A7-450B-9BD7-2A8474B1D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764373"/>
            <a:ext cx="7101840" cy="1293028"/>
          </a:xfrm>
        </p:spPr>
        <p:txBody>
          <a:bodyPr/>
          <a:lstStyle/>
          <a:p>
            <a:r>
              <a:rPr lang="en-US" dirty="0"/>
              <a:t>Homework Late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86D3E-3E2C-4A00-884E-A2385719C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828800"/>
            <a:ext cx="7955280" cy="44348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Initial Version:</a:t>
            </a:r>
          </a:p>
          <a:p>
            <a:r>
              <a:rPr lang="en-US" dirty="0"/>
              <a:t>Initial version has a soft deadline</a:t>
            </a:r>
          </a:p>
          <a:p>
            <a:r>
              <a:rPr lang="en-US" dirty="0"/>
              <a:t>No penalty for late submissions, </a:t>
            </a:r>
            <a:br>
              <a:rPr lang="en-US" dirty="0"/>
            </a:br>
            <a:r>
              <a:rPr lang="en-US" dirty="0"/>
              <a:t>as long as it’s uploaded before when I finish grading it</a:t>
            </a:r>
          </a:p>
          <a:p>
            <a:r>
              <a:rPr lang="en-US" dirty="0"/>
              <a:t>You CANNOT use extensions on the first version</a:t>
            </a:r>
          </a:p>
          <a:p>
            <a:r>
              <a:rPr lang="en-US" b="1" dirty="0">
                <a:solidFill>
                  <a:srgbClr val="FFFF00"/>
                </a:solidFill>
              </a:rPr>
              <a:t>Once graded, you then get a week or more to revise</a:t>
            </a:r>
          </a:p>
          <a:p>
            <a:pPr lvl="1"/>
            <a:r>
              <a:rPr lang="en-US" dirty="0"/>
              <a:t>It is expected that everyone will do a revision</a:t>
            </a:r>
          </a:p>
          <a:p>
            <a:pPr marL="0" indent="0">
              <a:buNone/>
            </a:pPr>
            <a:r>
              <a:rPr lang="en-US" dirty="0"/>
              <a:t>Final, Revised version:</a:t>
            </a:r>
          </a:p>
          <a:p>
            <a:r>
              <a:rPr lang="en-US" dirty="0"/>
              <a:t>Revised version has a soft  deadline </a:t>
            </a:r>
          </a:p>
          <a:p>
            <a:r>
              <a:rPr lang="en-US" dirty="0"/>
              <a:t>No penalty for late submission of revision, like with PCEs</a:t>
            </a:r>
          </a:p>
          <a:p>
            <a:pPr marL="0" indent="0">
              <a:buNone/>
            </a:pPr>
            <a:r>
              <a:rPr lang="en-US" dirty="0"/>
              <a:t>Once graded, you CAN use an extension to hand in missing files for the final, revised version</a:t>
            </a:r>
          </a:p>
          <a:p>
            <a:pPr lvl="1"/>
            <a:r>
              <a:rPr lang="en-US" dirty="0"/>
              <a:t>The extension has a hard deadline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D9899-3229-45AE-83E2-8AB6C3ABE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601998-3D3B-4991-AB25-6B59844FA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3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2" name="OTLSHAPE_TB_00000000000000000000000000000000_ElapsedTimeExtension"/>
          <p:cNvSpPr/>
          <p:nvPr>
            <p:custDataLst>
              <p:tags r:id="rId2"/>
            </p:custDataLst>
          </p:nvPr>
        </p:nvSpPr>
        <p:spPr>
          <a:xfrm>
            <a:off x="375317" y="1905000"/>
            <a:ext cx="0" cy="2322407"/>
          </a:xfrm>
          <a:prstGeom prst="rect">
            <a:avLst/>
          </a:prstGeom>
          <a:gradFill flip="none" rotWithShape="1">
            <a:gsLst>
              <a:gs pos="100000">
                <a:srgbClr val="FFBD47">
                  <a:alpha val="30196"/>
                </a:srgbClr>
              </a:gs>
              <a:gs pos="0">
                <a:srgbClr val="FFBD47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68" name="OTLSHAPE_TB_00000000000000000000000000000000_LeftEndCaps" hidden="1"/>
          <p:cNvSpPr txBox="1"/>
          <p:nvPr>
            <p:custDataLst>
              <p:tags r:id="rId3"/>
            </p:custDataLst>
          </p:nvPr>
        </p:nvSpPr>
        <p:spPr>
          <a:xfrm>
            <a:off x="254000" y="4251496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ED7D31"/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11969" name="OTLSHAPE_TB_00000000000000000000000000000000_RightEndCaps" hidden="1"/>
          <p:cNvSpPr txBox="1"/>
          <p:nvPr>
            <p:custDataLst>
              <p:tags r:id="rId4"/>
            </p:custDataLst>
          </p:nvPr>
        </p:nvSpPr>
        <p:spPr>
          <a:xfrm>
            <a:off x="8422513" y="4251496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orbel" panose="020B0503020204020204" pitchFamily="34" charset="0"/>
              </a:rPr>
              <a:t>2018</a:t>
            </a:r>
          </a:p>
        </p:txBody>
      </p:sp>
      <p:sp>
        <p:nvSpPr>
          <p:cNvPr id="11970" name="OTLSHAPE_TB_00000000000000000000000000000000_ScaleContainer"/>
          <p:cNvSpPr/>
          <p:nvPr>
            <p:custDataLst>
              <p:tags r:id="rId5"/>
            </p:custDataLst>
          </p:nvPr>
        </p:nvSpPr>
        <p:spPr>
          <a:xfrm>
            <a:off x="375316" y="4227407"/>
            <a:ext cx="8844875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71" name="OTLSHAPE_TB_00000000000000000000000000000000_ElapsedTime" hidden="1"/>
          <p:cNvSpPr/>
          <p:nvPr>
            <p:custDataLst>
              <p:tags r:id="rId6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73" name="OTLSHAPE_TB_00000000000000000000000000000000_TodayMarkerShape" hidden="1"/>
          <p:cNvSpPr/>
          <p:nvPr>
            <p:custDataLst>
              <p:tags r:id="rId7"/>
            </p:custDataLst>
          </p:nvPr>
        </p:nvSpPr>
        <p:spPr>
          <a:xfrm flipV="1">
            <a:off x="790037" y="4073527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74" name="OTLSHAPE_TB_00000000000000000000000000000000_TodayMarkerText" hidden="1"/>
          <p:cNvSpPr txBox="1"/>
          <p:nvPr>
            <p:custDataLst>
              <p:tags r:id="rId8"/>
            </p:custDataLst>
          </p:nvPr>
        </p:nvSpPr>
        <p:spPr>
          <a:xfrm>
            <a:off x="844465" y="4073527"/>
            <a:ext cx="285336" cy="1384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11975" name="OTLSHAPE_TB_00000000000000000000000000000000_TimescaleInterval1"/>
          <p:cNvSpPr txBox="1"/>
          <p:nvPr>
            <p:custDataLst>
              <p:tags r:id="rId9"/>
            </p:custDataLst>
          </p:nvPr>
        </p:nvSpPr>
        <p:spPr>
          <a:xfrm>
            <a:off x="438817" y="4340395"/>
            <a:ext cx="400751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b="1" spc="-10" dirty="0">
                <a:solidFill>
                  <a:schemeClr val="lt1"/>
                </a:solidFill>
                <a:latin typeface="Calibri" panose="020F0502020204030204" pitchFamily="34" charset="0"/>
              </a:rPr>
              <a:t>Time </a:t>
            </a:r>
            <a:r>
              <a:rPr lang="en-US" b="1" spc="-10" dirty="0">
                <a:solidFill>
                  <a:schemeClr val="lt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</a:t>
            </a:r>
            <a:endParaRPr lang="en-US" b="1" spc="-1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1993" name="OTLSHAPE_T_000a92dd9b124873a0da1178375d72a8_RightVerticalConnector1" hidden="1"/>
          <p:cNvCxnSpPr/>
          <p:nvPr>
            <p:custDataLst>
              <p:tags r:id="rId10"/>
            </p:custDataLst>
          </p:nvPr>
        </p:nvCxnSpPr>
        <p:spPr>
          <a:xfrm>
            <a:off x="2007460" y="3479929"/>
            <a:ext cx="0" cy="720598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99" name="OTLSHAPE_M_a5cc0d4f439c4c2a87b0bef599799b5f_Date" hidden="1"/>
          <p:cNvSpPr txBox="1"/>
          <p:nvPr>
            <p:custDataLst>
              <p:tags r:id="rId11"/>
            </p:custDataLst>
          </p:nvPr>
        </p:nvSpPr>
        <p:spPr>
          <a:xfrm>
            <a:off x="2618524" y="4073527"/>
            <a:ext cx="0" cy="9233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6"/>
                </a:solidFill>
                <a:latin typeface="Calibri" panose="020F0502020204030204" pitchFamily="34" charset="0"/>
              </a:rPr>
              <a:t>Mar 31</a:t>
            </a:r>
          </a:p>
        </p:txBody>
      </p:sp>
      <p:sp>
        <p:nvSpPr>
          <p:cNvPr id="12002" name="OTLSHAPE_M_4fee74f0717e4dde91e73221b9c2501f_Date" hidden="1"/>
          <p:cNvSpPr txBox="1"/>
          <p:nvPr>
            <p:custDataLst>
              <p:tags r:id="rId12"/>
            </p:custDataLst>
          </p:nvPr>
        </p:nvSpPr>
        <p:spPr>
          <a:xfrm>
            <a:off x="4412295" y="4073527"/>
            <a:ext cx="0" cy="9233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6"/>
                </a:solidFill>
                <a:latin typeface="Calibri" panose="020F0502020204030204" pitchFamily="34" charset="0"/>
              </a:rPr>
              <a:t>Jun 30</a:t>
            </a:r>
          </a:p>
        </p:txBody>
      </p:sp>
      <p:sp>
        <p:nvSpPr>
          <p:cNvPr id="12005" name="OTLSHAPE_M_31ea56ec24c3441389f02e1388de8aef_Date" hidden="1"/>
          <p:cNvSpPr txBox="1"/>
          <p:nvPr>
            <p:custDataLst>
              <p:tags r:id="rId13"/>
            </p:custDataLst>
          </p:nvPr>
        </p:nvSpPr>
        <p:spPr>
          <a:xfrm>
            <a:off x="6225778" y="4073527"/>
            <a:ext cx="0" cy="9233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6"/>
                </a:solidFill>
                <a:latin typeface="Calibri" panose="020F0502020204030204" pitchFamily="34" charset="0"/>
              </a:rPr>
              <a:t>Sep 30</a:t>
            </a:r>
          </a:p>
        </p:txBody>
      </p:sp>
      <p:sp>
        <p:nvSpPr>
          <p:cNvPr id="12010" name="OTLSHAPE_M_809acb9bd4764553815fa5ce577572e4_Title"/>
          <p:cNvSpPr txBox="1"/>
          <p:nvPr>
            <p:custDataLst>
              <p:tags r:id="rId14"/>
            </p:custDataLst>
          </p:nvPr>
        </p:nvSpPr>
        <p:spPr>
          <a:xfrm>
            <a:off x="420838" y="4589687"/>
            <a:ext cx="495300" cy="12403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endParaRPr lang="en-US" sz="800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2032" name="OTLSHAPE_T_537301c8be434860a3593caac61a1d74_ShapePercentage" hidden="1"/>
          <p:cNvSpPr/>
          <p:nvPr>
            <p:custDataLst>
              <p:tags r:id="rId15"/>
            </p:custDataLst>
          </p:nvPr>
        </p:nvSpPr>
        <p:spPr>
          <a:xfrm>
            <a:off x="5910390" y="2033145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33" name="OTLSHAPE_T_537301c8be434860a3593caac61a1d74_TextPercentage" hidden="1"/>
          <p:cNvSpPr txBox="1"/>
          <p:nvPr>
            <p:custDataLst>
              <p:tags r:id="rId16"/>
            </p:custDataLst>
          </p:nvPr>
        </p:nvSpPr>
        <p:spPr>
          <a:xfrm>
            <a:off x="0" y="187812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2034" name="OTLSHAPE_T_537301c8be434860a3593caac61a1d74_StartDate" hidden="1"/>
          <p:cNvSpPr txBox="1"/>
          <p:nvPr>
            <p:custDataLst>
              <p:tags r:id="rId17"/>
            </p:custDataLst>
          </p:nvPr>
        </p:nvSpPr>
        <p:spPr>
          <a:xfrm>
            <a:off x="0" y="1878120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035" name="OTLSHAPE_T_537301c8be434860a3593caac61a1d74_EndDate" hidden="1"/>
          <p:cNvSpPr txBox="1"/>
          <p:nvPr>
            <p:custDataLst>
              <p:tags r:id="rId18"/>
            </p:custDataLst>
          </p:nvPr>
        </p:nvSpPr>
        <p:spPr>
          <a:xfrm>
            <a:off x="0" y="1878120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E52281C-DDE1-45D2-943C-1C4F7FD6A2F8}"/>
              </a:ext>
            </a:extLst>
          </p:cNvPr>
          <p:cNvGrpSpPr/>
          <p:nvPr/>
        </p:nvGrpSpPr>
        <p:grpSpPr>
          <a:xfrm>
            <a:off x="7720955" y="2044512"/>
            <a:ext cx="1272618" cy="2167382"/>
            <a:chOff x="5127479" y="2033145"/>
            <a:chExt cx="3171881" cy="2167382"/>
          </a:xfrm>
        </p:grpSpPr>
        <p:cxnSp>
          <p:nvCxnSpPr>
            <p:cNvPr id="11986" name="OTLSHAPE_T_537301c8be434860a3593caac61a1d74_RightVerticalConnector1"/>
            <p:cNvCxnSpPr>
              <a:cxnSpLocks/>
            </p:cNvCxnSpPr>
            <p:nvPr>
              <p:custDataLst>
                <p:tags r:id="rId69"/>
              </p:custDataLst>
            </p:nvPr>
          </p:nvCxnSpPr>
          <p:spPr>
            <a:xfrm>
              <a:off x="8277225" y="2109345"/>
              <a:ext cx="0" cy="2091182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31" name="OTLSHAPE_T_537301c8be434860a3593caac61a1d74_Shape"/>
            <p:cNvSpPr/>
            <p:nvPr>
              <p:custDataLst>
                <p:tags r:id="rId70"/>
              </p:custDataLst>
            </p:nvPr>
          </p:nvSpPr>
          <p:spPr>
            <a:xfrm>
              <a:off x="5127479" y="2033145"/>
              <a:ext cx="3171881" cy="1174256"/>
            </a:xfrm>
            <a:prstGeom prst="roundRect">
              <a:avLst/>
            </a:prstGeom>
            <a:solidFill>
              <a:schemeClr val="dk2"/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985" name="OTLSHAPE_T_537301c8be434860a3593caac61a1d74_LeftVerticalConnector2"/>
            <p:cNvCxnSpPr>
              <a:cxnSpLocks/>
            </p:cNvCxnSpPr>
            <p:nvPr>
              <p:custDataLst>
                <p:tags r:id="rId71"/>
              </p:custDataLst>
            </p:nvPr>
          </p:nvCxnSpPr>
          <p:spPr>
            <a:xfrm>
              <a:off x="5127479" y="2642406"/>
              <a:ext cx="0" cy="1558121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38" name="OTLSHAPE_T_537301c8be434860a3593caac61a1d74_JoinedDate"/>
            <p:cNvSpPr txBox="1"/>
            <p:nvPr>
              <p:custDataLst>
                <p:tags r:id="rId72"/>
              </p:custDataLst>
            </p:nvPr>
          </p:nvSpPr>
          <p:spPr>
            <a:xfrm>
              <a:off x="5523774" y="2046180"/>
              <a:ext cx="2537446" cy="124028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600" b="1" dirty="0">
                  <a:solidFill>
                    <a:schemeClr val="accent1"/>
                  </a:solidFill>
                  <a:latin typeface="Calibri" panose="020F0502020204030204" pitchFamily="34" charset="0"/>
                </a:rPr>
                <a:t>No further work graded</a:t>
              </a:r>
            </a:p>
            <a:p>
              <a:endParaRPr lang="en-US" sz="1100" dirty="0">
                <a:solidFill>
                  <a:schemeClr val="lt1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2040" name="OTLSHAPE_T_91d37359fb8646a79be5e3f88ad1e984_ShapePercentage" hidden="1"/>
          <p:cNvSpPr/>
          <p:nvPr>
            <p:custDataLst>
              <p:tags r:id="rId19"/>
            </p:custDataLst>
          </p:nvPr>
        </p:nvSpPr>
        <p:spPr>
          <a:xfrm>
            <a:off x="2894489" y="2490006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1" name="OTLSHAPE_T_91d37359fb8646a79be5e3f88ad1e984_TextPercentage" hidden="1"/>
          <p:cNvSpPr txBox="1"/>
          <p:nvPr>
            <p:custDataLst>
              <p:tags r:id="rId20"/>
            </p:custDataLst>
          </p:nvPr>
        </p:nvSpPr>
        <p:spPr>
          <a:xfrm>
            <a:off x="0" y="233498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2042" name="OTLSHAPE_T_91d37359fb8646a79be5e3f88ad1e984_StartDate" hidden="1"/>
          <p:cNvSpPr txBox="1"/>
          <p:nvPr>
            <p:custDataLst>
              <p:tags r:id="rId21"/>
            </p:custDataLst>
          </p:nvPr>
        </p:nvSpPr>
        <p:spPr>
          <a:xfrm>
            <a:off x="0" y="2334982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043" name="OTLSHAPE_T_91d37359fb8646a79be5e3f88ad1e984_EndDate" hidden="1"/>
          <p:cNvSpPr txBox="1"/>
          <p:nvPr>
            <p:custDataLst>
              <p:tags r:id="rId22"/>
            </p:custDataLst>
          </p:nvPr>
        </p:nvSpPr>
        <p:spPr>
          <a:xfrm>
            <a:off x="0" y="2334982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048" name="OTLSHAPE_T_d8502c78226543bc8672e994ada88a11_ShapePercentage" hidden="1"/>
          <p:cNvSpPr/>
          <p:nvPr>
            <p:custDataLst>
              <p:tags r:id="rId23"/>
            </p:custDataLst>
          </p:nvPr>
        </p:nvSpPr>
        <p:spPr>
          <a:xfrm>
            <a:off x="2007460" y="2946868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9" name="OTLSHAPE_T_d8502c78226543bc8672e994ada88a11_TextPercentage" hidden="1"/>
          <p:cNvSpPr txBox="1"/>
          <p:nvPr>
            <p:custDataLst>
              <p:tags r:id="rId24"/>
            </p:custDataLst>
          </p:nvPr>
        </p:nvSpPr>
        <p:spPr>
          <a:xfrm>
            <a:off x="0" y="279184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2050" name="OTLSHAPE_T_d8502c78226543bc8672e994ada88a11_StartDate" hidden="1"/>
          <p:cNvSpPr txBox="1"/>
          <p:nvPr>
            <p:custDataLst>
              <p:tags r:id="rId25"/>
            </p:custDataLst>
          </p:nvPr>
        </p:nvSpPr>
        <p:spPr>
          <a:xfrm>
            <a:off x="0" y="2791843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051" name="OTLSHAPE_T_d8502c78226543bc8672e994ada88a11_EndDate" hidden="1"/>
          <p:cNvSpPr txBox="1"/>
          <p:nvPr>
            <p:custDataLst>
              <p:tags r:id="rId26"/>
            </p:custDataLst>
          </p:nvPr>
        </p:nvSpPr>
        <p:spPr>
          <a:xfrm>
            <a:off x="0" y="2791843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056" name="OTLSHAPE_T_000a92dd9b124873a0da1178375d72a8_ShapePercentage" hidden="1"/>
          <p:cNvSpPr/>
          <p:nvPr>
            <p:custDataLst>
              <p:tags r:id="rId27"/>
            </p:custDataLst>
          </p:nvPr>
        </p:nvSpPr>
        <p:spPr>
          <a:xfrm>
            <a:off x="844465" y="3403729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7" name="OTLSHAPE_T_000a92dd9b124873a0da1178375d72a8_TextPercentage" hidden="1"/>
          <p:cNvSpPr txBox="1"/>
          <p:nvPr>
            <p:custDataLst>
              <p:tags r:id="rId28"/>
            </p:custDataLst>
          </p:nvPr>
        </p:nvSpPr>
        <p:spPr>
          <a:xfrm>
            <a:off x="0" y="324870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2058" name="OTLSHAPE_T_000a92dd9b124873a0da1178375d72a8_StartDate" hidden="1"/>
          <p:cNvSpPr txBox="1"/>
          <p:nvPr>
            <p:custDataLst>
              <p:tags r:id="rId29"/>
            </p:custDataLst>
          </p:nvPr>
        </p:nvSpPr>
        <p:spPr>
          <a:xfrm>
            <a:off x="0" y="3248704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059" name="OTLSHAPE_T_000a92dd9b124873a0da1178375d72a8_EndDate" hidden="1"/>
          <p:cNvSpPr txBox="1"/>
          <p:nvPr>
            <p:custDataLst>
              <p:tags r:id="rId30"/>
            </p:custDataLst>
          </p:nvPr>
        </p:nvSpPr>
        <p:spPr>
          <a:xfrm>
            <a:off x="0" y="3248704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A731C7A-B30E-4F4E-8100-CD915B4264E5}"/>
              </a:ext>
            </a:extLst>
          </p:cNvPr>
          <p:cNvGrpSpPr/>
          <p:nvPr/>
        </p:nvGrpSpPr>
        <p:grpSpPr>
          <a:xfrm>
            <a:off x="334827" y="4589687"/>
            <a:ext cx="886543" cy="902460"/>
            <a:chOff x="373942" y="4626949"/>
            <a:chExt cx="886543" cy="902460"/>
          </a:xfrm>
        </p:grpSpPr>
        <p:sp>
          <p:nvSpPr>
            <p:cNvPr id="12011" name="OTLSHAPE_M_809acb9bd4764553815fa5ce577572e4_Date"/>
            <p:cNvSpPr txBox="1"/>
            <p:nvPr>
              <p:custDataLst>
                <p:tags r:id="rId66"/>
              </p:custDataLst>
            </p:nvPr>
          </p:nvSpPr>
          <p:spPr>
            <a:xfrm>
              <a:off x="373942" y="5155645"/>
              <a:ext cx="886543" cy="37376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r>
                <a:rPr lang="en-US" sz="1200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HW</a:t>
              </a:r>
              <a:br>
                <a:rPr lang="en-US" sz="1200" dirty="0">
                  <a:solidFill>
                    <a:schemeClr val="accent6"/>
                  </a:solidFill>
                  <a:latin typeface="Calibri" panose="020F0502020204030204" pitchFamily="34" charset="0"/>
                </a:rPr>
              </a:br>
              <a:r>
                <a:rPr lang="en-US" sz="1200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Assigned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C36CBA0-F7EF-4F89-A975-34DE83E10364}"/>
                </a:ext>
              </a:extLst>
            </p:cNvPr>
            <p:cNvGrpSpPr/>
            <p:nvPr/>
          </p:nvGrpSpPr>
          <p:grpSpPr>
            <a:xfrm>
              <a:off x="373942" y="4626949"/>
              <a:ext cx="177800" cy="604171"/>
              <a:chOff x="728313" y="4626949"/>
              <a:chExt cx="177800" cy="604171"/>
            </a:xfrm>
          </p:grpSpPr>
          <p:sp>
            <p:nvSpPr>
              <p:cNvPr id="12012" name="OTLSHAPE_M_809acb9bd4764553815fa5ce577572e4_Shape"/>
              <p:cNvSpPr/>
              <p:nvPr>
                <p:custDataLst>
                  <p:tags r:id="rId67"/>
                </p:custDataLst>
              </p:nvPr>
            </p:nvSpPr>
            <p:spPr>
              <a:xfrm>
                <a:off x="728313" y="4626949"/>
                <a:ext cx="177800" cy="190500"/>
              </a:xfrm>
              <a:prstGeom prst="diamond">
                <a:avLst/>
              </a:prstGeom>
              <a:solidFill>
                <a:srgbClr val="0070C0"/>
              </a:solidFill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>
                <a:outerShdw>
                  <a:scrgbClr r="0" g="0" b="0">
                    <a:alpha val="50000"/>
                  </a:scrgbClr>
                </a:outerShdw>
              </a:effectLst>
              <a:extLst>
                <a:ext uri="{53640926-AAD7-44D8-BBD7-CCE9431645EC}">
                  <a14:shadowObscured xmlns:a14="http://schemas.microsoft.com/office/drawing/2010/main" val="1"/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3" name="OTLSHAPE_M_666ff3e9546d4cba801ffa6adbe6cc83_Connector1">
                <a:extLst>
                  <a:ext uri="{FF2B5EF4-FFF2-40B4-BE49-F238E27FC236}">
                    <a16:creationId xmlns:a16="http://schemas.microsoft.com/office/drawing/2014/main" id="{DC263BDE-7C67-4578-843E-5320EE1469C3}"/>
                  </a:ext>
                </a:extLst>
              </p:cNvPr>
              <p:cNvCxnSpPr>
                <a:cxnSpLocks/>
              </p:cNvCxnSpPr>
              <p:nvPr>
                <p:custDataLst>
                  <p:tags r:id="rId68"/>
                </p:custDataLst>
              </p:nvPr>
            </p:nvCxnSpPr>
            <p:spPr>
              <a:xfrm>
                <a:off x="817213" y="4796161"/>
                <a:ext cx="0" cy="434959"/>
              </a:xfrm>
              <a:prstGeom prst="line">
                <a:avLst/>
              </a:prstGeom>
              <a:ln w="19050" cap="flat" cmpd="sng" algn="ctr">
                <a:solidFill>
                  <a:srgbClr val="007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F589D06-6308-444F-91EE-DF139F06F128}"/>
              </a:ext>
            </a:extLst>
          </p:cNvPr>
          <p:cNvGrpSpPr/>
          <p:nvPr/>
        </p:nvGrpSpPr>
        <p:grpSpPr>
          <a:xfrm>
            <a:off x="1394221" y="4589687"/>
            <a:ext cx="1161912" cy="902460"/>
            <a:chOff x="1863369" y="4572857"/>
            <a:chExt cx="1161912" cy="902460"/>
          </a:xfrm>
        </p:grpSpPr>
        <p:sp>
          <p:nvSpPr>
            <p:cNvPr id="116" name="OTLSHAPE_M_809acb9bd4764553815fa5ce577572e4_Date">
              <a:extLst>
                <a:ext uri="{FF2B5EF4-FFF2-40B4-BE49-F238E27FC236}">
                  <a16:creationId xmlns:a16="http://schemas.microsoft.com/office/drawing/2014/main" id="{BAC56E1E-9D00-487B-B25A-48A8DD7AC600}"/>
                </a:ext>
              </a:extLst>
            </p:cNvPr>
            <p:cNvSpPr txBox="1"/>
            <p:nvPr>
              <p:custDataLst>
                <p:tags r:id="rId63"/>
              </p:custDataLst>
            </p:nvPr>
          </p:nvSpPr>
          <p:spPr>
            <a:xfrm>
              <a:off x="1863369" y="5101553"/>
              <a:ext cx="1161912" cy="37376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HW First Due Date</a:t>
              </a:r>
            </a:p>
            <a:p>
              <a:pPr algn="ctr"/>
              <a:r>
                <a:rPr lang="en-US" sz="1200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(Soft deadline)</a:t>
              </a:r>
            </a:p>
          </p:txBody>
        </p:sp>
        <p:sp>
          <p:nvSpPr>
            <p:cNvPr id="117" name="OTLSHAPE_M_809acb9bd4764553815fa5ce577572e4_Shape">
              <a:extLst>
                <a:ext uri="{FF2B5EF4-FFF2-40B4-BE49-F238E27FC236}">
                  <a16:creationId xmlns:a16="http://schemas.microsoft.com/office/drawing/2014/main" id="{2623769C-2DF7-477C-9CCA-03FC188DC09B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2355425" y="4572857"/>
              <a:ext cx="177800" cy="190500"/>
            </a:xfrm>
            <a:prstGeom prst="diamond">
              <a:avLst/>
            </a:prstGeom>
            <a:solidFill>
              <a:srgbClr val="0070C0"/>
            </a:solidFill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OTLSHAPE_M_666ff3e9546d4cba801ffa6adbe6cc83_Connector1">
              <a:extLst>
                <a:ext uri="{FF2B5EF4-FFF2-40B4-BE49-F238E27FC236}">
                  <a16:creationId xmlns:a16="http://schemas.microsoft.com/office/drawing/2014/main" id="{342FB7EE-57DB-4066-8A48-07209454631F}"/>
                </a:ext>
              </a:extLst>
            </p:cNvPr>
            <p:cNvCxnSpPr>
              <a:cxnSpLocks/>
            </p:cNvCxnSpPr>
            <p:nvPr>
              <p:custDataLst>
                <p:tags r:id="rId65"/>
              </p:custDataLst>
            </p:nvPr>
          </p:nvCxnSpPr>
          <p:spPr>
            <a:xfrm>
              <a:off x="2444325" y="4742069"/>
              <a:ext cx="0" cy="434959"/>
            </a:xfrm>
            <a:prstGeom prst="line">
              <a:avLst/>
            </a:prstGeom>
            <a:ln w="19050" cap="flat" cmpd="sng" algn="ctr">
              <a:solidFill>
                <a:srgbClr val="0070C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A311CE9C-32DC-4A63-98F9-223A553F9793}"/>
              </a:ext>
            </a:extLst>
          </p:cNvPr>
          <p:cNvGrpSpPr/>
          <p:nvPr/>
        </p:nvGrpSpPr>
        <p:grpSpPr>
          <a:xfrm>
            <a:off x="373942" y="2895601"/>
            <a:ext cx="1738918" cy="1331806"/>
            <a:chOff x="5127479" y="2033145"/>
            <a:chExt cx="3171881" cy="2167382"/>
          </a:xfrm>
        </p:grpSpPr>
        <p:cxnSp>
          <p:nvCxnSpPr>
            <p:cNvPr id="131" name="OTLSHAPE_T_537301c8be434860a3593caac61a1d74_RightVerticalConnector1">
              <a:extLst>
                <a:ext uri="{FF2B5EF4-FFF2-40B4-BE49-F238E27FC236}">
                  <a16:creationId xmlns:a16="http://schemas.microsoft.com/office/drawing/2014/main" id="{8E6E8CF6-131F-4379-B973-543F5492C3D8}"/>
                </a:ext>
              </a:extLst>
            </p:cNvPr>
            <p:cNvCxnSpPr>
              <a:cxnSpLocks/>
            </p:cNvCxnSpPr>
            <p:nvPr>
              <p:custDataLst>
                <p:tags r:id="rId59"/>
              </p:custDataLst>
            </p:nvPr>
          </p:nvCxnSpPr>
          <p:spPr>
            <a:xfrm>
              <a:off x="8277225" y="2109345"/>
              <a:ext cx="0" cy="2091182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OTLSHAPE_T_537301c8be434860a3593caac61a1d74_Shape">
              <a:extLst>
                <a:ext uri="{FF2B5EF4-FFF2-40B4-BE49-F238E27FC236}">
                  <a16:creationId xmlns:a16="http://schemas.microsoft.com/office/drawing/2014/main" id="{C10FBE7E-FD67-46B3-A6A0-DD88C73C1FC3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5127479" y="2033145"/>
              <a:ext cx="3171881" cy="1476630"/>
            </a:xfrm>
            <a:prstGeom prst="roundRect">
              <a:avLst/>
            </a:prstGeom>
            <a:solidFill>
              <a:schemeClr val="dk2"/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3" name="OTLSHAPE_T_537301c8be434860a3593caac61a1d74_LeftVerticalConnector2">
              <a:extLst>
                <a:ext uri="{FF2B5EF4-FFF2-40B4-BE49-F238E27FC236}">
                  <a16:creationId xmlns:a16="http://schemas.microsoft.com/office/drawing/2014/main" id="{3CBFE8DC-8E81-4AE9-AD75-B58FC02F92E1}"/>
                </a:ext>
              </a:extLst>
            </p:cNvPr>
            <p:cNvCxnSpPr>
              <a:cxnSpLocks/>
            </p:cNvCxnSpPr>
            <p:nvPr>
              <p:custDataLst>
                <p:tags r:id="rId61"/>
              </p:custDataLst>
            </p:nvPr>
          </p:nvCxnSpPr>
          <p:spPr>
            <a:xfrm>
              <a:off x="5127479" y="2642406"/>
              <a:ext cx="0" cy="1558121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OTLSHAPE_T_537301c8be434860a3593caac61a1d74_JoinedDate">
              <a:extLst>
                <a:ext uri="{FF2B5EF4-FFF2-40B4-BE49-F238E27FC236}">
                  <a16:creationId xmlns:a16="http://schemas.microsoft.com/office/drawing/2014/main" id="{91E004EA-610C-49F1-A5E9-F52C85B3DAF4}"/>
                </a:ext>
              </a:extLst>
            </p:cNvPr>
            <p:cNvSpPr txBox="1"/>
            <p:nvPr>
              <p:custDataLst>
                <p:tags r:id="rId62"/>
              </p:custDataLst>
            </p:nvPr>
          </p:nvSpPr>
          <p:spPr>
            <a:xfrm>
              <a:off x="5523773" y="2046180"/>
              <a:ext cx="2537446" cy="1463594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600" b="1" dirty="0">
                  <a:solidFill>
                    <a:srgbClr val="00B050"/>
                  </a:solidFill>
                  <a:latin typeface="Calibri" panose="020F0502020204030204" pitchFamily="34" charset="0"/>
                </a:rPr>
                <a:t>Do work for initial version, then upload it</a:t>
              </a:r>
            </a:p>
            <a:p>
              <a:endParaRPr lang="en-US" sz="1100" dirty="0">
                <a:solidFill>
                  <a:schemeClr val="lt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631A7B04-7A19-49F4-BCA5-DA01BEE278E2}"/>
              </a:ext>
            </a:extLst>
          </p:cNvPr>
          <p:cNvGrpSpPr/>
          <p:nvPr/>
        </p:nvGrpSpPr>
        <p:grpSpPr>
          <a:xfrm>
            <a:off x="6445561" y="2663227"/>
            <a:ext cx="1272619" cy="1573705"/>
            <a:chOff x="5127479" y="2033146"/>
            <a:chExt cx="3171881" cy="2167381"/>
          </a:xfrm>
        </p:grpSpPr>
        <p:cxnSp>
          <p:nvCxnSpPr>
            <p:cNvPr id="141" name="OTLSHAPE_T_537301c8be434860a3593caac61a1d74_RightVerticalConnector1">
              <a:extLst>
                <a:ext uri="{FF2B5EF4-FFF2-40B4-BE49-F238E27FC236}">
                  <a16:creationId xmlns:a16="http://schemas.microsoft.com/office/drawing/2014/main" id="{2874B549-B1BA-4551-859B-DF6214320B7F}"/>
                </a:ext>
              </a:extLst>
            </p:cNvPr>
            <p:cNvCxnSpPr>
              <a:cxnSpLocks/>
            </p:cNvCxnSpPr>
            <p:nvPr>
              <p:custDataLst>
                <p:tags r:id="rId55"/>
              </p:custDataLst>
            </p:nvPr>
          </p:nvCxnSpPr>
          <p:spPr>
            <a:xfrm>
              <a:off x="8277225" y="2109345"/>
              <a:ext cx="0" cy="2091182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OTLSHAPE_T_537301c8be434860a3593caac61a1d74_Shape">
              <a:extLst>
                <a:ext uri="{FF2B5EF4-FFF2-40B4-BE49-F238E27FC236}">
                  <a16:creationId xmlns:a16="http://schemas.microsoft.com/office/drawing/2014/main" id="{A7C2BB18-6693-40A8-8DAD-3EBB119862E1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5127479" y="2033146"/>
              <a:ext cx="3171881" cy="1476631"/>
            </a:xfrm>
            <a:prstGeom prst="roundRect">
              <a:avLst/>
            </a:prstGeom>
            <a:solidFill>
              <a:schemeClr val="dk2"/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3" name="OTLSHAPE_T_537301c8be434860a3593caac61a1d74_LeftVerticalConnector2">
              <a:extLst>
                <a:ext uri="{FF2B5EF4-FFF2-40B4-BE49-F238E27FC236}">
                  <a16:creationId xmlns:a16="http://schemas.microsoft.com/office/drawing/2014/main" id="{BB55D290-B54C-460E-B996-126D28AFC722}"/>
                </a:ext>
              </a:extLst>
            </p:cNvPr>
            <p:cNvCxnSpPr>
              <a:cxnSpLocks/>
            </p:cNvCxnSpPr>
            <p:nvPr>
              <p:custDataLst>
                <p:tags r:id="rId57"/>
              </p:custDataLst>
            </p:nvPr>
          </p:nvCxnSpPr>
          <p:spPr>
            <a:xfrm>
              <a:off x="5127479" y="2642406"/>
              <a:ext cx="0" cy="1558121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TLSHAPE_T_537301c8be434860a3593caac61a1d74_JoinedDate">
              <a:extLst>
                <a:ext uri="{FF2B5EF4-FFF2-40B4-BE49-F238E27FC236}">
                  <a16:creationId xmlns:a16="http://schemas.microsoft.com/office/drawing/2014/main" id="{0B5D3E50-153A-4B15-9E4E-B62E2EACE1FC}"/>
                </a:ext>
              </a:extLst>
            </p:cNvPr>
            <p:cNvSpPr txBox="1"/>
            <p:nvPr>
              <p:custDataLst>
                <p:tags r:id="rId58"/>
              </p:custDataLst>
            </p:nvPr>
          </p:nvSpPr>
          <p:spPr>
            <a:xfrm>
              <a:off x="5523773" y="2046180"/>
              <a:ext cx="2537446" cy="1463594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600" b="1" dirty="0">
                  <a:solidFill>
                    <a:srgbClr val="00B050"/>
                  </a:solidFill>
                  <a:latin typeface="Calibri" panose="020F0502020204030204" pitchFamily="34" charset="0"/>
                </a:rPr>
                <a:t>Missing files can be handed in</a:t>
              </a:r>
              <a:endParaRPr lang="en-US" sz="1100" dirty="0">
                <a:solidFill>
                  <a:schemeClr val="lt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C7F61FC-207A-48DB-91CC-F9D39ED4F6A9}"/>
              </a:ext>
            </a:extLst>
          </p:cNvPr>
          <p:cNvGrpSpPr/>
          <p:nvPr/>
        </p:nvGrpSpPr>
        <p:grpSpPr>
          <a:xfrm>
            <a:off x="4324233" y="4589687"/>
            <a:ext cx="1631441" cy="902460"/>
            <a:chOff x="4616958" y="4572857"/>
            <a:chExt cx="1631441" cy="902460"/>
          </a:xfrm>
        </p:grpSpPr>
        <p:sp>
          <p:nvSpPr>
            <p:cNvPr id="147" name="OTLSHAPE_M_809acb9bd4764553815fa5ce577572e4_Date">
              <a:extLst>
                <a:ext uri="{FF2B5EF4-FFF2-40B4-BE49-F238E27FC236}">
                  <a16:creationId xmlns:a16="http://schemas.microsoft.com/office/drawing/2014/main" id="{0713633E-C404-4D9D-934F-1834C5FB8EF2}"/>
                </a:ext>
              </a:extLst>
            </p:cNvPr>
            <p:cNvSpPr txBox="1"/>
            <p:nvPr>
              <p:custDataLst>
                <p:tags r:id="rId52"/>
              </p:custDataLst>
            </p:nvPr>
          </p:nvSpPr>
          <p:spPr>
            <a:xfrm>
              <a:off x="4616958" y="5101553"/>
              <a:ext cx="1631441" cy="37376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HW Final, Revised Due Date</a:t>
              </a:r>
            </a:p>
            <a:p>
              <a:pPr algn="ctr"/>
              <a:r>
                <a:rPr lang="en-US" sz="1200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(Soft deadline)</a:t>
              </a:r>
            </a:p>
          </p:txBody>
        </p:sp>
        <p:sp>
          <p:nvSpPr>
            <p:cNvPr id="148" name="OTLSHAPE_M_809acb9bd4764553815fa5ce577572e4_Shape">
              <a:extLst>
                <a:ext uri="{FF2B5EF4-FFF2-40B4-BE49-F238E27FC236}">
                  <a16:creationId xmlns:a16="http://schemas.microsoft.com/office/drawing/2014/main" id="{D88CDFDA-6C2D-4B6B-8E1A-C243F009F18E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5343778" y="4572857"/>
              <a:ext cx="177800" cy="190500"/>
            </a:xfrm>
            <a:prstGeom prst="diamond">
              <a:avLst/>
            </a:prstGeom>
            <a:solidFill>
              <a:srgbClr val="0070C0"/>
            </a:solidFill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9" name="OTLSHAPE_M_666ff3e9546d4cba801ffa6adbe6cc83_Connector1">
              <a:extLst>
                <a:ext uri="{FF2B5EF4-FFF2-40B4-BE49-F238E27FC236}">
                  <a16:creationId xmlns:a16="http://schemas.microsoft.com/office/drawing/2014/main" id="{F9E1C57D-0F53-472F-8007-7F2069AC7FAE}"/>
                </a:ext>
              </a:extLst>
            </p:cNvPr>
            <p:cNvCxnSpPr>
              <a:cxnSpLocks/>
            </p:cNvCxnSpPr>
            <p:nvPr>
              <p:custDataLst>
                <p:tags r:id="rId54"/>
              </p:custDataLst>
            </p:nvPr>
          </p:nvCxnSpPr>
          <p:spPr>
            <a:xfrm>
              <a:off x="5432678" y="4742069"/>
              <a:ext cx="0" cy="434959"/>
            </a:xfrm>
            <a:prstGeom prst="line">
              <a:avLst/>
            </a:prstGeom>
            <a:ln w="19050" cap="flat" cmpd="sng" algn="ctr">
              <a:solidFill>
                <a:srgbClr val="0070C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1" name="Title 1">
            <a:extLst>
              <a:ext uri="{FF2B5EF4-FFF2-40B4-BE49-F238E27FC236}">
                <a16:creationId xmlns:a16="http://schemas.microsoft.com/office/drawing/2014/main" id="{8330B168-F7BF-48B6-BF9F-9336861C664B}"/>
              </a:ext>
            </a:extLst>
          </p:cNvPr>
          <p:cNvSpPr txBox="1">
            <a:spLocks/>
          </p:cNvSpPr>
          <p:nvPr/>
        </p:nvSpPr>
        <p:spPr>
          <a:xfrm>
            <a:off x="6522800" y="-14178"/>
            <a:ext cx="2470765" cy="18768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HW Timeline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92710E6-1D7D-454B-96BE-08D3324ECEE7}"/>
              </a:ext>
            </a:extLst>
          </p:cNvPr>
          <p:cNvGrpSpPr/>
          <p:nvPr/>
        </p:nvGrpSpPr>
        <p:grpSpPr>
          <a:xfrm>
            <a:off x="5990630" y="4589687"/>
            <a:ext cx="886543" cy="902460"/>
            <a:chOff x="1013493" y="4829450"/>
            <a:chExt cx="886543" cy="902460"/>
          </a:xfrm>
        </p:grpSpPr>
        <p:sp>
          <p:nvSpPr>
            <p:cNvPr id="81" name="OTLSHAPE_M_809acb9bd4764553815fa5ce577572e4_Date">
              <a:extLst>
                <a:ext uri="{FF2B5EF4-FFF2-40B4-BE49-F238E27FC236}">
                  <a16:creationId xmlns:a16="http://schemas.microsoft.com/office/drawing/2014/main" id="{39FD7340-34A5-4E1B-AFD3-8CEAA0B7E89F}"/>
                </a:ext>
              </a:extLst>
            </p:cNvPr>
            <p:cNvSpPr txBox="1"/>
            <p:nvPr>
              <p:custDataLst>
                <p:tags r:id="rId49"/>
              </p:custDataLst>
            </p:nvPr>
          </p:nvSpPr>
          <p:spPr>
            <a:xfrm>
              <a:off x="1013493" y="5358146"/>
              <a:ext cx="886543" cy="37376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Instructor Finishes Grading HW</a:t>
              </a:r>
            </a:p>
          </p:txBody>
        </p:sp>
        <p:sp>
          <p:nvSpPr>
            <p:cNvPr id="82" name="OTLSHAPE_M_809acb9bd4764553815fa5ce577572e4_Shape">
              <a:extLst>
                <a:ext uri="{FF2B5EF4-FFF2-40B4-BE49-F238E27FC236}">
                  <a16:creationId xmlns:a16="http://schemas.microsoft.com/office/drawing/2014/main" id="{170BA244-33A6-4CA1-9E12-7F8CB6CB3072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1367864" y="4829450"/>
              <a:ext cx="177800" cy="190500"/>
            </a:xfrm>
            <a:prstGeom prst="diamond">
              <a:avLst/>
            </a:prstGeom>
            <a:solidFill>
              <a:srgbClr val="0070C0"/>
            </a:solidFill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" name="OTLSHAPE_M_666ff3e9546d4cba801ffa6adbe6cc83_Connector1">
              <a:extLst>
                <a:ext uri="{FF2B5EF4-FFF2-40B4-BE49-F238E27FC236}">
                  <a16:creationId xmlns:a16="http://schemas.microsoft.com/office/drawing/2014/main" id="{4E0244DD-79DA-4386-B6C7-3629FC4ABD5E}"/>
                </a:ext>
              </a:extLst>
            </p:cNvPr>
            <p:cNvCxnSpPr>
              <a:cxnSpLocks/>
            </p:cNvCxnSpPr>
            <p:nvPr>
              <p:custDataLst>
                <p:tags r:id="rId51"/>
              </p:custDataLst>
            </p:nvPr>
          </p:nvCxnSpPr>
          <p:spPr>
            <a:xfrm>
              <a:off x="1456764" y="4998662"/>
              <a:ext cx="0" cy="434959"/>
            </a:xfrm>
            <a:prstGeom prst="line">
              <a:avLst/>
            </a:prstGeom>
            <a:ln w="19050" cap="flat" cmpd="sng" algn="ctr">
              <a:solidFill>
                <a:srgbClr val="0070C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7325C6B-1631-4EA7-81A1-F476D27CBB2C}"/>
              </a:ext>
            </a:extLst>
          </p:cNvPr>
          <p:cNvGrpSpPr/>
          <p:nvPr/>
        </p:nvGrpSpPr>
        <p:grpSpPr>
          <a:xfrm>
            <a:off x="2112860" y="392008"/>
            <a:ext cx="1293820" cy="3819886"/>
            <a:chOff x="2582008" y="365128"/>
            <a:chExt cx="1293820" cy="3819886"/>
          </a:xfrm>
        </p:grpSpPr>
        <p:sp>
          <p:nvSpPr>
            <p:cNvPr id="85" name="OTLSHAPE_T_537301c8be434860a3593caac61a1d74_Shape">
              <a:extLst>
                <a:ext uri="{FF2B5EF4-FFF2-40B4-BE49-F238E27FC236}">
                  <a16:creationId xmlns:a16="http://schemas.microsoft.com/office/drawing/2014/main" id="{6DD8023F-236C-437D-8CFA-604139AD3103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2582008" y="365128"/>
              <a:ext cx="1283562" cy="3315374"/>
            </a:xfrm>
            <a:prstGeom prst="roundRect">
              <a:avLst/>
            </a:prstGeom>
            <a:solidFill>
              <a:schemeClr val="dk2"/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OTLSHAPE_T_537301c8be434860a3593caac61a1d74_LeftVerticalConnector2">
              <a:extLst>
                <a:ext uri="{FF2B5EF4-FFF2-40B4-BE49-F238E27FC236}">
                  <a16:creationId xmlns:a16="http://schemas.microsoft.com/office/drawing/2014/main" id="{73FA9F0C-51F6-4C1D-BEA6-3CDF9708BDBF}"/>
                </a:ext>
              </a:extLst>
            </p:cNvPr>
            <p:cNvCxnSpPr>
              <a:cxnSpLocks/>
            </p:cNvCxnSpPr>
            <p:nvPr>
              <p:custDataLst>
                <p:tags r:id="rId46"/>
              </p:custDataLst>
            </p:nvPr>
          </p:nvCxnSpPr>
          <p:spPr>
            <a:xfrm>
              <a:off x="2582008" y="1418240"/>
              <a:ext cx="0" cy="2757249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TLSHAPE_T_537301c8be434860a3593caac61a1d74_JoinedDate">
              <a:extLst>
                <a:ext uri="{FF2B5EF4-FFF2-40B4-BE49-F238E27FC236}">
                  <a16:creationId xmlns:a16="http://schemas.microsoft.com/office/drawing/2014/main" id="{245F375F-C5A6-435D-B4BE-B7ABBC28A8B0}"/>
                </a:ext>
              </a:extLst>
            </p:cNvPr>
            <p:cNvSpPr txBox="1"/>
            <p:nvPr>
              <p:custDataLst>
                <p:tags r:id="rId47"/>
              </p:custDataLst>
            </p:nvPr>
          </p:nvSpPr>
          <p:spPr>
            <a:xfrm>
              <a:off x="2742376" y="388196"/>
              <a:ext cx="1026826" cy="3700554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600" b="1" dirty="0">
                  <a:solidFill>
                    <a:srgbClr val="FFFF00"/>
                  </a:solidFill>
                  <a:latin typeface="Calibri" panose="020F0502020204030204" pitchFamily="34" charset="0"/>
                </a:rPr>
                <a:t>Danger Zone:</a:t>
              </a:r>
              <a:br>
                <a:rPr lang="en-US" sz="1600" b="1" dirty="0">
                  <a:solidFill>
                    <a:srgbClr val="FFFF00"/>
                  </a:solidFill>
                  <a:latin typeface="Calibri" panose="020F0502020204030204" pitchFamily="34" charset="0"/>
                </a:rPr>
              </a:br>
              <a:r>
                <a:rPr lang="en-US" sz="1600" b="1" dirty="0">
                  <a:solidFill>
                    <a:srgbClr val="FFFF00"/>
                  </a:solidFill>
                  <a:latin typeface="Calibri" panose="020F0502020204030204" pitchFamily="34" charset="0"/>
                </a:rPr>
                <a:t>You can keep uploading without penalty, but the instructor might finish grading at any time</a:t>
              </a:r>
            </a:p>
            <a:p>
              <a:endParaRPr lang="en-US" sz="1100" dirty="0">
                <a:solidFill>
                  <a:srgbClr val="FFFF0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88" name="OTLSHAPE_T_537301c8be434860a3593caac61a1d74_LeftVerticalConnector2">
              <a:extLst>
                <a:ext uri="{FF2B5EF4-FFF2-40B4-BE49-F238E27FC236}">
                  <a16:creationId xmlns:a16="http://schemas.microsoft.com/office/drawing/2014/main" id="{2BB7A6E6-1F15-46B8-A119-C7940B4F4D33}"/>
                </a:ext>
              </a:extLst>
            </p:cNvPr>
            <p:cNvCxnSpPr>
              <a:cxnSpLocks/>
            </p:cNvCxnSpPr>
            <p:nvPr>
              <p:custDataLst>
                <p:tags r:id="rId48"/>
              </p:custDataLst>
            </p:nvPr>
          </p:nvCxnSpPr>
          <p:spPr>
            <a:xfrm>
              <a:off x="3875828" y="1427765"/>
              <a:ext cx="0" cy="2757249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8093C508-0D99-4CCB-8C61-41D0FF1144DD}"/>
              </a:ext>
            </a:extLst>
          </p:cNvPr>
          <p:cNvGrpSpPr/>
          <p:nvPr/>
        </p:nvGrpSpPr>
        <p:grpSpPr>
          <a:xfrm>
            <a:off x="5148965" y="407521"/>
            <a:ext cx="1293820" cy="3819886"/>
            <a:chOff x="2582008" y="365128"/>
            <a:chExt cx="1293820" cy="3819886"/>
          </a:xfrm>
        </p:grpSpPr>
        <p:sp>
          <p:nvSpPr>
            <p:cNvPr id="90" name="OTLSHAPE_T_537301c8be434860a3593caac61a1d74_Shape">
              <a:extLst>
                <a:ext uri="{FF2B5EF4-FFF2-40B4-BE49-F238E27FC236}">
                  <a16:creationId xmlns:a16="http://schemas.microsoft.com/office/drawing/2014/main" id="{DA1BB916-A181-43E0-B03C-C9883599FECE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2582008" y="365128"/>
              <a:ext cx="1283562" cy="3315374"/>
            </a:xfrm>
            <a:prstGeom prst="roundRect">
              <a:avLst/>
            </a:prstGeom>
            <a:solidFill>
              <a:schemeClr val="dk2"/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1" name="OTLSHAPE_T_537301c8be434860a3593caac61a1d74_LeftVerticalConnector2">
              <a:extLst>
                <a:ext uri="{FF2B5EF4-FFF2-40B4-BE49-F238E27FC236}">
                  <a16:creationId xmlns:a16="http://schemas.microsoft.com/office/drawing/2014/main" id="{F1463197-650A-4554-BB22-5F9A434CAEF8}"/>
                </a:ext>
              </a:extLst>
            </p:cNvPr>
            <p:cNvCxnSpPr>
              <a:cxnSpLocks/>
            </p:cNvCxnSpPr>
            <p:nvPr>
              <p:custDataLst>
                <p:tags r:id="rId42"/>
              </p:custDataLst>
            </p:nvPr>
          </p:nvCxnSpPr>
          <p:spPr>
            <a:xfrm>
              <a:off x="2582008" y="1418240"/>
              <a:ext cx="0" cy="2757249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TLSHAPE_T_537301c8be434860a3593caac61a1d74_JoinedDate">
              <a:extLst>
                <a:ext uri="{FF2B5EF4-FFF2-40B4-BE49-F238E27FC236}">
                  <a16:creationId xmlns:a16="http://schemas.microsoft.com/office/drawing/2014/main" id="{EEC89BAE-7C7B-4F84-9748-5A5F7030ACE8}"/>
                </a:ext>
              </a:extLst>
            </p:cNvPr>
            <p:cNvSpPr txBox="1"/>
            <p:nvPr>
              <p:custDataLst>
                <p:tags r:id="rId43"/>
              </p:custDataLst>
            </p:nvPr>
          </p:nvSpPr>
          <p:spPr>
            <a:xfrm>
              <a:off x="2742376" y="388196"/>
              <a:ext cx="1026826" cy="3700554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600" b="1" dirty="0">
                  <a:solidFill>
                    <a:srgbClr val="FFFF00"/>
                  </a:solidFill>
                  <a:latin typeface="Calibri" panose="020F0502020204030204" pitchFamily="34" charset="0"/>
                </a:rPr>
                <a:t>Danger Zone:</a:t>
              </a:r>
              <a:br>
                <a:rPr lang="en-US" sz="1600" b="1" dirty="0">
                  <a:solidFill>
                    <a:srgbClr val="FFFF00"/>
                  </a:solidFill>
                  <a:latin typeface="Calibri" panose="020F0502020204030204" pitchFamily="34" charset="0"/>
                </a:rPr>
              </a:br>
              <a:r>
                <a:rPr lang="en-US" sz="1600" b="1" dirty="0">
                  <a:solidFill>
                    <a:srgbClr val="FFFF00"/>
                  </a:solidFill>
                  <a:latin typeface="Calibri" panose="020F0502020204030204" pitchFamily="34" charset="0"/>
                </a:rPr>
                <a:t>You can keep uploading without penalty, but the instructor might finish grading at any time</a:t>
              </a:r>
            </a:p>
            <a:p>
              <a:endParaRPr lang="en-US" sz="1100" dirty="0">
                <a:solidFill>
                  <a:srgbClr val="FFFF0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93" name="OTLSHAPE_T_537301c8be434860a3593caac61a1d74_LeftVerticalConnector2">
              <a:extLst>
                <a:ext uri="{FF2B5EF4-FFF2-40B4-BE49-F238E27FC236}">
                  <a16:creationId xmlns:a16="http://schemas.microsoft.com/office/drawing/2014/main" id="{73A61C37-E3BF-4197-B449-61FEBF384082}"/>
                </a:ext>
              </a:extLst>
            </p:cNvPr>
            <p:cNvCxnSpPr>
              <a:cxnSpLocks/>
            </p:cNvCxnSpPr>
            <p:nvPr>
              <p:custDataLst>
                <p:tags r:id="rId44"/>
              </p:custDataLst>
            </p:nvPr>
          </p:nvCxnSpPr>
          <p:spPr>
            <a:xfrm>
              <a:off x="3875828" y="1427765"/>
              <a:ext cx="0" cy="2757249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54D9EC27-323B-4998-9534-988F616C725F}"/>
              </a:ext>
            </a:extLst>
          </p:cNvPr>
          <p:cNvGrpSpPr/>
          <p:nvPr/>
        </p:nvGrpSpPr>
        <p:grpSpPr>
          <a:xfrm>
            <a:off x="6912128" y="4589687"/>
            <a:ext cx="1631441" cy="902460"/>
            <a:chOff x="4616958" y="4572857"/>
            <a:chExt cx="1631441" cy="902460"/>
          </a:xfrm>
        </p:grpSpPr>
        <p:sp>
          <p:nvSpPr>
            <p:cNvPr id="95" name="OTLSHAPE_M_809acb9bd4764553815fa5ce577572e4_Date">
              <a:extLst>
                <a:ext uri="{FF2B5EF4-FFF2-40B4-BE49-F238E27FC236}">
                  <a16:creationId xmlns:a16="http://schemas.microsoft.com/office/drawing/2014/main" id="{8B90E579-44AE-4210-9BBC-FD60D7EA68D6}"/>
                </a:ext>
              </a:extLst>
            </p:cNvPr>
            <p:cNvSpPr txBox="1"/>
            <p:nvPr>
              <p:custDataLst>
                <p:tags r:id="rId38"/>
              </p:custDataLst>
            </p:nvPr>
          </p:nvSpPr>
          <p:spPr>
            <a:xfrm>
              <a:off x="4616958" y="5101553"/>
              <a:ext cx="1631441" cy="37376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Missing File Extension</a:t>
              </a:r>
            </a:p>
            <a:p>
              <a:pPr algn="ctr"/>
              <a:r>
                <a:rPr lang="en-US" sz="1200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(Hard deadline)</a:t>
              </a:r>
            </a:p>
          </p:txBody>
        </p:sp>
        <p:sp>
          <p:nvSpPr>
            <p:cNvPr id="96" name="OTLSHAPE_M_809acb9bd4764553815fa5ce577572e4_Shape">
              <a:extLst>
                <a:ext uri="{FF2B5EF4-FFF2-40B4-BE49-F238E27FC236}">
                  <a16:creationId xmlns:a16="http://schemas.microsoft.com/office/drawing/2014/main" id="{5A2FBD7C-CB7F-4B69-85C9-275C7F523C1A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5343778" y="4572857"/>
              <a:ext cx="177800" cy="190500"/>
            </a:xfrm>
            <a:prstGeom prst="diamond">
              <a:avLst/>
            </a:prstGeom>
            <a:solidFill>
              <a:srgbClr val="0070C0"/>
            </a:solidFill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7" name="OTLSHAPE_M_666ff3e9546d4cba801ffa6adbe6cc83_Connector1">
              <a:extLst>
                <a:ext uri="{FF2B5EF4-FFF2-40B4-BE49-F238E27FC236}">
                  <a16:creationId xmlns:a16="http://schemas.microsoft.com/office/drawing/2014/main" id="{C20140F6-6841-438D-8BA3-BEB96666631E}"/>
                </a:ext>
              </a:extLst>
            </p:cNvPr>
            <p:cNvCxnSpPr>
              <a:cxnSpLocks/>
            </p:cNvCxnSpPr>
            <p:nvPr>
              <p:custDataLst>
                <p:tags r:id="rId40"/>
              </p:custDataLst>
            </p:nvPr>
          </p:nvCxnSpPr>
          <p:spPr>
            <a:xfrm>
              <a:off x="5432678" y="4742069"/>
              <a:ext cx="0" cy="434959"/>
            </a:xfrm>
            <a:prstGeom prst="line">
              <a:avLst/>
            </a:prstGeom>
            <a:ln w="19050" cap="flat" cmpd="sng" algn="ctr">
              <a:solidFill>
                <a:srgbClr val="0070C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&quot;Not Allowed&quot; Symbol 5">
            <a:extLst>
              <a:ext uri="{FF2B5EF4-FFF2-40B4-BE49-F238E27FC236}">
                <a16:creationId xmlns:a16="http://schemas.microsoft.com/office/drawing/2014/main" id="{7E024660-C17C-4D38-BA6E-AFBBA508EC93}"/>
              </a:ext>
            </a:extLst>
          </p:cNvPr>
          <p:cNvSpPr/>
          <p:nvPr/>
        </p:nvSpPr>
        <p:spPr>
          <a:xfrm>
            <a:off x="2270403" y="3489037"/>
            <a:ext cx="2685104" cy="1461228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NO EXTENSION for first version</a:t>
            </a:r>
          </a:p>
          <a:p>
            <a:pPr algn="ctr"/>
            <a:endParaRPr lang="en-US" b="1" dirty="0">
              <a:solidFill>
                <a:schemeClr val="accent6"/>
              </a:solidFill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7016DB5-4E9C-4689-A869-39C42B4D7518}"/>
              </a:ext>
            </a:extLst>
          </p:cNvPr>
          <p:cNvGrpSpPr/>
          <p:nvPr/>
        </p:nvGrpSpPr>
        <p:grpSpPr>
          <a:xfrm>
            <a:off x="3411422" y="2895602"/>
            <a:ext cx="1738918" cy="1347130"/>
            <a:chOff x="5127479" y="2033145"/>
            <a:chExt cx="3171881" cy="2167382"/>
          </a:xfrm>
        </p:grpSpPr>
        <p:cxnSp>
          <p:nvCxnSpPr>
            <p:cNvPr id="71" name="OTLSHAPE_T_537301c8be434860a3593caac61a1d74_RightVerticalConnector1">
              <a:extLst>
                <a:ext uri="{FF2B5EF4-FFF2-40B4-BE49-F238E27FC236}">
                  <a16:creationId xmlns:a16="http://schemas.microsoft.com/office/drawing/2014/main" id="{838E2341-E075-4C79-888F-B62DF9733A2E}"/>
                </a:ext>
              </a:extLst>
            </p:cNvPr>
            <p:cNvCxnSpPr>
              <a:cxnSpLocks/>
            </p:cNvCxnSpPr>
            <p:nvPr>
              <p:custDataLst>
                <p:tags r:id="rId34"/>
              </p:custDataLst>
            </p:nvPr>
          </p:nvCxnSpPr>
          <p:spPr>
            <a:xfrm>
              <a:off x="8277225" y="2109345"/>
              <a:ext cx="0" cy="2091182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TLSHAPE_T_537301c8be434860a3593caac61a1d74_Shape">
              <a:extLst>
                <a:ext uri="{FF2B5EF4-FFF2-40B4-BE49-F238E27FC236}">
                  <a16:creationId xmlns:a16="http://schemas.microsoft.com/office/drawing/2014/main" id="{68483936-B299-4E1E-A6C4-020161583007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5127479" y="2033145"/>
              <a:ext cx="3171881" cy="1476630"/>
            </a:xfrm>
            <a:prstGeom prst="roundRect">
              <a:avLst/>
            </a:prstGeom>
            <a:solidFill>
              <a:schemeClr val="dk2"/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OTLSHAPE_T_537301c8be434860a3593caac61a1d74_LeftVerticalConnector2">
              <a:extLst>
                <a:ext uri="{FF2B5EF4-FFF2-40B4-BE49-F238E27FC236}">
                  <a16:creationId xmlns:a16="http://schemas.microsoft.com/office/drawing/2014/main" id="{9FA72669-DBE2-47E1-A487-29CA15648899}"/>
                </a:ext>
              </a:extLst>
            </p:cNvPr>
            <p:cNvCxnSpPr>
              <a:cxnSpLocks/>
            </p:cNvCxnSpPr>
            <p:nvPr>
              <p:custDataLst>
                <p:tags r:id="rId36"/>
              </p:custDataLst>
            </p:nvPr>
          </p:nvCxnSpPr>
          <p:spPr>
            <a:xfrm>
              <a:off x="5127479" y="2642406"/>
              <a:ext cx="0" cy="1558121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TLSHAPE_T_537301c8be434860a3593caac61a1d74_JoinedDate">
              <a:extLst>
                <a:ext uri="{FF2B5EF4-FFF2-40B4-BE49-F238E27FC236}">
                  <a16:creationId xmlns:a16="http://schemas.microsoft.com/office/drawing/2014/main" id="{95095DC7-40A1-4507-83EA-D1164A3E9559}"/>
                </a:ext>
              </a:extLst>
            </p:cNvPr>
            <p:cNvSpPr txBox="1"/>
            <p:nvPr>
              <p:custDataLst>
                <p:tags r:id="rId37"/>
              </p:custDataLst>
            </p:nvPr>
          </p:nvSpPr>
          <p:spPr>
            <a:xfrm>
              <a:off x="5523773" y="2046180"/>
              <a:ext cx="2537446" cy="1463594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600" b="1" dirty="0">
                  <a:solidFill>
                    <a:srgbClr val="00B050"/>
                  </a:solidFill>
                  <a:latin typeface="Calibri" panose="020F0502020204030204" pitchFamily="34" charset="0"/>
                </a:rPr>
                <a:t>Do work for revision, then upload it</a:t>
              </a:r>
            </a:p>
            <a:p>
              <a:endParaRPr lang="en-US" sz="1100" dirty="0">
                <a:solidFill>
                  <a:schemeClr val="lt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5191B1FC-2305-41CE-B4C0-3EEDFBBC7E81}"/>
              </a:ext>
            </a:extLst>
          </p:cNvPr>
          <p:cNvGrpSpPr/>
          <p:nvPr/>
        </p:nvGrpSpPr>
        <p:grpSpPr>
          <a:xfrm>
            <a:off x="2953151" y="4589687"/>
            <a:ext cx="886543" cy="902460"/>
            <a:chOff x="1013493" y="4829450"/>
            <a:chExt cx="886543" cy="902460"/>
          </a:xfrm>
        </p:grpSpPr>
        <p:sp>
          <p:nvSpPr>
            <p:cNvPr id="120" name="OTLSHAPE_M_809acb9bd4764553815fa5ce577572e4_Date">
              <a:extLst>
                <a:ext uri="{FF2B5EF4-FFF2-40B4-BE49-F238E27FC236}">
                  <a16:creationId xmlns:a16="http://schemas.microsoft.com/office/drawing/2014/main" id="{3A824197-18AC-4653-BED3-108C98A0671C}"/>
                </a:ext>
              </a:extLst>
            </p:cNvPr>
            <p:cNvSpPr txBox="1"/>
            <p:nvPr>
              <p:custDataLst>
                <p:tags r:id="rId31"/>
              </p:custDataLst>
            </p:nvPr>
          </p:nvSpPr>
          <p:spPr>
            <a:xfrm>
              <a:off x="1013493" y="5358146"/>
              <a:ext cx="886543" cy="37376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Instructor Finishes Grading HW</a:t>
              </a:r>
            </a:p>
          </p:txBody>
        </p:sp>
        <p:sp>
          <p:nvSpPr>
            <p:cNvPr id="121" name="OTLSHAPE_M_809acb9bd4764553815fa5ce577572e4_Shape">
              <a:extLst>
                <a:ext uri="{FF2B5EF4-FFF2-40B4-BE49-F238E27FC236}">
                  <a16:creationId xmlns:a16="http://schemas.microsoft.com/office/drawing/2014/main" id="{596437DC-E7E3-4FAF-9C52-A69ECBE9D669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1367864" y="4829450"/>
              <a:ext cx="177800" cy="190500"/>
            </a:xfrm>
            <a:prstGeom prst="diamond">
              <a:avLst/>
            </a:prstGeom>
            <a:solidFill>
              <a:srgbClr val="0070C0"/>
            </a:solidFill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OTLSHAPE_M_666ff3e9546d4cba801ffa6adbe6cc83_Connector1">
              <a:extLst>
                <a:ext uri="{FF2B5EF4-FFF2-40B4-BE49-F238E27FC236}">
                  <a16:creationId xmlns:a16="http://schemas.microsoft.com/office/drawing/2014/main" id="{9B3A2048-8CDF-4FEC-917A-C5C9BCB367B2}"/>
                </a:ext>
              </a:extLst>
            </p:cNvPr>
            <p:cNvCxnSpPr>
              <a:cxnSpLocks/>
            </p:cNvCxnSpPr>
            <p:nvPr>
              <p:custDataLst>
                <p:tags r:id="rId33"/>
              </p:custDataLst>
            </p:nvPr>
          </p:nvCxnSpPr>
          <p:spPr>
            <a:xfrm>
              <a:off x="1456764" y="4998662"/>
              <a:ext cx="0" cy="434959"/>
            </a:xfrm>
            <a:prstGeom prst="line">
              <a:avLst/>
            </a:prstGeom>
            <a:ln w="19050" cap="flat" cmpd="sng" algn="ctr">
              <a:solidFill>
                <a:srgbClr val="0070C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2705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D09E9-CDC0-4FBF-9A6D-D5C258D29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Access To </a:t>
            </a:r>
            <a:br>
              <a:rPr lang="en-US" dirty="0"/>
            </a:br>
            <a:r>
              <a:rPr lang="en-US" dirty="0"/>
              <a:t>Visual Studio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4A792-85D1-48AA-A3E9-12B6FF1BD8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B3CA68-2F9D-4B3C-98CF-DA817189F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D178BD-0ECE-4BCE-8C41-02F375EBF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0AC43-2924-438E-A075-13287ADC2DF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431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BF992-D1B1-42A9-9E32-CB890253C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Install Visual Studio On Your Own Computer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B9A23-378B-4ACF-90C7-3461B8344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NOTE: </a:t>
            </a:r>
            <a:br>
              <a:rPr lang="en-US" dirty="0"/>
            </a:br>
            <a:r>
              <a:rPr lang="en-US" b="1" dirty="0">
                <a:solidFill>
                  <a:srgbClr val="FFFF00"/>
                </a:solidFill>
              </a:rPr>
              <a:t>Visual Studio </a:t>
            </a:r>
            <a:r>
              <a:rPr lang="en-US" dirty="0"/>
              <a:t>is NOT the same thing as </a:t>
            </a:r>
            <a:br>
              <a:rPr lang="en-US" dirty="0"/>
            </a:br>
            <a:r>
              <a:rPr lang="en-US" b="1" dirty="0">
                <a:solidFill>
                  <a:schemeClr val="accent6"/>
                </a:solidFill>
              </a:rPr>
              <a:t>Visual Studio </a:t>
            </a:r>
            <a:r>
              <a:rPr lang="en-US" b="1" u="sng" dirty="0">
                <a:solidFill>
                  <a:schemeClr val="accent6"/>
                </a:solidFill>
              </a:rPr>
              <a:t>Code</a:t>
            </a:r>
          </a:p>
          <a:p>
            <a:endParaRPr lang="en-US" dirty="0"/>
          </a:p>
          <a:p>
            <a:r>
              <a:rPr lang="en-US" dirty="0"/>
              <a:t>I recommend installing Visual Studio (“VS”) on your own computer, if you can</a:t>
            </a:r>
          </a:p>
          <a:p>
            <a:endParaRPr lang="en-US" dirty="0"/>
          </a:p>
          <a:p>
            <a:r>
              <a:rPr lang="en-US" dirty="0"/>
              <a:t>VS runs on Windows, and has for decades</a:t>
            </a:r>
          </a:p>
          <a:p>
            <a:endParaRPr lang="en-US" dirty="0"/>
          </a:p>
          <a:p>
            <a:r>
              <a:rPr lang="en-US" dirty="0"/>
              <a:t>You can Google/Bing for the install page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CEBEFE-F2EF-461B-AB1A-8BEFA5E9F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0F7D54-69A8-4BD1-BC8E-2C00D2592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187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9050"/>
            <a:ext cx="7772400" cy="1143000"/>
          </a:xfrm>
        </p:spPr>
        <p:txBody>
          <a:bodyPr/>
          <a:lstStyle/>
          <a:p>
            <a:r>
              <a:rPr lang="en-US" dirty="0"/>
              <a:t>Mac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2209800"/>
            <a:ext cx="7863840" cy="3962400"/>
          </a:xfrm>
        </p:spPr>
        <p:txBody>
          <a:bodyPr/>
          <a:lstStyle/>
          <a:p>
            <a:r>
              <a:rPr lang="en-US" dirty="0"/>
              <a:t>Visual Studio is now available for Mac, for free</a:t>
            </a:r>
          </a:p>
          <a:p>
            <a:endParaRPr lang="en-US" dirty="0"/>
          </a:p>
          <a:p>
            <a:r>
              <a:rPr lang="en-US" dirty="0"/>
              <a:t>WARNING:</a:t>
            </a:r>
            <a:br>
              <a:rPr lang="en-US" dirty="0"/>
            </a:br>
            <a:r>
              <a:rPr lang="en-US" dirty="0"/>
              <a:t>Normally, VS for Mac has problems with </a:t>
            </a:r>
            <a:r>
              <a:rPr lang="en-US" dirty="0" err="1"/>
              <a:t>Console.ReadLine</a:t>
            </a:r>
            <a:endParaRPr lang="en-US" dirty="0"/>
          </a:p>
          <a:p>
            <a:pPr lvl="1"/>
            <a:r>
              <a:rPr lang="en-US" dirty="0"/>
              <a:t>You can fix it by following </a:t>
            </a:r>
            <a:r>
              <a:rPr lang="en-US" dirty="0">
                <a:hlinkClick r:id="rId2"/>
              </a:rPr>
              <a:t>the advice here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983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Studio here at Cascadia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nothing else you can use VS here at school</a:t>
            </a:r>
          </a:p>
          <a:p>
            <a:pPr lvl="1"/>
            <a:r>
              <a:rPr lang="en-US" dirty="0"/>
              <a:t>You can use the VMWare Views to use a Cascadia, Windows, computer from anywhere on the Internet</a:t>
            </a:r>
          </a:p>
          <a:p>
            <a:pPr lvl="1"/>
            <a:r>
              <a:rPr lang="en-US" dirty="0"/>
              <a:t>You can physically show up on campus and use the hallway computers</a:t>
            </a:r>
          </a:p>
          <a:p>
            <a:endParaRPr lang="en-US" dirty="0"/>
          </a:p>
          <a:p>
            <a:r>
              <a:rPr lang="en-US" dirty="0"/>
              <a:t>You will need to sign in (to Microsoft's servers) for this to work!</a:t>
            </a:r>
          </a:p>
          <a:p>
            <a:pPr lvl="1"/>
            <a:r>
              <a:rPr lang="en-US" dirty="0"/>
              <a:t>The account is free.</a:t>
            </a:r>
          </a:p>
          <a:p>
            <a:pPr lvl="1"/>
            <a:r>
              <a:rPr lang="en-US" dirty="0"/>
              <a:t>I think of it as being like the Google account sort of thing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4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CDB78-D4DD-448C-841E-5D80AA177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Workflow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A3EEF-7E04-4FC7-BE45-A31EC7ADB5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9940F1-70A2-4B9E-B174-B75B77737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94DD0-2003-413D-AD5C-245EA068F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0AC43-2924-438E-A075-13287ADC2DF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659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66BCE71D-9E62-497B-895B-EB796C0689FE}"/>
              </a:ext>
            </a:extLst>
          </p:cNvPr>
          <p:cNvGrpSpPr/>
          <p:nvPr/>
        </p:nvGrpSpPr>
        <p:grpSpPr>
          <a:xfrm>
            <a:off x="0" y="4114800"/>
            <a:ext cx="9144000" cy="1676400"/>
            <a:chOff x="0" y="4114800"/>
            <a:chExt cx="9144000" cy="16764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9ABC6D6-F5C1-49A1-9F40-8B690D99CD1A}"/>
                </a:ext>
              </a:extLst>
            </p:cNvPr>
            <p:cNvSpPr/>
            <p:nvPr/>
          </p:nvSpPr>
          <p:spPr>
            <a:xfrm>
              <a:off x="0" y="4117172"/>
              <a:ext cx="9144000" cy="1674028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50BF2F6-6B8E-4943-9283-51B3BA4D9001}"/>
                </a:ext>
              </a:extLst>
            </p:cNvPr>
            <p:cNvSpPr txBox="1"/>
            <p:nvPr/>
          </p:nvSpPr>
          <p:spPr>
            <a:xfrm>
              <a:off x="5486400" y="4114800"/>
              <a:ext cx="3429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002060"/>
                  </a:solidFill>
                </a:rPr>
                <a:t>Hand In Work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8DC92D5-F21A-4836-87EA-5101C81ECA26}"/>
              </a:ext>
            </a:extLst>
          </p:cNvPr>
          <p:cNvGrpSpPr/>
          <p:nvPr/>
        </p:nvGrpSpPr>
        <p:grpSpPr>
          <a:xfrm>
            <a:off x="0" y="3200400"/>
            <a:ext cx="9144000" cy="914400"/>
            <a:chOff x="0" y="3200400"/>
            <a:chExt cx="9144000" cy="9144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ACC9A4E-14DA-49BF-BC9E-9D171ACB6183}"/>
                </a:ext>
              </a:extLst>
            </p:cNvPr>
            <p:cNvSpPr/>
            <p:nvPr/>
          </p:nvSpPr>
          <p:spPr>
            <a:xfrm>
              <a:off x="0" y="3200400"/>
              <a:ext cx="9144000" cy="914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29CAEA2-7133-45C9-B33E-983CE1ECD62F}"/>
                </a:ext>
              </a:extLst>
            </p:cNvPr>
            <p:cNvSpPr txBox="1"/>
            <p:nvPr/>
          </p:nvSpPr>
          <p:spPr>
            <a:xfrm>
              <a:off x="5486400" y="3352800"/>
              <a:ext cx="3200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002060"/>
                  </a:solidFill>
                </a:rPr>
                <a:t>Do the work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8D14B63-C62B-4FC8-A786-2BBEE1E1A71E}"/>
              </a:ext>
            </a:extLst>
          </p:cNvPr>
          <p:cNvGrpSpPr/>
          <p:nvPr/>
        </p:nvGrpSpPr>
        <p:grpSpPr>
          <a:xfrm>
            <a:off x="0" y="1905000"/>
            <a:ext cx="9144000" cy="1293028"/>
            <a:chOff x="0" y="1905000"/>
            <a:chExt cx="9144000" cy="129302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F7E46D8-C8AB-415C-B1F4-030A60CE8A62}"/>
                </a:ext>
              </a:extLst>
            </p:cNvPr>
            <p:cNvSpPr/>
            <p:nvPr/>
          </p:nvSpPr>
          <p:spPr>
            <a:xfrm>
              <a:off x="0" y="1905000"/>
              <a:ext cx="9144000" cy="12930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0B67D0F-69E1-4658-AD32-291D4D888736}"/>
                </a:ext>
              </a:extLst>
            </p:cNvPr>
            <p:cNvSpPr txBox="1"/>
            <p:nvPr/>
          </p:nvSpPr>
          <p:spPr>
            <a:xfrm>
              <a:off x="5486400" y="2149607"/>
              <a:ext cx="27066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002060"/>
                  </a:solidFill>
                </a:rPr>
                <a:t>Get Project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FE977D0-6B59-4990-B5F3-6D7CF4425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the </a:t>
            </a:r>
            <a:br>
              <a:rPr lang="en-US" dirty="0"/>
            </a:br>
            <a:r>
              <a:rPr lang="en-US" dirty="0"/>
              <a:t>starter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EAFB0-C347-48D3-97F9-4393D49BD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bg2"/>
                </a:solidFill>
              </a:rPr>
              <a:t>Download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bg2"/>
                </a:solidFill>
              </a:rPr>
              <a:t>Extract</a:t>
            </a: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chemeClr val="bg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bg2"/>
                </a:solidFill>
              </a:rPr>
              <a:t>Edit, Compile, Run, Debug</a:t>
            </a: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chemeClr val="bg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bg2"/>
                </a:solidFill>
              </a:rPr>
              <a:t>Compress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bg2"/>
                </a:solidFill>
              </a:rPr>
              <a:t>Remove extra files from .</a:t>
            </a:r>
            <a:r>
              <a:rPr lang="en-US" b="1" dirty="0" err="1">
                <a:solidFill>
                  <a:schemeClr val="bg2"/>
                </a:solidFill>
              </a:rPr>
              <a:t>ZIPped</a:t>
            </a:r>
            <a:r>
              <a:rPr lang="en-US" b="1" dirty="0">
                <a:solidFill>
                  <a:schemeClr val="bg2"/>
                </a:solidFill>
              </a:rPr>
              <a:t> up copy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bg2"/>
                </a:solidFill>
              </a:rPr>
              <a:t>Upload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45B55A-AF21-4046-841C-99ACA5C11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8B1F8A-C928-4E62-A319-FDA2E384A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1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A8FB2-E92C-40D2-A131-0D46BEA04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dirty="0"/>
              <a:t>Download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F34FA-5D0F-4013-9CAA-1DE9FFA54A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60D845-234A-4D82-B3DB-3ED6FBB96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717EBF-B0D5-4B9A-BD0E-80C814E9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0AC43-2924-438E-A075-13287ADC2DF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626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A8FB2-E92C-40D2-A131-0D46BEA04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dirty="0"/>
              <a:t>Extract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F34FA-5D0F-4013-9CAA-1DE9FFA54A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60D845-234A-4D82-B3DB-3ED6FBB96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717EBF-B0D5-4B9A-BD0E-80C814E9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0AC43-2924-438E-A075-13287ADC2DF6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10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D0FB1-A5D6-4E92-952E-30F828352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All material distributed through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A68C7-C08A-4AB5-BF30-8004197AB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Google for “Panitz 142” to find the site</a:t>
            </a:r>
          </a:p>
          <a:p>
            <a:r>
              <a:rPr lang="en-US" dirty="0"/>
              <a:t>Open up Lesson 1</a:t>
            </a:r>
          </a:p>
          <a:p>
            <a:r>
              <a:rPr lang="en-US" dirty="0"/>
              <a:t>In the ‘Classroom Setup’ area, there are videos + readings that explain how the class operates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You are responsible for reading / watching these on your own, and understanding them</a:t>
            </a:r>
          </a:p>
          <a:p>
            <a:pPr lvl="1"/>
            <a:r>
              <a:rPr lang="en-US" b="1" dirty="0">
                <a:solidFill>
                  <a:srgbClr val="FF9900"/>
                </a:solidFill>
              </a:rPr>
              <a:t>Ask me BEFORE any issues arise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600" dirty="0">
                <a:solidFill>
                  <a:schemeClr val="tx2">
                    <a:lumMod val="90000"/>
                  </a:schemeClr>
                </a:solidFill>
              </a:rPr>
              <a:t>(You did start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</a:rPr>
              <a:t>start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</a:rPr>
              <a:t> VS, right?)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E4DDCD-00AC-4A6F-BE13-7051A59CA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D0474F-BE4E-44AB-8B59-09481360A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2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A8FB2-E92C-40D2-A131-0D46BEA04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dirty="0"/>
              <a:t>Edit, Compile, Run, Debug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F34FA-5D0F-4013-9CAA-1DE9FFA54A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60D845-234A-4D82-B3DB-3ED6FBB96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717EBF-B0D5-4B9A-BD0E-80C814E9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0AC43-2924-438E-A075-13287ADC2DF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945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A8FB2-E92C-40D2-A131-0D46BEA04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dirty="0"/>
              <a:t>Compress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F34FA-5D0F-4013-9CAA-1DE9FFA54A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60D845-234A-4D82-B3DB-3ED6FBB96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717EBF-B0D5-4B9A-BD0E-80C814E9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0AC43-2924-438E-A075-13287ADC2DF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633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A8FB2-E92C-40D2-A131-0D46BEA04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dirty="0"/>
              <a:t>Remove Extra files </a:t>
            </a:r>
            <a:br>
              <a:rPr lang="en-US" dirty="0"/>
            </a:br>
            <a:r>
              <a:rPr lang="en-US" dirty="0"/>
              <a:t>from .</a:t>
            </a:r>
            <a:r>
              <a:rPr lang="en-US" dirty="0" err="1"/>
              <a:t>ZIPped</a:t>
            </a:r>
            <a:r>
              <a:rPr lang="en-US" dirty="0"/>
              <a:t> up copy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F34FA-5D0F-4013-9CAA-1DE9FFA54A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60D845-234A-4D82-B3DB-3ED6FBB96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717EBF-B0D5-4B9A-BD0E-80C814E9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0AC43-2924-438E-A075-13287ADC2DF6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6562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A8FB2-E92C-40D2-A131-0D46BEA04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/>
            <a:br>
              <a:rPr lang="en-US" dirty="0"/>
            </a:br>
            <a:r>
              <a:rPr lang="en-US" dirty="0"/>
              <a:t>Upload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F34FA-5D0F-4013-9CAA-1DE9FFA54A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60D845-234A-4D82-B3DB-3ED6FBB96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717EBF-B0D5-4B9A-BD0E-80C814E9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0AC43-2924-438E-A075-13287ADC2DF6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5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D0FB1-A5D6-4E92-952E-30F828352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Expectations of </a:t>
            </a:r>
            <a:br>
              <a:rPr lang="en-US" dirty="0"/>
            </a:br>
            <a:r>
              <a:rPr lang="en-US" dirty="0"/>
              <a:t>BIT 142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A68C7-C08A-4AB5-BF30-8004197AB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Rising Expectations</a:t>
            </a:r>
          </a:p>
          <a:p>
            <a:pPr lvl="1"/>
            <a:r>
              <a:rPr lang="en-US" sz="1600" dirty="0"/>
              <a:t>BIT 142 is the equivalent of the University Of Washington’s CSE 142</a:t>
            </a:r>
          </a:p>
          <a:p>
            <a:pPr lvl="1"/>
            <a:r>
              <a:rPr lang="en-US" sz="1600" dirty="0"/>
              <a:t>You’re expected to take personal responsibility for your success</a:t>
            </a:r>
            <a:br>
              <a:rPr lang="en-US" sz="1600" dirty="0"/>
            </a:br>
            <a:r>
              <a:rPr lang="en-US" sz="1600" dirty="0"/>
              <a:t>by taking the initiative to understand and clarify all the material</a:t>
            </a:r>
          </a:p>
          <a:p>
            <a:pPr lvl="1"/>
            <a:r>
              <a:rPr lang="en-US" sz="1600" dirty="0"/>
              <a:t>TO BE CLEAR: You’re encouraged to ask questions…</a:t>
            </a:r>
          </a:p>
          <a:p>
            <a:pPr lvl="1"/>
            <a:r>
              <a:rPr lang="en-US" sz="1600" dirty="0"/>
              <a:t>…after </a:t>
            </a:r>
            <a:r>
              <a:rPr lang="en-US" sz="1600"/>
              <a:t>you first look </a:t>
            </a:r>
            <a:r>
              <a:rPr lang="en-US" sz="1600" dirty="0"/>
              <a:t>for answers on </a:t>
            </a:r>
            <a:r>
              <a:rPr lang="en-US" sz="1600"/>
              <a:t>your own</a:t>
            </a:r>
            <a:endParaRPr lang="en-US" sz="1600" dirty="0"/>
          </a:p>
          <a:p>
            <a:endParaRPr lang="en-US" sz="1800" dirty="0"/>
          </a:p>
          <a:p>
            <a:r>
              <a:rPr lang="en-US" sz="1800" dirty="0"/>
              <a:t>Examples:</a:t>
            </a:r>
          </a:p>
          <a:p>
            <a:pPr lvl="1"/>
            <a:r>
              <a:rPr lang="en-US" sz="1600" dirty="0"/>
              <a:t>Watching videos on how the class works</a:t>
            </a:r>
          </a:p>
          <a:p>
            <a:pPr lvl="1"/>
            <a:r>
              <a:rPr lang="en-US" sz="1600" dirty="0"/>
              <a:t>Doing / learning all the stuff</a:t>
            </a:r>
          </a:p>
          <a:p>
            <a:pPr lvl="1"/>
            <a:r>
              <a:rPr lang="en-US" sz="1600" dirty="0"/>
              <a:t>Following up when you need to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E4DDCD-00AC-4A6F-BE13-7051A59CA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D0474F-BE4E-44AB-8B59-09481360A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6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3045"/>
            <a:ext cx="7772400" cy="762000"/>
          </a:xfrm>
        </p:spPr>
        <p:txBody>
          <a:bodyPr/>
          <a:lstStyle/>
          <a:p>
            <a:pPr algn="r"/>
            <a:r>
              <a:rPr lang="en-US" dirty="0"/>
              <a:t>BIT 142 Topics for tonight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267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Supplemental Instruction presentation</a:t>
            </a:r>
          </a:p>
          <a:p>
            <a:r>
              <a:rPr lang="en-US" dirty="0"/>
              <a:t>Workforce presentation w/ Erika &amp; Katie</a:t>
            </a:r>
          </a:p>
          <a:p>
            <a:r>
              <a:rPr lang="en-US" dirty="0"/>
              <a:t>Intro to C#</a:t>
            </a:r>
          </a:p>
          <a:p>
            <a:pPr lvl="1"/>
            <a:r>
              <a:rPr lang="en-US" dirty="0"/>
              <a:t>Start VS, Download project, extract, get user input and print it, compile, compress, upload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C# generally, main</a:t>
            </a:r>
          </a:p>
          <a:p>
            <a:pPr lvl="1"/>
            <a:r>
              <a:rPr lang="en-US" dirty="0"/>
              <a:t>Console I/O</a:t>
            </a:r>
          </a:p>
          <a:p>
            <a:pPr lvl="1"/>
            <a:r>
              <a:rPr lang="en-US" dirty="0"/>
              <a:t>Using classes in OOP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Onward to I/O, Expression </a:t>
            </a:r>
            <a:r>
              <a:rPr lang="en-US" dirty="0" err="1"/>
              <a:t>Eval</a:t>
            </a:r>
            <a:r>
              <a:rPr lang="en-US" dirty="0"/>
              <a:t> in POGIL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34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Arial" charset="0"/>
              </a:rPr>
              <a:t>BIT 142</a:t>
            </a: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E0FD84E-F7B6-4662-A56D-98BBCBE3E16B}" type="slidenum">
              <a:rPr lang="en-US" sz="1400" smtClean="0">
                <a:latin typeface="Arial" charset="0"/>
              </a:rPr>
              <a:pPr/>
              <a:t>7</a:t>
            </a:fld>
            <a:endParaRPr 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197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77200" cy="2819400"/>
          </a:xfrm>
        </p:spPr>
        <p:txBody>
          <a:bodyPr/>
          <a:lstStyle/>
          <a:p>
            <a:r>
              <a:rPr lang="en-US" dirty="0"/>
              <a:t>REMINDER: </a:t>
            </a:r>
            <a:br>
              <a:rPr lang="en-US" dirty="0"/>
            </a:br>
            <a:r>
              <a:rPr lang="en-US" b="1" dirty="0">
                <a:solidFill>
                  <a:srgbClr val="FFC000"/>
                </a:solidFill>
              </a:rPr>
              <a:t>Lesson 01 work due </a:t>
            </a:r>
            <a:br>
              <a:rPr lang="en-US" b="1" dirty="0">
                <a:solidFill>
                  <a:srgbClr val="FFC000"/>
                </a:solidFill>
              </a:rPr>
            </a:br>
            <a:r>
              <a:rPr lang="en-US" b="1" u="sng" dirty="0">
                <a:solidFill>
                  <a:srgbClr val="FF0000"/>
                </a:solidFill>
              </a:rPr>
              <a:t>at the start of the next class</a:t>
            </a:r>
            <a:r>
              <a:rPr lang="en-US" b="1" dirty="0">
                <a:solidFill>
                  <a:srgbClr val="7030A0"/>
                </a:solidFill>
              </a:rPr>
              <a:t> session!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2400" y="3554590"/>
            <a:ext cx="8839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b="1" kern="0" dirty="0">
              <a:solidFill>
                <a:srgbClr val="002060"/>
              </a:solidFill>
            </a:endParaRPr>
          </a:p>
          <a:p>
            <a:pPr algn="ctr"/>
            <a:r>
              <a:rPr lang="en-US" sz="2800" b="1" u="sng" kern="0" dirty="0">
                <a:solidFill>
                  <a:srgbClr val="00B050"/>
                </a:solidFill>
              </a:rPr>
              <a:t>Hybrid</a:t>
            </a:r>
            <a:r>
              <a:rPr lang="en-US" sz="2800" b="1" kern="0" dirty="0">
                <a:solidFill>
                  <a:srgbClr val="00B050"/>
                </a:solidFill>
              </a:rPr>
              <a:t> Students:</a:t>
            </a:r>
            <a:br>
              <a:rPr lang="en-US" sz="2800" b="1" kern="0" dirty="0">
                <a:solidFill>
                  <a:srgbClr val="00B050"/>
                </a:solidFill>
              </a:rPr>
            </a:br>
            <a:r>
              <a:rPr lang="en-US" b="1" kern="0" dirty="0">
                <a:solidFill>
                  <a:schemeClr val="accent6"/>
                </a:solidFill>
              </a:rPr>
              <a:t>Next class will start with </a:t>
            </a:r>
            <a:br>
              <a:rPr lang="en-US" b="1" kern="0" dirty="0">
                <a:solidFill>
                  <a:schemeClr val="accent6"/>
                </a:solidFill>
              </a:rPr>
            </a:br>
            <a:r>
              <a:rPr lang="en-US" b="1" kern="0" dirty="0">
                <a:solidFill>
                  <a:schemeClr val="accent6"/>
                </a:solidFill>
              </a:rPr>
              <a:t>a quiz that covers the </a:t>
            </a:r>
            <a:br>
              <a:rPr lang="en-US" b="1" kern="0" dirty="0">
                <a:solidFill>
                  <a:schemeClr val="accent6"/>
                </a:solidFill>
              </a:rPr>
            </a:br>
            <a:r>
              <a:rPr lang="en-US" b="1" kern="0" dirty="0">
                <a:solidFill>
                  <a:schemeClr val="accent6"/>
                </a:solidFill>
              </a:rPr>
              <a:t>Lesson 01 material!</a:t>
            </a:r>
          </a:p>
        </p:txBody>
      </p:sp>
    </p:spTree>
    <p:extLst>
      <p:ext uri="{BB962C8B-B14F-4D97-AF65-F5344CB8AC3E}">
        <p14:creationId xmlns:p14="http://schemas.microsoft.com/office/powerpoint/2010/main" val="1089824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7AF96-6282-45CA-96C9-CBEC66144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The website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20B27-F10D-44AC-ABEC-25BDC4284C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CEDD7C-D26B-497F-87B9-9BB8B4941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6E433E-5078-4413-A9B7-82C006524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0AC43-2924-438E-A075-13287ADC2D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85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QaGFzZXMiLCJJc1RlbXBsYXRlIjp0cnVlLCJWZXJzaW9uIjp7IiRpZCI6IjIiLCJWZXJzaW9uIjoiMy4wLjEiLCJPcmlnaW5hbEFzc2VtYmx5VmVyc2lvbiI6IjEuMDAuMDAuMDAiLCJFZGl0aW9uIjoiUGx1cyIsIklzUGx1c0VkaXRpb24iOnRydWV9LCJFZmZlY3QiOjAsIlN0eWxlIjp7IiRpZCI6IjMiLCJUaW1lYmFuZFN0eWxlIjp7IiRpZCI6IjQiLCJTY2FsZU1hcmtpbmciOjAsIlNoYXBlIjozLCJTaGFwZVN0eWxlIjp7IiRpZCI6IjUiLCJNYXJnaW4iOnsiJGlkIjoiNiIsIlRvcCI6MCwiTGVmdCI6MTAsIlJpZ2h0IjoxMCwiQm90dG9tIjowfSwiUGFkZGluZyI6eyIkaWQiOiI3IiwiVG9wIjozLCJMZWZ0IjowLCJSaWdodCI6MCwiQm90dG9tIjozfSwiQmFja2dyb3VuZCI6eyIkaWQiOiI4IiwiQ29sb3IiOnsiJGlkIjoiOSIsIkEiOjI1NSwiUiI6ODAsIkciOjgwLCJCIjo3MH19LCJJc1Zpc2libGUiOnRydWUsIldpZHRoIjow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9yYmVsIiwiSXNCb2xkIjp0cnVlLCJJc0l0YWxpYyI6ZmFsc2UsIklzVW5kZXJsaW5lZCI6ZmFsc2UsIlBhcmVudFN0eWxlIjpudWxsfSwiQXV0b1NpemUiOjAsIkZvcmVncm91bmQiOnsiJGlkIjoiMTUiLCJDb2xvciI6eyIkaWQiOiIxNiIsIkEiOjI1NSwiUiI6MjU1LCJHIjoxODksIkIiOjcxfX0sIk1heFdpZHRoIjoiSW5maW5pdHkiLCJNYXhIZWlnaHQiOiJJbmZpbml0eSIsIlNtYXJ0Rm9yZWdyb3VuZElzQWN0aXZlIjpmYWxzZSwiSG9yaXpvbnRhbEFsaWdubWVudCI6MCwiVmVydGljYWxBbGlnbm1lbnQiOjAsIlNtYXJ0Rm9yZWdyb3VuZCI6bnVsbCwiTWFyZ2luIjp7IiRpZCI6IjE3IiwiVG9wIjowLCJMZWZ0IjowLCJSaWdodCI6MjAsIkJvdHRvbSI6MH0sIlBhZGRpbmciOnsiJGlkIjoiMTgiLCJUb3AiOjAsIkxlZnQiOjAsIlJpZ2h0IjowLCJCb3R0b20iOjB9LCJCYWNrZ3JvdW5kIjp7IiRpZCI6IjE5IiwiQ29sb3IiOnsiJGlkIjoiMjAiLCJBIjo4OSwiUiI6MCwiRyI6MCwiQiI6MH19LCJJc1Zpc2libGUiOmZhbHN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jM3LCJHIjoxMjUsIkIiOjQ5fX0sIk1heFdpZHRoIjoiSW5maW5pdHkiLCJNYXhIZWlnaHQiOiJJbmZpbml0eSIsIlNtYXJ0Rm9yZWdyb3VuZElzQWN0aXZlIjpmYWxzZSwiSG9yaXpvbnRhbEFsaWdubWVudCI6MCwiVmVydGljYWxBbGlnbm1lbnQiOjAsIlNtYXJ0Rm9yZWdyb3VuZCI6bnVsb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OS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ZmFsc2UsIlNlZ21lbnRTZXBhcmF0b3JPcGFjaXR5IjozMCwiRm9udFNldHRpbmdzIjp7IiRpZCI6IjQxIiwiRm9udFNpemUiOjEwLCJGb250TmFtZSI6IkNhbGlicmkiLCJJc0JvbGQiOnRydW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NTUsIkciOjE4OSwiQiI6NzF9fSwiQXBwZW5kWWVhck9uWWVhckNoYW5nZSI6dHJ1ZSwiRWxhcHNlZFRpbWVGb3JtYXQiOjEsIlRvZGF5TWFya2VyUG9zaXRpb24iOjEsIlF1aWNrUG9zaXRpb24iOjMsIkFic29sdXRlUG9zaXRpb24iOjMzMC43NTAxNTMsIk1hcmdpbiI6eyIkaWQiOiI0OSIsIlRvcCI6MCwiTGVmdCI6MTAsIlJpZ2h0IjoxMCwiQm90dG9tIjowfSwiUGFkZGluZyI6eyIkaWQiOiI1MCIsIlRvcCI6MCwiTGVmdCI6MCwiUmlnaHQiOjAsIkJvdHRvbSI6MH0sIkJhY2tncm91bmQiOnsiJGlkIjoiNTEiLCJDb2xvciI6eyIkaWQiOiI1MiIsIkEiOjI1NSwiUiI6MTc4LCJHIjo2NCwiQiI6MjZ9fSwiSXNWaXNpYmxlIjp0cnVlLCJXaWR0aCI6MC4wLCJIZWlnaHQiOjAuMCwiQm9yZGVyU3R5bGUiOm51bGwsIlBhcmVudFN0eWxlIjpudWxsfSwiRGVmYXVsdE1pbGVzdG9uZVN0eWxlIjp7IiRpZCI6IjUzIiwiU2hhcGUiOjc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3OSwiRyI6MTI5LCJCIjoxODl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OC4wLCJIZWlnaHQiOjIw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ZmFsc2UsIklzSXRhbGljIjpmYWxzZSwiSXNVbmRlcmxpbmVkIjpmYWxzZSwiUGFyZW50U3R5bGUiOm51bGx9LCJBdXRvU2l6ZSI6MCwiRm9yZWdyb3VuZCI6eyIkaWQiOiI2NyIsIkNvbG9yIjp7IiRpZCI6IjY4IiwiQSI6MjU1LCJSIjo4MCwiRyI6ODAsIkIiOjcwfX0sIk1heFdpZHRoIjoyMDAuMC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AsIkZvbnROYW1lIjoiQ2FsaWJyaSIsIklzQm9sZCI6ZmFsc2UsIklzSXRhbGljIjpmYWxzZSwiSXNVbmRlcmxpbmVkIjpmYWxzZSwiUGFyZW50U3R5bGUiOm51bGx9LCJBdXRvU2l6ZSI6MCwiRm9yZWdyb3VuZCI6eyIkaWQiOiI3NCIsIkNvbG9yIjp7IiRpZCI6Ijc1IiwiQSI6MjU1LCJSIjoxNzgsIkciOjM4LCJCIjow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U1NIGQiLCJTZXBhcmF0b3IiOiIvIiwiVXNlSW50ZXJuYXRpb25hbERhdGVGb3JtYXQiOmZhbHNlfSwiSXNWaXNpYmxlIjp0cnVlLCJQYXJlbnRTdHlsZSI6bnVsbH0sIkRlZmF1bHRUYXNrU3R5bGUiOnsiJGlkIjoiODAiLCJTaGFwZSI6MCwiU2hhcGVUaGlja25lc3MiOjEsIkR1cmF0aW9uRm9ybWF0Ijo1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IzNywiRyI6MTI1LCJCIjo0OX19LCJNYXhXaWR0aCI6MjAwLjAsIk1heEhlaWdodCI6IkluZmluaXR5IiwiU21hcnRGb3JlZ3JvdW5kSXNBY3RpdmUiOmZhbHNlLCJIb3Jpem9udGFsQWxpZ25tZW50IjowLCJWZXJ0aWNhbEFsaWdubWVudCI6MCwiU21hcnRGb3JlZ3JvdW5kIjpudWxsLCJNYXJnaW4iOnsiJGlkIjoiOTIiLCJUb3AiOjAsIkxlZnQiOjAsIlJpZ2h0IjowLCJCb3R0b20iOjB9LCJQYWRkaW5nIjp7IiRpZCI6IjkzIiwiVG9wIjowLCJMZWZ0IjowLCJSaWdodCI6MCwiQm90dG9tIjowfSwiQmFja2dyb3VuZCI6eyIkaWQiOiI5NCIsIkNvbG9yIjp7IiRyZWYiOiIyMCJ9fSwiSXNWaXNpYmxlIjp0cnVlLCJXaWR0aCI6MC4wLCJIZWlnaHQiOjAuMCwiQm9yZGVyU3R5bGUiOm51bGwsIlBhcmVudFN0eWxlIjpudWxsfSwiSG9yaXpvbnRhbENvbm5lY3RvclN0eWxlIjp7IiRpZCI6Ijk1IiwiTGluZUNvbG9yIjp7IiRpZCI6Ijk2IiwiJHR5cGUiOiJOTFJFLkNvbW1vbi5Eb20uU29saWRDb2xvckJydXNoLCBOTFJFLkNvbW1vbiIsIkNvbG9yIjp7IiRpZCI6Ijk3IiwiQSI6MjU1LCJSIjoyMDQsIkciOjIwNCwiQiI6MjA0fX0sIkxpbmVXZWlnaHQiOjAuMCwiTGluZVR5cGUiOjAsIlBhcmVudFN0eWxlIjpudWxsfSwiVmVydGljYWxDb25uZWN0b3JTdHlsZSI6eyIkaWQiOiI5OCIsIkxpbmVDb2xvciI6eyIkaWQiOiI5OSIsIiR0eXBlIjoiTkxSRS5Db21tb24uRG9tLlNvbGlkQ29sb3JCcnVzaCwgTkxSRS5Db21tb24iLCJDb2xvciI6eyIkaWQiOiIxMDAiLCJBIjoyNTUsIlIiOjIwNCwiRyI6MjA0LCJCIjoyMDR9fSwiTGluZVdlaWdodCI6MS4wLCJMaW5lVHlwZSI6MCwiUGFyZW50U3R5bGUiOm51bGx9LCJNYXJnaW4iOm51bGwsIlN0YXJ0RGF0ZVBvc2l0aW9uIjoyLCJFbmREYXRlUG9zaXRpb24iOjIsIlRpdGxlUG9zaXRpb24iOjAsIkR1cmF0aW9uUG9zaXRpb24iOjEsIlBlcmNlbnRhZ2VDb21wbGV0ZWRQb3NpdGlvbiI6NiwiU3BhY2luZyI6MiwiSXNCZWxvd1RpbWViYW5kIjpmYWxz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Y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yLCJGb250TmFtZSI6IkNhbGlicmkiLCJJc0JvbGQiOmZhbHNlLCJJc0l0YWxpYyI6ZmFsc2UsIklzVW5kZXJsaW5lZCI6ZmFsc2UsIlBhcmVudFN0eWxlIjpudWxsfSwiQXV0b1NpemUiOjAsIkZvcmVncm91bmQiOnsiJGlkIjoiMTA5IiwiQ29sb3IiOnsiJGlkIjoiMTEwIiwiQSI6MjU1LCJSIjowLCJHIjowLCJCIjowfX0sIk1heFdpZHRoIjoyMDAuMCwiTWF4SGVpZ2h0IjoiSW5maW5pdHkiLCJTbWFydEZvcmVncm91bmRJc0FjdGl2ZSI6ZmFsc2UsIkhvcml6b250YWxBbGlnbm1lbnQiOjA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iwiRm9udE5hbWUiOiJDYWxpYnJpIiwiSXNCb2xkIjpmYWxzZSwiSXNJdGFsaWMiOmZhbHNlLCJJc1VuZGVybGluZWQiOmZhbHNlLCJQYXJlbnRTdHlsZSI6bnVsbH0sIkF1dG9TaXplIjowLCJGb3JlZ3JvdW5kIjp7IiRpZCI6IjExNiIsIkNvbG9yIjp7IiRpZCI6IjExNyIsIkEiOjI1NSwiUiI6MjU1LCJHIjoyNTUsIkIiOjI1NX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TU0gZCIsIlNlcGFyYXRvciI6Ii8iLCJVc2VJbnRlcm5hdGlvbmFsRGF0ZUZvcm1hdCI6ZmFsc2V9LCJJc1Zpc2libGUiOnRydWUsIlBhcmVudFN0eWxlIjpudWxsfSwiU2hvd0VsYXBzZWRUaW1lR3JhZGllbnRTdHlsZSI6dHJ1ZX0sIlNjYWxlIjp7IiRpZCI6IjEyMiIsIlN0YXJ0RGF0ZSI6IjIwMTctMDEtMDFUMDA6MDA6MDBaIiwiRW5kRGF0ZSI6IjIwMTctMTItMjlUMjM6NTk6NTkuOTk5WiIsIkZvcm1hdCI6InciLCJUeXBlIjoxLCJBdXRvRGF0ZVJhbmdlIjp0cnVlLCJXb3JraW5nRGF5cyI6MzEsIlRvZGF5TWFya2VyVGV4dCI6IlRvZGF5IiwiQXV0b1NjYWxlVHlwZSI6ZmFsc2V9LCJNaWxlc3RvbmVzIjpbeyIkaWQiOiIxMjMiLCJEYXRlIjoiMjAxNy0wMS0xNVQyMzo1OTo1OS45OTlaIiwiU3R5bGUiOnsiJGlkIjoiMTI0IiwiU2hhcGUiOjQsIkNvbm5lY3Rvck1hcmdpbiI6eyIkcmVmIjoiNTQifSwiQ29ubmVjdG9yU3R5bGUiOnsiJGlkIjoiMTI1IiwiTGluZUNvbG9yIjp7IiRpZCI6IjEyNiIsIiR0eXBlIjoiTkxSRS5Db21tb24uRG9tLlNvbGlkQ29sb3JCcnVzaCwgTkxSRS5Db21tb24iLCJDb2xvciI6eyIkaWQiOiIxMjciLCJBIjoyNTUsIlIiOjE3OCwiRyI6MzgsIkIiOjB9fSwiTGluZVdlaWdodCI6MS4wLCJMaW5lVHlwZSI6MCwiUGFyZW50U3R5bGUiOnsiJHJlZiI6IjU1In19LCJJc0JlbG93VGltZWJhbmQiOnRydWUsIkhpZGVEYXRlIjpmYWxzZSwiU2hhcGVTaXplIjozLCJTcGFjaW5nIjowLjAsIlBhZGRpbmciOnsiJGlkIjoiMTI4IiwiVG9wIjowLCJMZWZ0IjowLCJSaWdodCI6MCwiQm90dG9tIjowfSwiU2hhcGVTdHlsZSI6eyIkaWQiOiIxMjkiLCJNYXJnaW4iOnsiJHJlZiI6IjYwIn0sIlBhZGRpbmciOnsiJHJlZiI6IjYxIn0sIkJhY2tncm91bmQiOnsiJGlkIjoiMTMwIiwiQ29sb3IiOnsiJGlkIjoiMTMxIiwiQSI6MjU1LCJSIjoxNzgsIkciOjM4LCJCIjowfX0sIklzVmlzaWJsZSI6dHJ1ZSwiV2lkdGgiOjE0LjAsIkhlaWdodCI6MTUuMCwiQm9yZGVyU3R5bGUiOnsiJGlkIjoiMTMyIiwiTGluZUNvbG9yIjp7IiRyZWYiOiI2MyJ9LCJMaW5lV2VpZ2h0IjowLjAsIkxpbmVUeXBlIjowLCJQYXJlbnRTdHlsZSI6eyIkcmVmIjoiNjIifX0sIlBhcmVudFN0eWxlIjp7IiRyZWYiOiI1OSJ9fSwiVGl0bGVTdHlsZSI6eyIkaWQiOiIxMzMiLCJGb250U2V0dGluZ3MiOnsiJGlkIjoiMTM0IiwiRm9udFNpemUiOjgsIkZvbnROYW1lIjoiQ2FsaWJyaSIsIklzQm9sZCI6ZmFsc2UsIklzSXRhbGljIjpmYWxzZSwiSXNVbmRlcmxpbmVkIjpmYWxzZSwiUGFyZW50U3R5bGUiOnsiJHJlZiI6IjY2In19LCJBdXRvU2l6ZSI6MiwiRm9yZWdyb3VuZCI6eyIkcmVmIjoiNjcifSwiTWF4V2lkdGgiOjM5Ljc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MzUiLCJMaW5lQ29sb3IiOm51bGwsIkxpbmVXZWlnaHQiOjAuMCwiTGluZVR5cGUiOjAsIlBhcmVudFN0eWxlIjpudWxsfSwiUGFyZW50U3R5bGUiOnsiJHJlZiI6IjY1In19LCJEYXRlU3R5bGUiOnsiJGlkIjoiMTM2IiwiRm9udFNldHRpbmdzIjp7IiRpZCI6IjEzNyIsIkZvbnRTaXplIjo3LCJGb250TmFtZSI6IkNhbGlicmkiLCJJc0JvbGQiOmZhbHNlLCJJc0l0YWxpYyI6ZmFsc2UsIklzVW5kZXJsaW5lZCI6ZmFsc2UsIlBhcmVudFN0eWxlIjp7IiRyZWYiOiI3MyJ9fSwiQXV0b1NpemUiOjIsIkZvcmVncm91bmQiOnsiJHJlZiI6Ijc0In0sIk1heFdpZHRoIjoxOS41MDAwNzgyMDEyOTM5NDU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zOCIsIkxpbmVDb2xvciI6bnVsbCwiTGluZVdlaWdodCI6MC4wLCJMaW5lVHlwZSI6MCwiUGFyZW50U3R5bGUiOm51bGx9LCJQYXJlbnRTdHlsZSI6eyIkcmVmIjoiNzIifX0sIkRhdGVGb3JtYXQiOnsiJHJlZiI6Ijc5In0sIklzVmlzaWJsZSI6dHJ1ZSwiUGFyZW50U3R5bGUiOnsiJHJlZiI6IjUzIn19LCJQb3NpdGlvbiI6eyJSYXRpbyI6MC4wOTE3NDc4MjE1NzIzODYyLCJJc0N1c3RvbSI6ZmFsc2V9LCJJZCI6IjAxOTgyOTNiLWYyNTMtNGU5MS04ZGFjLTA3YmZlNzFlZDBmNiIsIkltcG9ydElkIjpudWxsLCJUaXRsZSI6Ik1pbGVzdG9uZSAxIiwiTm90ZSI6bnVsbCwiSHlwZXJsaW5rIjpudWxsLCJJc0NoYW5nZWQiOmZhbHNlLCJJc05ldyI6dHJ1ZX0seyIkaWQiOiIxMzkiLCJEYXRlIjoiMjAxNy0wMi0yMFQyMzo1OTo1OS45OTlaIiwiU3R5bGUiOnsiJGlkIjoiMTQwIiwiU2hhcGUiOjEsIkNvbm5lY3Rvck1hcmdpbiI6eyIkcmVmIjoiNTQifSwiQ29ubmVjdG9yU3R5bGUiOnsiJGlkIjoiMTQxIiwiTGluZUNvbG9yIjp7IiRpZCI6IjE0MiIsIiR0eXBlIjoiTkxSRS5Db21tb24uRG9tLlNvbGlkQ29sb3JCcnVzaCwgTkxSRS5Db21tb24iLCJDb2xvciI6eyIkaWQiOiIxNDMiLCJBIjoyNTUsIlIiOjgwLCJHIjo4MCwiQiI6NzB9fSwiTGluZVdlaWdodCI6MS4wLCJMaW5lVHlwZSI6MCwiUGFyZW50U3R5bGUiOnsiJHJlZiI6IjU1In19LCJJc0JlbG93VGltZWJhbmQiOnRydWUsIkhpZGVEYXRlIjpmYWxzZSwiU2hhcGVTaXplIjozLCJTcGFjaW5nIjowLjAsIlBhZGRpbmciOnsiJGlkIjoiMTQ0IiwiVG9wIjowLCJMZWZ0IjowLCJSaWdodCI6MCwiQm90dG9tIjowfSwiU2hhcGVTdHlsZSI6eyIkaWQiOiIxNDUiLCJNYXJnaW4iOnsiJHJlZiI6IjYwIn0sIlBhZGRpbmciOnsiJHJlZiI6IjYxIn0sIkJhY2tncm91bmQiOnsiJGlkIjoiMTQ2IiwiQ29sb3IiOnsiJGlkIjoiMTQ3IiwiQSI6MjU1LCJSIjo4MCwiRyI6ODAsIkIiOjcwfX0sIklzVmlzaWJsZSI6dHJ1ZSwiV2lkdGgiOjE0LjAsIkhlaWdodCI6MTUuMCwiQm9yZGVyU3R5bGUiOnsiJGlkIjoiMTQ4IiwiTGluZUNvbG9yIjp7IiRyZWYiOiI2MyJ9LCJMaW5lV2VpZ2h0IjowLjAsIkxpbmVUeXBlIjowLCJQYXJlbnRTdHlsZSI6eyIkcmVmIjoiNjIifX0sIlBhcmVudFN0eWxlIjp7IiRyZWYiOiI1OSJ9fSwiVGl0bGVTdHlsZSI6eyIkaWQiOiIxNDkiLCJGb250U2V0dGluZ3MiOnsiJGlkIjoiMTUwIiwiRm9udFNpemUiOjgsIkZvbnROYW1lIjoiQ2FsaWJyaSIsIklzQm9sZCI6ZmFsc2UsIklzSXRhbGljIjpmYWxzZSwiSXNVbmRlcmxpbmVkIjpmYWxzZSwiUGFyZW50U3R5bGUiOnsiJHJlZiI6IjY2In19LCJBdXRvU2l6ZSI6MiwiRm9yZWdyb3VuZCI6eyIkcmVmIjoiNjcifSwiTWF4V2lkdGgiOjM5Ljc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TEiLCJMaW5lQ29sb3IiOm51bGwsIkxpbmVXZWlnaHQiOjAuMCwiTGluZVR5cGUiOjAsIlBhcmVudFN0eWxlIjpudWxsfSwiUGFyZW50U3R5bGUiOnsiJHJlZiI6IjY1In19LCJEYXRlU3R5bGUiOnsiJGlkIjoiMTUyIiwiRm9udFNldHRpbmdzIjp7IiRpZCI6IjE1MyIsIkZvbnRTaXplIjo3LCJGb250TmFtZSI6IkNhbGlicmkiLCJJc0JvbGQiOmZhbHNlLCJJc0l0YWxpYyI6ZmFsc2UsIklzVW5kZXJsaW5lZCI6ZmFsc2UsIlBhcmVudFN0eWxlIjp7IiRyZWYiOiI3MyJ9fSwiQXV0b1NpemUiOjIsIkZvcmVncm91bmQiOnsiJHJlZiI6Ijc0In0sIk1heFdpZHRoIjoyMS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TQiLCJMaW5lQ29sb3IiOm51bGwsIkxpbmVXZWlnaHQiOjAuMCwiTGluZVR5cGUiOjAsIlBhcmVudFN0eWxlIjpudWxsfSwiUGFyZW50U3R5bGUiOnsiJHJlZiI6IjcyIn19LCJEYXRlRm9ybWF0Ijp7IiRyZWYiOiI3OSJ9LCJJc1Zpc2libGUiOnRydWUsIlBhcmVudFN0eWxlIjp7IiRyZWYiOiI1MyJ9fSwiUG9zaXRpb24iOnsiUmF0aW8iOjAuMTEwODM5MDMxMzYwNzY3NSwiSXNDdXN0b20iOnRydWV9LCJJZCI6IjgwOWFjYjliLWQ0NzYtNDU1My04MTVmLWE1Y2U1Nzc1NzJlNCIsIkltcG9ydElkIjpudWxsLCJUaXRsZSI6Ik1pbGVzdG9uZSAyIiwiTm90ZSI6bnVsbCwiSHlwZXJsaW5rIjpudWxsLCJJc0NoYW5nZWQiOmZhbHNlLCJJc05ldyI6dHJ1ZX0seyIkaWQiOiIxNTUiLCJEYXRlIjoiMjAxNy0wMy0yMFQyMzo1OTo1OS45OTlaIiwiU3R5bGUiOnsiJGlkIjoiMTU2IiwiU2hhcGUiOjQsIkNvbm5lY3Rvck1hcmdpbiI6eyIkcmVmIjoiNTQifSwiQ29ubmVjdG9yU3R5bGUiOnsiJGlkIjoiMTU3IiwiTGluZUNvbG9yIjp7IiRpZCI6IjE1OCIsIiR0eXBlIjoiTkxSRS5Db21tb24uRG9tLlNvbGlkQ29sb3JCcnVzaCwgTkxSRS5Db21tb24iLCJDb2xvciI6eyIkaWQiOiIxNTkiLCJBIjoyNTUsIlIiOjE3OCwiRyI6MzgsIkIiOjB9fSwiTGluZVdlaWdodCI6MS4wLCJMaW5lVHlwZSI6MCwiUGFyZW50U3R5bGUiOnsiJHJlZiI6IjU1In19LCJJc0JlbG93VGltZWJhbmQiOnRydWUsIkhpZGVEYXRlIjpmYWxzZSwiU2hhcGVTaXplIjozLCJTcGFjaW5nIjowLjAsIlBhZGRpbmciOnsiJGlkIjoiMTYwIiwiVG9wIjowLCJMZWZ0IjowLCJSaWdodCI6MCwiQm90dG9tIjowfSwiU2hhcGVTdHlsZSI6eyIkaWQiOiIxNjEiLCJNYXJnaW4iOnsiJHJlZiI6IjYwIn0sIlBhZGRpbmciOnsiJHJlZiI6IjYxIn0sIkJhY2tncm91bmQiOnsiJGlkIjoiMTYyIiwiQ29sb3IiOnsiJGlkIjoiMTYzIiwiQSI6MjU1LCJSIjoxNzgsIkciOjM4LCJCIjowfX0sIklzVmlzaWJsZSI6dHJ1ZSwiV2lkdGgiOjE0LjAsIkhlaWdodCI6MTUuMCwiQm9yZGVyU3R5bGUiOnsiJGlkIjoiMTY0IiwiTGluZUNvbG9yIjp7IiRyZWYiOiI2MyJ9LCJMaW5lV2VpZ2h0IjowLjAsIkxpbmVUeXBlIjowLCJQYXJlbnRTdHlsZSI6eyIkcmVmIjoiNjIifX0sIlBhcmVudFN0eWxlIjp7IiRyZWYiOiI1OSJ9fSwiVGl0bGVTdHlsZSI6eyIkaWQiOiIxNjUiLCJGb250U2V0dGluZ3MiOnsiJGlkIjoiMTY2IiwiRm9udFNpemUiOjgsIkZvbnROYW1lIjoiQ2FsaWJyaSIsIklzQm9sZCI6ZmFsc2UsIklzSXRhbGljIjpmYWxzZSwiSXNVbmRlcmxpbmVkIjpmYWxzZSwiUGFyZW50U3R5bGUiOnsiJHJlZiI6IjY2In19LCJBdXRvU2l6ZSI6MiwiRm9yZWdyb3VuZCI6eyIkcmVmIjoiNjcifSwiTWF4V2lkdGgiOjM5Ljc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jciLCJMaW5lQ29sb3IiOm51bGwsIkxpbmVXZWlnaHQiOjAuMCwiTGluZVR5cGUiOjAsIlBhcmVudFN0eWxlIjpudWxsfSwiUGFyZW50U3R5bGUiOnsiJHJlZiI6IjY1In19LCJEYXRlU3R5bGUiOnsiJGlkIjoiMTY4IiwiRm9udFNldHRpbmdzIjp7IiRpZCI6IjE2OSIsIkZvbnRTaXplIjo3LCJGb250TmFtZSI6IkNhbGlicmkiLCJJc0JvbGQiOmZhbHNlLCJJc0l0YWxpYyI6ZmFsc2UsIklzVW5kZXJsaW5lZCI6ZmFsc2UsIlBhcmVudFN0eWxlIjp7IiRyZWYiOiI3MyJ9fSwiQXV0b1NpemUiOjIsIkZvcmVncm91bmQiOnsiJHJlZiI6Ijc0In0sIk1heFdpZHRoIjoyMi41MDAwNzgyMDEyOTM5NDU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3MCIsIkxpbmVDb2xvciI6bnVsbCwiTGluZVdlaWdodCI6MC4wLCJMaW5lVHlwZSI6MCwiUGFyZW50U3R5bGUiOm51bGx9LCJQYXJlbnRTdHlsZSI6eyIkcmVmIjoiNzIifX0sIkRhdGVGb3JtYXQiOnsiJHJlZiI6Ijc5In0sIklzVmlzaWJsZSI6dHJ1ZSwiUGFyZW50U3R5bGUiOnsiJHJlZiI6IjUzIn19LCJQb3NpdGlvbiI6eyJSYXRpbyI6MC4wOTE3NDc4MjE1NzIzODYyLCJJc0N1c3RvbSI6ZmFsc2V9LCJJZCI6IjQ2NWZlMzQ5LTQ1YmEtNDQ1OC1hODBkLTE3MjVmYzZkYWJiYSIsIkltcG9ydElkIjpudWxsLCJUaXRsZSI6Ik1pbGVzdG9uZSAzIiwiTm90ZSI6bnVsbCwiSHlwZXJsaW5rIjpudWxsLCJJc0NoYW5nZWQiOmZhbHNlLCJJc05ldyI6dHJ1ZX0seyIkaWQiOiIxNzEiLCJEYXRlIjoiMjAxNy0wMy0zMVQyMzo1OTo1OS45OTlaIiwiU3R5bGUiOnsiJGlkIjoiMTcyIiwiU2hhcGUiOjEzLCJDb25uZWN0b3JNYXJnaW4iOnsiJHJlZiI6IjU0In0sIkNvbm5lY3RvclN0eWxlIjp7IiRpZCI6IjE3MyIsIkxpbmVDb2xvciI6eyIkaWQiOiIxNzQiLCIkdHlwZSI6Ik5MUkUuQ29tbW9uLkRvbS5Tb2xpZENvbG9yQnJ1c2gsIE5MUkUuQ29tbW9uIiwiQ29sb3IiOnsiJGlkIjoiMTc1IiwiQSI6MjU1LCJSIjoyMzIsIkciOjc2LCJCIjozNH19LCJMaW5lV2VpZ2h0IjoxLjAsIkxpbmVUeXBlIjowLCJQYXJlbnRTdHlsZSI6eyIkcmVmIjoiNTUifX0sIklzQmVsb3dUaW1lYmFuZCI6ZmFsc2UsIkhpZGVEYXRlIjpmYWxzZSwiU2hhcGVTaXplIjozLCJTcGFjaW5nIjowLjAsIlBhZGRpbmciOnsiJGlkIjoiMTc2IiwiVG9wIjowLCJMZWZ0IjowLCJSaWdodCI6MCwiQm90dG9tIjowfSwiU2hhcGVTdHlsZSI6eyIkaWQiOiIxNzciLCJNYXJnaW4iOnsiJHJlZiI6IjYwIn0sIlBhZGRpbmciOnsiJHJlZiI6IjYxIn0sIkJhY2tncm91bmQiOnsiJGlkIjoiMTc4IiwiQ29sb3IiOnsiJGlkIjoiMTc5IiwiQSI6MjU1LCJSIjoyMzIsIkciOjc2LCJCIjozNH19LCJJc1Zpc2libGUiOnRydWUsIldpZHRoIjoxNC4wLCJIZWlnaHQiOjE1LjAsIkJvcmRlclN0eWxlIjp7IiRpZCI6IjE4MCIsIkxpbmVDb2xvciI6eyIkcmVmIjoiNjMifSwiTGluZVdlaWdodCI6MC4wLCJMaW5lVHlwZSI6MCwiUGFyZW50U3R5bGUiOnsiJHJlZiI6IjYyIn19LCJQYXJlbnRTdHlsZSI6eyIkcmVmIjoiNTkifX0sIlRpdGxlU3R5bGUiOnsiJGlkIjoiMTgxIiwiRm9udFNldHRpbmdzIjp7IiRpZCI6IjE4MiIsIkZvbnRTaXplIjo5LCJGb250TmFtZSI6IkNhbGlicmkiLCJJc0JvbGQiOnRydWUsIklzSXRhbGljIjpmYWxzZSwiSXNVbmRlcmxpbmVkIjpmYWxzZSwiUGFyZW50U3R5bGUiOnsiJHJlZiI6IjY2In19LCJBdXRvU2l6ZSI6MiwiRm9yZWdyb3VuZCI6eyIkcmVmIjoiNjcifSwiTWF4V2lkdGgiOjM4LjI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ODMiLCJMaW5lQ29sb3IiOm51bGwsIkxpbmVXZWlnaHQiOjAuMCwiTGluZVR5cGUiOjAsIlBhcmVudFN0eWxlIjpudWxsfSwiUGFyZW50U3R5bGUiOnsiJHJlZiI6IjY1In19LCJEYXRlU3R5bGUiOnsiJGlkIjoiMTg0IiwiRm9udFNldHRpbmdzIjp7IiRpZCI6IjE4NS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ZmFsc2UsIldpZHRoIjowLjAsIkhlaWdodCI6MC4wLCJCb3JkZXJTdHlsZSI6eyIkaWQiOiIxODYiLCJMaW5lQ29sb3IiOm51bGwsIkxpbmVXZWlnaHQiOjAuMCwiTGluZVR5cGUiOjAsIlBhcmVudFN0eWxlIjpudWxsfSwiUGFyZW50U3R5bGUiOnsiJHJlZiI6IjcyIn19LCJEYXRlRm9ybWF0Ijp7IiRyZWYiOiI3OSJ9LCJJc1Zpc2libGUiOnRydWUsIlBhcmVudFN0eWxlIjp7IiRyZWYiOiI1MyJ9fSwiUG9zaXRpb24iOnsiUmF0aW8iOjAuMDgzODI0MTU3NzE0ODQzNzUsIklzQ3VzdG9tIjpmYWxzZX0sIklkIjoiYTVjYzBkNGYtNDM5Yy00YzJhLTg3YjAtYmVmNTk5Nzk5YjVmIiwiSW1wb3J0SWQiOm51bGwsIlRpdGxlIjoiTWFqb3IgTWlsZXN0b25lIiwiTm90ZSI6bnVsbCwiSHlwZXJsaW5rIjpudWxsLCJJc0NoYW5nZWQiOmZhbHNlLCJJc05ldyI6dHJ1ZX0seyIkaWQiOiIxODciLCJEYXRlIjoiMjAxNy0wNC0yNVQyMzo1OTo1OS45OTlaIiwiU3R5bGUiOnsiJGlkIjoiMTg4IiwiU2hhcGUiOjEsIkNvbm5lY3Rvck1hcmdpbiI6eyIkcmVmIjoiNTQifSwiQ29ubmVjdG9yU3R5bGUiOnsiJGlkIjoiMTg5IiwiTGluZUNvbG9yIjp7IiRpZCI6IjE5MCIsIiR0eXBlIjoiTkxSRS5Db21tb24uRG9tLlNvbGlkQ29sb3JCcnVzaCwgTkxSRS5Db21tb24iLCJDb2xvciI6eyIkaWQiOiIxOTEiLCJBIjoyNTUsIlIiOjgwLCJHIjo4MCwiQiI6NzB9fSwiTGluZVdlaWdodCI6MS4wLCJMaW5lVHlwZSI6MCwiUGFyZW50U3R5bGUiOnsiJHJlZiI6IjU1In19LCJJc0JlbG93VGltZWJhbmQiOnRydWUsIkhpZGVEYXRlIjpmYWxzZSwiU2hhcGVTaXplIjozLCJTcGFjaW5nIjowLjAsIlBhZGRpbmciOnsiJGlkIjoiMTkyIiwiVG9wIjowLCJMZWZ0IjowLCJSaWdodCI6MCwiQm90dG9tIjowfSwiU2hhcGVTdHlsZSI6eyIkaWQiOiIxOTMiLCJNYXJnaW4iOnsiJHJlZiI6IjYwIn0sIlBhZGRpbmciOnsiJHJlZiI6IjYxIn0sIkJhY2tncm91bmQiOnsiJGlkIjoiMTk0IiwiQ29sb3IiOnsiJGlkIjoiMTk1IiwiQSI6MjU1LCJSIjo4MCwiRyI6ODAsIkIiOjcwfX0sIklzVmlzaWJsZSI6dHJ1ZSwiV2lkdGgiOjE0LjAsIkhlaWdodCI6MTUuMCwiQm9yZGVyU3R5bGUiOnsiJGlkIjoiMTk2IiwiTGluZUNvbG9yIjp7IiRyZWYiOiI2MyJ9LCJMaW5lV2VpZ2h0IjowLjAsIkxpbmVUeXBlIjowLCJQYXJlbnRTdHlsZSI6eyIkcmVmIjoiNjIifX0sIlBhcmVudFN0eWxlIjp7IiRyZWYiOiI1OSJ9fSwiVGl0bGVTdHlsZSI6eyIkaWQiOiIxOTciLCJGb250U2V0dGluZ3MiOnsiJGlkIjoiMTk4IiwiRm9udFNpemUiOjgsIkZvbnROYW1lIjoiQ2FsaWJyaSIsIklzQm9sZCI6ZmFsc2UsIklzSXRhbGljIjpmYWxzZSwiSXNVbmRlcmxpbmVkIjpmYWxzZSwiUGFyZW50U3R5bGUiOnsiJHJlZiI6IjY2In19LCJBdXRvU2l6ZSI6MiwiRm9yZWdyb3VuZCI6eyIkcmVmIjoiNjcifSwiTWF4V2lkdGgiOjM5Ljc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OTkiLCJMaW5lQ29sb3IiOm51bGwsIkxpbmVXZWlnaHQiOjAuMCwiTGluZVR5cGUiOjAsIlBhcmVudFN0eWxlIjpudWxsfSwiUGFyZW50U3R5bGUiOnsiJHJlZiI6IjY1In19LCJEYXRlU3R5bGUiOnsiJGlkIjoiMjAwIiwiRm9udFNldHRpbmdzIjp7IiRpZCI6IjIwMSIsIkZvbnRTaXplIjo3LCJGb250TmFtZSI6IkNhbGlicmkiLCJJc0JvbGQiOmZhbHNlLCJJc0l0YWxpYyI6ZmFsc2UsIklzVW5kZXJsaW5lZCI6ZmFsc2UsIlBhcmVudFN0eWxlIjp7IiRyZWYiOiI3MyJ9fSwiQXV0b1NpemUiOjIsIkZvcmVncm91bmQiOnsiJHJlZiI6Ijc0In0sIk1heFdpZHRoIjoyMC4yNS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AyIiwiTGluZUNvbG9yIjpudWxsLCJMaW5lV2VpZ2h0IjowLjAsIkxpbmVUeXBlIjowLCJQYXJlbnRTdHlsZSI6bnVsbH0sIlBhcmVudFN0eWxlIjp7IiRyZWYiOiI3MiJ9fSwiRGF0ZUZvcm1hdCI6eyIkcmVmIjoiNzkifSwiSXNWaXNpYmxlIjp0cnVlLCJQYXJlbnRTdHlsZSI6eyIkcmVmIjoiNTMifX0sIlBvc2l0aW9uIjp7IlJhdGlvIjowLjExMTIxOTg3OTQzMjk2MDc5LCJJc0N1c3RvbSI6dHJ1ZX0sIklkIjoiNjY2ZmYzZTktNTQ2ZC00Y2JhLTgwMWYtZmE2YWRiZTZjYzgzIiwiSW1wb3J0SWQiOm51bGwsIlRpdGxlIjoiTWlsZXN0b25lIDQiLCJOb3RlIjpudWxsLCJIeXBlcmxpbmsiOm51bGwsIklzQ2hhbmdlZCI6ZmFsc2UsIklzTmV3Ijp0cnVlfSx7IiRpZCI6IjIwMyIsIkRhdGUiOiIyMDE3LTA1LTI1VDIzOjU5OjU5Ljk5OVoiLCJTdHlsZSI6eyIkaWQiOiIyMDQiLCJTaGFwZSI6NCwiQ29ubmVjdG9yTWFyZ2luIjp7IiRyZWYiOiI1NCJ9LCJDb25uZWN0b3JTdHlsZSI6eyIkaWQiOiIyMDUiLCJMaW5lQ29sb3IiOnsiJGlkIjoiMjA2IiwiJHR5cGUiOiJOTFJFLkNvbW1vbi5Eb20uU29saWRDb2xvckJydXNoLCBOTFJFLkNvbW1vbiIsIkNvbG9yIjp7IiRpZCI6IjIwNyIsIkEiOjI1NSwiUiI6MTc4LCJHIjozOCwiQiI6MH19LCJMaW5lV2VpZ2h0IjoxLjAsIkxpbmVUeXBlIjowLCJQYXJlbnRTdHlsZSI6eyIkcmVmIjoiNTUifX0sIklzQmVsb3dUaW1lYmFuZCI6dHJ1ZSwiSGlkZURhdGUiOmZhbHNlLCJTaGFwZVNpemUiOjMsIlNwYWNpbmciOjAuMCwiUGFkZGluZyI6eyIkaWQiOiIyMDgiLCJUb3AiOjAsIkxlZnQiOjAsIlJpZ2h0IjowLCJCb3R0b20iOjB9LCJTaGFwZVN0eWxlIjp7IiRpZCI6IjIwOSIsIk1hcmdpbiI6eyIkcmVmIjoiNjAifSwiUGFkZGluZyI6eyIkcmVmIjoiNjEifSwiQmFja2dyb3VuZCI6eyIkaWQiOiIyMTAiLCJDb2xvciI6eyIkaWQiOiIyMTEiLCJBIjoyNTUsIlIiOjE3OCwiRyI6MzgsIkIiOjB9fSwiSXNWaXNpYmxlIjp0cnVlLCJXaWR0aCI6MTQuMCwiSGVpZ2h0IjoxNS4wLCJCb3JkZXJTdHlsZSI6eyIkaWQiOiIyMTIiLCJMaW5lQ29sb3IiOnsiJHJlZiI6IjYzIn0sIkxpbmVXZWlnaHQiOjAuMCwiTGluZVR5cGUiOjAsIlBhcmVudFN0eWxlIjp7IiRyZWYiOiI2MiJ9fSwiUGFyZW50U3R5bGUiOnsiJHJlZiI6IjU5In19LCJUaXRsZVN0eWxlIjp7IiRpZCI6IjIxMyIsIkZvbnRTZXR0aW5ncyI6eyIkaWQiOiIyMTQiLCJGb250U2l6ZSI6OCwiRm9udE5hbWUiOiJDYWxpYnJpIiwiSXNCb2xkIjpmYWxzZSwiSXNJdGFsaWMiOmZhbHNlLCJJc1VuZGVybGluZWQiOmZhbHNlLCJQYXJlbnRTdHlsZSI6eyIkcmVmIjoiNjYifX0sIkF1dG9TaXplIjoyLCJGb3JlZ3JvdW5kIjp7IiRyZWYiOiI2NyJ9LCJNYXhXaWR0aCI6MzkuNzU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xNSIsIkxpbmVDb2xvciI6bnVsbCwiTGluZVdlaWdodCI6MC4wLCJMaW5lVHlwZSI6MCwiUGFyZW50U3R5bGUiOm51bGx9LCJQYXJlbnRTdHlsZSI6eyIkcmVmIjoiNjUifX0sIkRhdGVTdHlsZSI6eyIkaWQiOiIyMTYiLCJGb250U2V0dGluZ3MiOnsiJGlkIjoiMjE3IiwiRm9udFNpemUiOjcsIkZvbnROYW1lIjoiQ2FsaWJyaSIsIklzQm9sZCI6ZmFsc2UsIklzSXRhbGljIjpmYWxzZSwiSXNVbmRlcmxpbmVkIjpmYWxzZSwiUGFyZW50U3R5bGUiOnsiJHJlZiI6IjczIn19LCJBdXRvU2l6ZSI6MiwiRm9yZWdyb3VuZCI6eyIkcmVmIjoiNzQifSwiTWF4V2lkdGgiOjIzLjI1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TgiLCJMaW5lQ29sb3IiOm51bGwsIkxpbmVXZWlnaHQiOjAuMCwiTGluZVR5cGUiOjAsIlBhcmVudFN0eWxlIjpudWxsfSwiUGFyZW50U3R5bGUiOnsiJHJlZiI6IjcyIn19LCJEYXRlRm9ybWF0Ijp7IiRyZWYiOiI3OSJ9LCJJc1Zpc2libGUiOnRydWUsIlBhcmVudFN0eWxlIjp7IiRyZWYiOiI1MyJ9fSwiUG9zaXRpb24iOnsiUmF0aW8iOjAuMDkxNzQ3ODIxNTcyMzg2MiwiSXNDdXN0b20iOmZhbHNlfSwiSWQiOiIwZDFhZTY1Mi0zNGE0LTQ4ODQtYjNlZi0zMjA2YTEzN2NkMjIiLCJJbXBvcnRJZCI6bnVsbCwiVGl0bGUiOiJNaWxlc3RvbmUgNSIsIk5vdGUiOm51bGwsIkh5cGVybGluayI6bnVsbCwiSXNDaGFuZ2VkIjpmYWxzZSwiSXNOZXciOnRydWV9LHsiJGlkIjoiMjE5IiwiRGF0ZSI6IjIwMTctMDYtMzBUMjM6NTk6NTkuOTk5WiIsIlN0eWxlIjp7IiRpZCI6IjIyMCIsIlNoYXBlIjoxMywiQ29ubmVjdG9yTWFyZ2luIjp7IiRyZWYiOiI1NCJ9LCJDb25uZWN0b3JTdHlsZSI6eyIkaWQiOiIyMjEiLCJMaW5lQ29sb3IiOnsiJGlkIjoiMjIyIiwiJHR5cGUiOiJOTFJFLkNvbW1vbi5Eb20uU29saWRDb2xvckJydXNoLCBOTFJFLkNvbW1vbiIsIkNvbG9yIjp7IiRpZCI6IjIyMyIsIkEiOjI1NSwiUiI6MjMyLCJHIjo3NiwiQiI6MzR9fSwiTGluZVdlaWdodCI6MS4wLCJMaW5lVHlwZSI6MCwiUGFyZW50U3R5bGUiOnsiJHJlZiI6IjU1In19LCJJc0JlbG93VGltZWJhbmQiOmZhbHNlLCJIaWRlRGF0ZSI6ZmFsc2UsIlNoYXBlU2l6ZSI6MywiU3BhY2luZyI6MC4wLCJQYWRkaW5nIjp7IiRpZCI6IjIyNCIsIlRvcCI6MCwiTGVmdCI6MCwiUmlnaHQiOjAsIkJvdHRvbSI6MH0sIlNoYXBlU3R5bGUiOnsiJGlkIjoiMjI1IiwiTWFyZ2luIjp7IiRyZWYiOiI2MCJ9LCJQYWRkaW5nIjp7IiRyZWYiOiI2MSJ9LCJCYWNrZ3JvdW5kIjp7IiRpZCI6IjIyNiIsIkNvbG9yIjp7IiRpZCI6IjIyNyIsIkEiOjI1NSwiUiI6MjMyLCJHIjo3NiwiQiI6MzR9fSwiSXNWaXNpYmxlIjp0cnVlLCJXaWR0aCI6MTQuMCwiSGVpZ2h0IjoxNS4wLCJCb3JkZXJTdHlsZSI6eyIkaWQiOiIyMjgiLCJMaW5lQ29sb3IiOnsiJHJlZiI6IjYzIn0sIkxpbmVXZWlnaHQiOjAuMCwiTGluZVR5cGUiOjAsIlBhcmVudFN0eWxlIjp7IiRyZWYiOiI2MiJ9fSwiUGFyZW50U3R5bGUiOnsiJHJlZiI6IjU5In19LCJUaXRsZVN0eWxlIjp7IiRpZCI6IjIyOSIsIkZvbnRTZXR0aW5ncyI6eyIkaWQiOiIyMzAiLCJGb250U2l6ZSI6OSwiRm9udE5hbWUiOiJDYWxpYnJpIiwiSXNCb2xkIjp0cnVlLCJJc0l0YWxpYyI6ZmFsc2UsIklzVW5kZXJsaW5lZCI6ZmFsc2UsIlBhcmVudFN0eWxlIjp7IiRyZWYiOiI2NiJ9fSwiQXV0b1NpemUiOjIsIkZvcmVncm91bmQiOnsiJHJlZiI6IjY3In0sIk1heFdpZHRoIjozOC4y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MxIiwiTGluZUNvbG9yIjpudWxsLCJMaW5lV2VpZ2h0IjowLjAsIkxpbmVUeXBlIjowLCJQYXJlbnRTdHlsZSI6bnVsbH0sIlBhcmVudFN0eWxlIjp7IiRyZWYiOiI2NSJ9fSwiRGF0ZVN0eWxlIjp7IiRpZCI6IjIzMiIsIkZvbnRTZXR0aW5ncyI6eyIkaWQiOiIyMzM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mZhbHNlLCJXaWR0aCI6MC4wLCJIZWlnaHQiOjAuMCwiQm9yZGVyU3R5bGUiOnsiJGlkIjoiMjM0IiwiTGluZUNvbG9yIjpudWxsLCJMaW5lV2VpZ2h0IjowLjAsIkxpbmVUeXBlIjowLCJQYXJlbnRTdHlsZSI6bnVsbH0sIlBhcmVudFN0eWxlIjp7IiRyZWYiOiI3MiJ9fSwiRGF0ZUZvcm1hdCI6eyIkcmVmIjoiNzkifSwiSXNWaXNpYmxlIjp0cnVlLCJQYXJlbnRTdHlsZSI6eyIkcmVmIjoiNTMifX0sIlBvc2l0aW9uIjp7IlJhdGlvIjowLjA4MzgyNDE1NzcxNDg0Mzc1LCJJc0N1c3RvbSI6ZmFsc2V9LCJJZCI6IjRmZWU3NGYwLTcxN2UtNGRkZS05MWU3LTMyMjFiOWMyNTAxZiIsIkltcG9ydElkIjpudWxsLCJUaXRsZSI6Ik1ham9yIE1pbGVzdG9uZSIsIk5vdGUiOm51bGwsIkh5cGVybGluayI6bnVsbCwiSXNDaGFuZ2VkIjpmYWxzZSwiSXNOZXciOnRydWV9LHsiJGlkIjoiMjM1IiwiRGF0ZSI6IjIwMTctMDctMTVUMjM6NTk6NTkuOTk5WiIsIlN0eWxlIjp7IiRpZCI6IjIzNiIsIlNoYXBlIjoxLCJDb25uZWN0b3JNYXJnaW4iOnsiJHJlZiI6IjU0In0sIkNvbm5lY3RvclN0eWxlIjp7IiRpZCI6IjIzNyIsIkxpbmVDb2xvciI6eyIkaWQiOiIyMzgiLCIkdHlwZSI6Ik5MUkUuQ29tbW9uLkRvbS5Tb2xpZENvbG9yQnJ1c2gsIE5MUkUuQ29tbW9uIiwiQ29sb3IiOnsiJGlkIjoiMjM5IiwiQSI6MjU1LCJSIjo4MCwiRyI6ODAsIkIiOjcwfX0sIkxpbmVXZWlnaHQiOjEuMCwiTGluZVR5cGUiOjAsIlBhcmVudFN0eWxlIjp7IiRyZWYiOiI1NSJ9fSwiSXNCZWxvd1RpbWViYW5kIjp0cnVlLCJIaWRlRGF0ZSI6ZmFsc2UsIlNoYXBlU2l6ZSI6MywiU3BhY2luZyI6MC4wLCJQYWRkaW5nIjp7IiRpZCI6IjI0MCIsIlRvcCI6MCwiTGVmdCI6MCwiUmlnaHQiOjAsIkJvdHRvbSI6MH0sIlNoYXBlU3R5bGUiOnsiJGlkIjoiMjQxIiwiTWFyZ2luIjp7IiRyZWYiOiI2MCJ9LCJQYWRkaW5nIjp7IiRyZWYiOiI2MSJ9LCJCYWNrZ3JvdW5kIjp7IiRpZCI6IjI0MiIsIkNvbG9yIjp7IiRpZCI6IjI0MyIsIkEiOjI1NSwiUiI6ODAsIkciOjgwLCJCIjo3MH19LCJJc1Zpc2libGUiOnRydWUsIldpZHRoIjoxNC4wLCJIZWlnaHQiOjE1LjAsIkJvcmRlclN0eWxlIjp7IiRpZCI6IjI0NCIsIkxpbmVDb2xvciI6eyIkcmVmIjoiNjMifSwiTGluZVdlaWdodCI6MC4wLCJMaW5lVHlwZSI6MCwiUGFyZW50U3R5bGUiOnsiJHJlZiI6IjYyIn19LCJQYXJlbnRTdHlsZSI6eyIkcmVmIjoiNTkifX0sIlRpdGxlU3R5bGUiOnsiJGlkIjoiMjQ1IiwiRm9udFNldHRpbmdzIjp7IiRpZCI6IjI0NiIsIkZvbnRTaXplIjo4LCJGb250TmFtZSI6IkNhbGlicmkiLCJJc0JvbGQiOmZhbHNlLCJJc0l0YWxpYyI6ZmFsc2UsIklzVW5kZXJsaW5lZCI6ZmFsc2UsIlBhcmVudFN0eWxlIjp7IiRyZWYiOiI2NiJ9fSwiQXV0b1NpemUiOjIsIkZvcmVncm91bmQiOnsiJHJlZiI6IjY3In0sIk1heFdpZHRoIjozOS43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Q3IiwiTGluZUNvbG9yIjpudWxsLCJMaW5lV2VpZ2h0IjowLjAsIkxpbmVUeXBlIjowLCJQYXJlbnRTdHlsZSI6bnVsbH0sIlBhcmVudFN0eWxlIjp7IiRyZWYiOiI2NSJ9fSwiRGF0ZVN0eWxlIjp7IiRpZCI6IjI0OCIsIkZvbnRTZXR0aW5ncyI6eyIkaWQiOiIyNDkiLCJGb250U2l6ZSI6NywiRm9udE5hbWUiOiJDYWxpYnJpIiwiSXNCb2xkIjpmYWxzZSwiSXNJdGFsaWMiOmZhbHNlLCJJc1VuZGVybGluZWQiOmZhbHNlLCJQYXJlbnRTdHlsZSI6eyIkcmVmIjoiNzMifX0sIkF1dG9TaXplIjoyLCJGb3JlZ3JvdW5kIjp7IiRyZWYiOiI3NCJ9LCJNYXhXaWR0aCI6MTg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UwIiwiTGluZUNvbG9yIjpudWxsLCJMaW5lV2VpZ2h0IjowLjAsIkxpbmVUeXBlIjowLCJQYXJlbnRTdHlsZSI6bnVsbH0sIlBhcmVudFN0eWxlIjp7IiRyZWYiOiI3MiJ9fSwiRGF0ZUZvcm1hdCI6eyIkcmVmIjoiNzkifSwiSXNWaXNpYmxlIjp0cnVlLCJQYXJlbnRTdHlsZSI6eyIkcmVmIjoiNTMifX0sIlBvc2l0aW9uIjp7IlJhdGlvIjowLjExMDgzOTAzMTM2MDc2NzUsIklzQ3VzdG9tIjp0cnVlfSwiSWQiOiI3ZGJlNjM3OS1hZjQ1LTQ4ZTctYjdiNC05YzM1ODk2MDY3ZjYiLCJJbXBvcnRJZCI6bnVsbCwiVGl0bGUiOiJNaWxlc3RvbmUgNiIsIk5vdGUiOm51bGwsIkh5cGVybGluayI6bnVsbCwiSXNDaGFuZ2VkIjpmYWxzZSwiSXNOZXciOnRydWV9LHsiJGlkIjoiMjUxIiwiRGF0ZSI6IjIwMTctMDgtMTVUMjM6NTk6NTkuOTk5WiIsIlN0eWxlIjp7IiRpZCI6IjI1MiIsIlNoYXBlIjoxLCJDb25uZWN0b3JNYXJnaW4iOnsiJHJlZiI6IjU0In0sIkNvbm5lY3RvclN0eWxlIjp7IiRpZCI6IjI1MyIsIkxpbmVDb2xvciI6eyIkaWQiOiIyNTQiLCIkdHlwZSI6Ik5MUkUuQ29tbW9uLkRvbS5Tb2xpZENvbG9yQnJ1c2gsIE5MUkUuQ29tbW9uIiwiQ29sb3IiOnsiJGlkIjoiMjU1IiwiQSI6MjU1LCJSIjo4MCwiRyI6ODAsIkIiOjcwfX0sIkxpbmVXZWlnaHQiOjEuMCwiTGluZVR5cGUiOjAsIlBhcmVudFN0eWxlIjp7IiRyZWYiOiI1NSJ9fSwiSXNCZWxvd1RpbWViYW5kIjp0cnVlLCJIaWRlRGF0ZSI6ZmFsc2UsIlNoYXBlU2l6ZSI6MywiU3BhY2luZyI6MC4wLCJQYWRkaW5nIjp7IiRpZCI6IjI1NiIsIlRvcCI6MCwiTGVmdCI6MCwiUmlnaHQiOjAsIkJvdHRvbSI6MH0sIlNoYXBlU3R5bGUiOnsiJGlkIjoiMjU3IiwiTWFyZ2luIjp7IiRyZWYiOiI2MCJ9LCJQYWRkaW5nIjp7IiRyZWYiOiI2MSJ9LCJCYWNrZ3JvdW5kIjp7IiRpZCI6IjI1OCIsIkNvbG9yIjp7IiRpZCI6IjI1OSIsIkEiOjI1NSwiUiI6ODAsIkciOjgwLCJCIjo3MH19LCJJc1Zpc2libGUiOnRydWUsIldpZHRoIjoxNC4wLCJIZWlnaHQiOjE1LjAsIkJvcmRlclN0eWxlIjp7IiRpZCI6IjI2MCIsIkxpbmVDb2xvciI6eyIkcmVmIjoiNjMifSwiTGluZVdlaWdodCI6MC4wLCJMaW5lVHlwZSI6MCwiUGFyZW50U3R5bGUiOnsiJHJlZiI6IjYyIn19LCJQYXJlbnRTdHlsZSI6eyIkcmVmIjoiNTkifX0sIlRpdGxlU3R5bGUiOnsiJGlkIjoiMjYxIiwiRm9udFNldHRpbmdzIjp7IiRpZCI6IjI2MiIsIkZvbnRTaXplIjo4LCJGb250TmFtZSI6IkNhbGlicmkiLCJJc0JvbGQiOmZhbHNlLCJJc0l0YWxpYyI6ZmFsc2UsIklzVW5kZXJsaW5lZCI6ZmFsc2UsIlBhcmVudFN0eWxlIjp7IiRyZWYiOiI2NiJ9fSwiQXV0b1NpemUiOjIsIkZvcmVncm91bmQiOnsiJHJlZiI6IjY3In0sIk1heFdpZHRoIjozOS43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YzIiwiTGluZUNvbG9yIjpudWxsLCJMaW5lV2VpZ2h0IjowLjAsIkxpbmVUeXBlIjowLCJQYXJlbnRTdHlsZSI6bnVsbH0sIlBhcmVudFN0eWxlIjp7IiRyZWYiOiI2NSJ9fSwiRGF0ZVN0eWxlIjp7IiRpZCI6IjI2NCIsIkZvbnRTZXR0aW5ncyI6eyIkaWQiOiIyNjUiLCJGb250U2l6ZSI6NywiRm9udE5hbWUiOiJDYWxpYnJpIiwiSXNCb2xkIjpmYWxzZSwiSXNJdGFsaWMiOmZhbHNlLCJJc1VuZGVybGluZWQiOmZhbHNlLCJQYXJlbnRTdHlsZSI6eyIkcmVmIjoiNzMifX0sIkF1dG9TaXplIjoyLCJGb3JlZ3JvdW5kIjp7IiRyZWYiOiI3NCJ9LCJNYXhXaWR0aCI6MjEuNzU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2NiIsIkxpbmVDb2xvciI6bnVsbCwiTGluZVdlaWdodCI6MC4wLCJMaW5lVHlwZSI6MCwiUGFyZW50U3R5bGUiOm51bGx9LCJQYXJlbnRTdHlsZSI6eyIkcmVmIjoiNzIifX0sIkRhdGVGb3JtYXQiOnsiJHJlZiI6Ijc5In0sIklzVmlzaWJsZSI6dHJ1ZSwiUGFyZW50U3R5bGUiOnsiJHJlZiI6IjUzIn19LCJQb3NpdGlvbiI6eyJSYXRpbyI6MC4wOTE3NDc4MjE1NzIzODYyLCJJc0N1c3RvbSI6ZmFsc2V9LCJJZCI6IjE5OWIxMzk4LThhYzAtNGMxYy1hNWE3LTRiYTM4OTI3MWFjMSIsIkltcG9ydElkIjpudWxsLCJUaXRsZSI6Ik1pbGVzdG9uZSA3IiwiTm90ZSI6bnVsbCwiSHlwZXJsaW5rIjpudWxsLCJJc0NoYW5nZWQiOmZhbHNlLCJJc05ldyI6dHJ1ZX0seyIkaWQiOiIyNjciLCJEYXRlIjoiMjAxNy0wOS0zMFQyMzo1OTo1OS45OTlaIiwiU3R5bGUiOnsiJGlkIjoiMjY4IiwiU2hhcGUiOjEzLCJDb25uZWN0b3JNYXJnaW4iOnsiJHJlZiI6IjU0In0sIkNvbm5lY3RvclN0eWxlIjp7IiRpZCI6IjI2OSIsIkxpbmVDb2xvciI6eyIkaWQiOiIyNzAiLCIkdHlwZSI6Ik5MUkUuQ29tbW9uLkRvbS5Tb2xpZENvbG9yQnJ1c2gsIE5MUkUuQ29tbW9uIiwiQ29sb3IiOnsiJGlkIjoiMjcxIiwiQSI6MjU1LCJSIjoyMzIsIkciOjc2LCJCIjozNH19LCJMaW5lV2VpZ2h0IjoxLjAsIkxpbmVUeXBlIjowLCJQYXJlbnRTdHlsZSI6eyIkcmVmIjoiNTUifX0sIklzQmVsb3dUaW1lYmFuZCI6ZmFsc2UsIkhpZGVEYXRlIjpmYWxzZSwiU2hhcGVTaXplIjozLCJTcGFjaW5nIjowLjAsIlBhZGRpbmciOnsiJGlkIjoiMjcyIiwiVG9wIjowLCJMZWZ0IjowLCJSaWdodCI6MCwiQm90dG9tIjowfSwiU2hhcGVTdHlsZSI6eyIkaWQiOiIyNzMiLCJNYXJnaW4iOnsiJHJlZiI6IjYwIn0sIlBhZGRpbmciOnsiJHJlZiI6IjYxIn0sIkJhY2tncm91bmQiOnsiJGlkIjoiMjc0IiwiQ29sb3IiOnsiJGlkIjoiMjc1IiwiQSI6MjU1LCJSIjoyMzIsIkciOjc2LCJCIjozNH19LCJJc1Zpc2libGUiOnRydWUsIldpZHRoIjoxNC4wLCJIZWlnaHQiOjE1LjAsIkJvcmRlclN0eWxlIjp7IiRpZCI6IjI3NiIsIkxpbmVDb2xvciI6eyIkcmVmIjoiNjMifSwiTGluZVdlaWdodCI6MC4wLCJMaW5lVHlwZSI6MCwiUGFyZW50U3R5bGUiOnsiJHJlZiI6IjYyIn19LCJQYXJlbnRTdHlsZSI6eyIkcmVmIjoiNTkifX0sIlRpdGxlU3R5bGUiOnsiJGlkIjoiMjc3IiwiRm9udFNldHRpbmdzIjp7IiRpZCI6IjI3OCIsIkZvbnRTaXplIjo5LCJGb250TmFtZSI6IkNhbGlicmkiLCJJc0JvbGQiOnRydWUsIklzSXRhbGljIjpmYWxzZSwiSXNVbmRlcmxpbmVkIjpmYWxzZSwiUGFyZW50U3R5bGUiOnsiJHJlZiI6IjY2In19LCJBdXRvU2l6ZSI6MiwiRm9yZWdyb3VuZCI6eyIkcmVmIjoiNjcifSwiTWF4V2lkdGgiOjM4LjI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NzkiLCJMaW5lQ29sb3IiOm51bGwsIkxpbmVXZWlnaHQiOjAuMCwiTGluZVR5cGUiOjAsIlBhcmVudFN0eWxlIjpudWxsfSwiUGFyZW50U3R5bGUiOnsiJHJlZiI6IjY1In19LCJEYXRlU3R5bGUiOnsiJGlkIjoiMjgwIiwiRm9udFNldHRpbmdzIjp7IiRpZCI6IjI4MS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ZmFsc2UsIldpZHRoIjowLjAsIkhlaWdodCI6MC4wLCJCb3JkZXJTdHlsZSI6eyIkaWQiOiIyODIiLCJMaW5lQ29sb3IiOm51bGwsIkxpbmVXZWlnaHQiOjAuMCwiTGluZVR5cGUiOjAsIlBhcmVudFN0eWxlIjpudWxsfSwiUGFyZW50U3R5bGUiOnsiJHJlZiI6IjcyIn19LCJEYXRlRm9ybWF0Ijp7IiRyZWYiOiI3OSJ9LCJJc1Zpc2libGUiOnRydWUsIlBhcmVudFN0eWxlIjp7IiRyZWYiOiI1MyJ9fSwiUG9zaXRpb24iOnsiUmF0aW8iOjAuMDgzODI0MTU3NzE0ODQzNzUsIklzQ3VzdG9tIjpmYWxzZX0sIklkIjoiMzFlYTU2ZWMtMjRjMy00NDEzLTg5ZjAtMmUxMzg4ZGU4YWVmIiwiSW1wb3J0SWQiOm51bGwsIlRpdGxlIjoiTWFqb3IgTWlsZXN0b25lIiwiTm90ZSI6bnVsbCwiSHlwZXJsaW5rIjpudWxsLCJJc0NoYW5nZWQiOmZhbHNlLCJJc05ldyI6dHJ1ZX0seyIkaWQiOiIyODMiLCJEYXRlIjoiMjAxNy0xMi0yOFQyMzo1OTo1OS45OTlaIiwiU3R5bGUiOnsiJGlkIjoiMjg0IiwiU2hhcGUiOjQsIkNvbm5lY3Rvck1hcmdpbiI6eyIkcmVmIjoiNTQifSwiQ29ubmVjdG9yU3R5bGUiOnsiJGlkIjoiMjg1IiwiTGluZUNvbG9yIjp7IiRpZCI6IjI4NiIsIiR0eXBlIjoiTkxSRS5Db21tb24uRG9tLlNvbGlkQ29sb3JCcnVzaCwgTkxSRS5Db21tb24iLCJDb2xvciI6eyIkaWQiOiIyODciLCJBIjoyNTUsIlIiOjE3OCwiRyI6MzgsIkIiOjB9fSwiTGluZVdlaWdodCI6MS4wLCJMaW5lVHlwZSI6MCwiUGFyZW50U3R5bGUiOnsiJHJlZiI6IjU1In19LCJJc0JlbG93VGltZWJhbmQiOnRydWUsIkhpZGVEYXRlIjpmYWxzZSwiU2hhcGVTaXplIjozLCJTcGFjaW5nIjowLjAsIlBhZGRpbmciOnsiJGlkIjoiMjg4IiwiVG9wIjowLCJMZWZ0IjowLCJSaWdodCI6MCwiQm90dG9tIjowfSwiU2hhcGVTdHlsZSI6eyIkaWQiOiIyODkiLCJNYXJnaW4iOnsiJHJlZiI6IjYwIn0sIlBhZGRpbmciOnsiJHJlZiI6IjYxIn0sIkJhY2tncm91bmQiOnsiJGlkIjoiMjkwIiwiQ29sb3IiOnsiJGlkIjoiMjkxIiwiQSI6MjU1LCJSIjoxNzgsIkciOjM4LCJCIjowfX0sIklzVmlzaWJsZSI6dHJ1ZSwiV2lkdGgiOjE0LjAsIkhlaWdodCI6MTUuMCwiQm9yZGVyU3R5bGUiOnsiJGlkIjoiMjkyIiwiTGluZUNvbG9yIjp7IiRyZWYiOiI2MyJ9LCJMaW5lV2VpZ2h0IjowLjAsIkxpbmVUeXBlIjowLCJQYXJlbnRTdHlsZSI6eyIkcmVmIjoiNjIifX0sIlBhcmVudFN0eWxlIjp7IiRyZWYiOiI1OSJ9fSwiVGl0bGVTdHlsZSI6eyIkaWQiOiIyOTMiLCJGb250U2V0dGluZ3MiOnsiJGlkIjoiMjk0IiwiRm9udFNpemUiOjgsIkZvbnROYW1lIjoiQ2FsaWJyaSIsIklzQm9sZCI6ZmFsc2UsIklzSXRhbGljIjpmYWxzZSwiSXNVbmRlcmxpbmVkIjpmYWxzZSwiUGFyZW50U3R5bGUiOnsiJHJlZiI6IjY2In19LCJBdXRvU2l6ZSI6MiwiRm9yZWdyb3VuZCI6eyIkcmVmIjoiNjcifSwiTWF4V2lkdGgiOjM5Ljc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OTUiLCJMaW5lQ29sb3IiOm51bGwsIkxpbmVXZWlnaHQiOjAuMCwiTGluZVR5cGUiOjAsIlBhcmVudFN0eWxlIjpudWxsfSwiUGFyZW50U3R5bGUiOnsiJHJlZiI6IjY1In19LCJEYXRlU3R5bGUiOnsiJGlkIjoiMjk2IiwiRm9udFNldHRpbmdzIjp7IiRpZCI6IjI5NyIsIkZvbnRTaXplIjo3LCJGb250TmFtZSI6IkNhbGlicmkiLCJJc0JvbGQiOmZhbHNlLCJJc0l0YWxpYyI6ZmFsc2UsIklzVW5kZXJsaW5lZCI6ZmFsc2UsIlBhcmVudFN0eWxlIjp7IiRyZWYiOiI3MyJ9fSwiQXV0b1NpemUiOjIsIkZvcmVncm91bmQiOnsiJHJlZiI6Ijc0In0sIk1heFdpZHRoIjoyMS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OTgiLCJMaW5lQ29sb3IiOm51bGwsIkxpbmVXZWlnaHQiOjAuMCwiTGluZVR5cGUiOjAsIlBhcmVudFN0eWxlIjpudWxsfSwiUGFyZW50U3R5bGUiOnsiJHJlZiI6IjcyIn19LCJEYXRlRm9ybWF0Ijp7IiRyZWYiOiI3OSJ9LCJJc1Zpc2libGUiOnRydWUsIlBhcmVudFN0eWxlIjp7IiRyZWYiOiI1MyJ9fSwiUG9zaXRpb24iOnsiUmF0aW8iOjAuMDgxMDc2ODc2MzIyNDI4MzgyLCJJc0N1c3RvbSI6dHJ1ZX0sIklkIjoiMTA5MDBlMzYtNWQ4Yy00ZDViLTg1ZGUtM2IzMGMyMjAxZTVmIiwiSW1wb3J0SWQiOm51bGwsIlRpdGxlIjoiTWlsZXN0b25lIDgiLCJOb3RlIjpudWxsLCJIeXBlcmxpbmsiOm51bGwsIklzQ2hhbmdlZCI6ZmFsc2UsIklzTmV3Ijp0cnVlfV0sIlRhc2tzIjpbeyIkaWQiOiIyOTkiLCJHcm91cE5hbWUiOm51bGwsIlN0YXJ0RGF0ZSI6IjIwMTctMDktMTVUMDA6MDA6MDBaIiwiRW5kRGF0ZSI6IjIwMTctMTItMjlUMjM6NTk6NTkuOTk5WiIsIlBlcmNlbnRhZ2VDb21wbGV0ZSI6bnVsbCwiU3R5bGUiOnsiJGlkIjoiMzAwIiwiU2hhcGUiOjEsIlNoYXBlVGhpY2tuZXNzIjozLCJEdXJhdGlvbkZvcm1hdCI6NSwiSW5jbHVkZU5vbldvcmtpbmdEYXlzSW5EdXJhdGlvbiI6ZmFsc2UsIlBlcmNlbnRhZ2VDb21wbGV0ZVN0eWxlIjp7IiRpZCI6IjMwMSIsIkZvbnRTZXR0aW5ncyI6eyIkaWQiOiIzMDI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MDMiLCJMaW5lQ29sb3IiOm51bGwsIkxpbmVXZWlnaHQiOjAuMCwiTGluZVR5cGUiOjAsIlBhcmVudFN0eWxlIjpudWxsfSwiUGFyZW50U3R5bGUiOnsiJHJlZiI6IjgxIn19LCJEdXJhdGlvblN0eWxlIjp7IiRpZCI6IjMwNCIsIkZvbnRTZXR0aW5ncyI6eyIkaWQiOiIzMDUiLCJGb250U2l6ZSI6OCwiRm9udE5hbWUiOiJDYWxpYnJpIiwiSXNCb2xkIjpmYWxzZSwiSXNJdGFsaWMiOmZhbHNlLCJJc1VuZGVybGluZWQiOmZhbHNlLCJQYXJlbnRTdHlsZSI6eyIkcmVmIjoiODkifX0sIkF1dG9TaXplIjowLCJGb3JlZ3JvdW5kIjp7IiRpZCI6IjMwNiIsIkNvbG9yIjp7IiRpZCI6IjMwNyIsIkEiOjI1NSwiUiI6MjMyLCJHIjo3NiwiQiI6MzR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DgiLCJMaW5lQ29sb3IiOm51bGwsIkxpbmVXZWlnaHQiOjAuMCwiTGluZVR5cGUiOjAsIlBhcmVudFN0eWxlIjpudWxsfSwiUGFyZW50U3R5bGUiOnsiJHJlZiI6Ijg4In19LCJIb3Jpem9udGFsQ29ubmVjdG9yU3R5bGUiOnsiJGlkIjoiMzA5IiwiTGluZUNvbG9yIjp7IiRyZWYiOiI5NiJ9LCJMaW5lV2VpZ2h0IjowLjAsIkxpbmVUeXBlIjowLCJQYXJlbnRTdHlsZSI6eyIkcmVmIjoiOTUifX0sIlZlcnRpY2FsQ29ubmVjdG9yU3R5bGUiOnsiJGlkIjoiMzEwIiwiTGluZUNvbG9yIjp7IiRyZWYiOiI5OSJ9LCJMaW5lV2VpZ2h0IjoxLjAsIkxpbmVUeXBlIjowLCJQYXJlbnRTdHlsZSI6eyIkcmVmIjoiOTgifX0sIk1hcmdpbiI6bnVsbCwiU3RhcnREYXRlUG9zaXRpb24iOjIsIkVuZERhdGVQb3NpdGlvbiI6MiwiVGl0bGVQb3NpdGlvbiI6MCwiRHVyYXRpb25Qb3NpdGlvbiI6MSwiUGVyY2VudGFnZUNvbXBsZXRlZFBvc2l0aW9uIjo2LCJTcGFjaW5nIjoyLCJJc0JlbG93VGltZWJhbmQiOmZhbHNlLCJQZXJjZW50YWdlQ29tcGxldGVTaGFwZU9wYWNpdHkiOjM1LCJTaGFwZVN0eWxlIjp7IiRpZCI6IjMxMSIsIk1hcmdpbiI6eyIkcmVmIjoiMTAyIn0sIlBhZGRpbmciOnsiJGlkIjoiMzEyIiwiVG9wIjowLCJMZWZ0IjoxLCJSaWdodCI6MCwiQm90dG9tIjoxfSwiQmFja2dyb3VuZCI6eyIkaWQiOiIzMTMiLCJDb2xvciI6eyIkaWQiOiIzMTQiLCJBIjoyNTUsIlIiOjgwLCJHIjo4MCwiQiI6NzB9fSwiSXNWaXNpYmxlIjp0cnVlLCJXaWR0aCI6MC4wLCJIZWlnaHQiOjEyLjAsIkJvcmRlclN0eWxlIjp7IiRpZCI6IjMxNSIsIkxpbmVDb2xvciI6eyIkaWQiOiIzMTYiLCIkdHlwZSI6Ik5MUkUuQ29tbW9uLkRvbS5Tb2xpZENvbG9yQnJ1c2gsIE5MUkUuQ29tbW9uIiwiQ29sb3IiOnsiJGlkIjoiMzE3IiwiQSI6MjU1LCJSIjoyNTUsIkciOjAsIkIiOjB9fSwiTGluZVdlaWdodCI6MC4wLCJMaW5lVHlwZSI6MCwiUGFyZW50U3R5bGUiOm51bGx9LCJQYXJlbnRTdHlsZSI6eyIkcmVmIjoiMTAxIn19LCJUaXRsZVN0eWxlIjp7IiRpZCI6IjMxOCIsIkZvbnRTZXR0aW5ncyI6eyIkaWQiOiIzMTkiLCJGb250U2l6ZSI6MTAsIkZvbnROYW1lIjoiQ2FsaWJyaSIsIklzQm9sZCI6dHJ1ZSwiSXNJdGFsaWMiOmZhbHNlLCJJc1VuZGVybGluZWQiOmZhbHNlLCJQYXJlbnRTdHlsZSI6eyIkcmVmIjoiMTA4In19LCJBdXRvU2l6ZSI6MiwiRm9yZWdyb3VuZCI6eyIkaWQiOiIzMjAiLCJDb2xvciI6eyIkaWQiOiIzMjEiLCJBIjoyNTUsIlIiOjgwLCJHIjo4MCwiQiI6NzB9fSwiTWF4V2lkdGgiOjMzLjc1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zMjIiLCJMaW5lQ29sb3IiOm51bGwsIkxpbmVXZWlnaHQiOjAuMCwiTGluZVR5cGUiOjAsIlBhcmVudFN0eWxlIjpudWxsfSwiUGFyZW50U3R5bGUiOnsiJHJlZiI6IjEwNyJ9fSwiRGF0ZVN0eWxlIjp7IiRpZCI6IjMyMyIsIkZvbnRTZXR0aW5ncyI6eyIkaWQiOiIzMjQiLCJGb250U2l6ZSI6OCwiRm9udE5hbWUiOiJDYWxpYnJpIiwiSXNCb2xkIjpmYWxzZSwiSXNJdGFsaWMiOmZhbHNlLCJJc1VuZGVybGluZWQiOmZhbHNlLCJQYXJlbnRTdHlsZSI6eyIkcmVmIjoiMTE1In19LCJBdXRvU2l6ZSI6MiwiRm9yZWdyb3VuZCI6eyIkcmVmIjoiMTE2In0sIk1heFdpZHRoIjo1MS43NS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zI1IiwiTGluZUNvbG9yIjpudWxsLCJMaW5lV2VpZ2h0IjowLjAsIkxpbmVUeXBlIjowLCJQYXJlbnRTdHlsZSI6bnVsbH0sIlBhcmVudFN0eWxlIjp7IiRyZWYiOiIxMTQifX0sIkRhdGVGb3JtYXQiOnsiJGlkIjoiMzI2IiwiRm9ybWF0U3RyaW5nIjoiTU1NIGQiLCJTZXBhcmF0b3IiOiIvIiwiVXNlSW50ZXJuYXRpb25hbERhdGVGb3JtYXQiOmZhbHNlfSwiSXNWaXNpYmxlIjp0cnVlLCJQYXJlbnRTdHlsZSI6eyIkcmVmIjoiODAifX0sIkluZGV4IjoxLCJJZCI6IjUzNzMwMWM4LWJlNDMtNDg2MC1hMzU5LTNjYWFjNjFhMWQ3NCIsIkltcG9ydElkIjpudWxsLCJUaXRsZSI6IlBoYXNlIDQiLCJOb3RlIjpudWxsLCJIeXBlcmxpbmsiOm51bGwsIklzQ2hhbmdlZCI6ZmFsc2UsIklzTmV3Ijp0cnVlfSx7IiRpZCI6IjMyNyIsIkdyb3VwTmFtZSI6bnVsbCwiU3RhcnREYXRlIjoiMjAxNy0wNC0xNVQwMDowMDowMFoiLCJFbmREYXRlIjoiMjAxNy0xMC0xNVQyMzo1OTo1OS45OTlaIiwiUGVyY2VudGFnZUNvbXBsZXRlIjpudWxsLCJTdHlsZSI6eyIkaWQiOiIzMjgiLCJTaGFwZSI6MSwiU2hhcGVUaGlja25lc3MiOjMsIkR1cmF0aW9uRm9ybWF0Ijo1LCJJbmNsdWRlTm9uV29ya2luZ0RheXNJbkR1cmF0aW9uIjpmYWxzZSwiUGVyY2VudGFnZUNvbXBsZXRlU3R5bGUiOnsiJGlkIjoiMzI5IiwiRm9udFNldHRpbmdzIjp7IiRpZCI6IjMzM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zMSIsIkxpbmVDb2xvciI6bnVsbCwiTGluZVdlaWdodCI6MC4wLCJMaW5lVHlwZSI6MCwiUGFyZW50U3R5bGUiOm51bGx9LCJQYXJlbnRTdHlsZSI6eyIkcmVmIjoiODEifX0sIkR1cmF0aW9uU3R5bGUiOnsiJGlkIjoiMzMyIiwiRm9udFNldHRpbmdzIjp7IiRpZCI6IjMzMyIsIkZvbnRTaXplIjo4LCJGb250TmFtZSI6IkNhbGlicmkiLCJJc0JvbGQiOmZhbHNlLCJJc0l0YWxpYyI6ZmFsc2UsIklzVW5kZXJsaW5lZCI6ZmFsc2UsIlBhcmVudFN0eWxlIjp7IiRyZWYiOiI4OSJ9fSwiQXV0b1NpemUiOjAsIkZvcmVncm91bmQiOnsiJGlkIjoiMzM0IiwiQ29sb3IiOnsiJGlkIjoiMzM1IiwiQSI6MjU1LCJSIjoyMzIsIkciOjc2LCJCIjozNH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zNiIsIkxpbmVDb2xvciI6bnVsbCwiTGluZVdlaWdodCI6MC4wLCJMaW5lVHlwZSI6MCwiUGFyZW50U3R5bGUiOm51bGx9LCJQYXJlbnRTdHlsZSI6eyIkcmVmIjoiODgifX0sIkhvcml6b250YWxDb25uZWN0b3JTdHlsZSI6eyIkaWQiOiIzMzciLCJMaW5lQ29sb3IiOnsiJHJlZiI6Ijk2In0sIkxpbmVXZWlnaHQiOjAuMCwiTGluZVR5cGUiOjAsIlBhcmVudFN0eWxlIjp7IiRyZWYiOiI5NSJ9fSwiVmVydGljYWxDb25uZWN0b3JTdHlsZSI6eyIkaWQiOiIzMzgiLCJMaW5lQ29sb3IiOnsiJHJlZiI6Ijk5In0sIkxpbmVXZWlnaHQiOjEuMCwiTGluZVR5cGUiOjAsIlBhcmVudFN0eWxlIjp7IiRyZWYiOiI5OCJ9fSwiTWFyZ2luIjpudWxsLCJTdGFydERhdGVQb3NpdGlvbiI6MiwiRW5kRGF0ZVBvc2l0aW9uIjoyLCJUaXRsZVBvc2l0aW9uIjowLCJEdXJhdGlvblBvc2l0aW9uIjoxLCJQZXJjZW50YWdlQ29tcGxldGVkUG9zaXRpb24iOjYsIlNwYWNpbmciOjIsIklzQmVsb3dUaW1lYmFuZCI6ZmFsc2UsIlBlcmNlbnRhZ2VDb21wbGV0ZVNoYXBlT3BhY2l0eSI6MzUsIlNoYXBlU3R5bGUiOnsiJGlkIjoiMzM5IiwiTWFyZ2luIjp7IiRyZWYiOiIxMDIifSwiUGFkZGluZyI6eyIkaWQiOiIzNDAiLCJUb3AiOjAsIkxlZnQiOjEsIlJpZ2h0IjowLCJCb3R0b20iOjF9LCJCYWNrZ3JvdW5kIjp7IiRpZCI6IjM0MSIsIkNvbG9yIjp7IiRpZCI6IjM0MiIsIkEiOjI1NSwiUiI6ODAsIkciOjgwLCJCIjo3MH19LCJJc1Zpc2libGUiOnRydWUsIldpZHRoIjowLjAsIkhlaWdodCI6MTIuMCwiQm9yZGVyU3R5bGUiOnsiJGlkIjoiMzQzIiwiTGluZUNvbG9yIjp7IiRpZCI6IjM0NCIsIiR0eXBlIjoiTkxSRS5Db21tb24uRG9tLlNvbGlkQ29sb3JCcnVzaCwgTkxSRS5Db21tb24iLCJDb2xvciI6eyIkaWQiOiIzNDUiLCJBIjoyNTUsIlIiOjI1NSwiRyI6MCwiQiI6MH19LCJMaW5lV2VpZ2h0IjowLjAsIkxpbmVUeXBlIjowLCJQYXJlbnRTdHlsZSI6bnVsbH0sIlBhcmVudFN0eWxlIjp7IiRyZWYiOiIxMDEifX0sIlRpdGxlU3R5bGUiOnsiJGlkIjoiMzQ2IiwiRm9udFNldHRpbmdzIjp7IiRpZCI6IjM0NyIsIkZvbnRTaXplIjoxMCwiRm9udE5hbWUiOiJDYWxpYnJpIiwiSXNCb2xkIjp0cnVlLCJJc0l0YWxpYyI6ZmFsc2UsIklzVW5kZXJsaW5lZCI6ZmFsc2UsIlBhcmVudFN0eWxlIjp7IiRyZWYiOiIxMDgifX0sIkF1dG9TaXplIjoyLCJGb3JlZ3JvdW5kIjp7IiRpZCI6IjM0OCIsIkNvbG9yIjp7IiRpZCI6IjM0OSIsIkEiOjI1NSwiUiI6ODAsIkciOjgwLCJCIjo3MH19LCJNYXhXaWR0aCI6MzMuNzU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M1MCIsIkxpbmVDb2xvciI6bnVsbCwiTGluZVdlaWdodCI6MC4wLCJMaW5lVHlwZSI6MCwiUGFyZW50U3R5bGUiOm51bGx9LCJQYXJlbnRTdHlsZSI6eyIkcmVmIjoiMTA3In19LCJEYXRlU3R5bGUiOnsiJGlkIjoiMzUxIiwiRm9udFNldHRpbmdzIjp7IiRpZCI6IjM1MiIsIkZvbnRTaXplIjo4LCJGb250TmFtZSI6IkNhbGlicmkiLCJJc0JvbGQiOmZhbHNlLCJJc0l0YWxpYyI6ZmFsc2UsIklzVW5kZXJsaW5lZCI6ZmFsc2UsIlBhcmVudFN0eWxlIjp7IiRyZWYiOiIxMTUifX0sIkF1dG9TaXplIjoyLCJGb3JlZ3JvdW5kIjp7IiRyZWYiOiIxMTYifSwiTWF4V2lkdGgiOjUx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1MyIsIkxpbmVDb2xvciI6bnVsbCwiTGluZVdlaWdodCI6MC4wLCJMaW5lVHlwZSI6MCwiUGFyZW50U3R5bGUiOm51bGx9LCJQYXJlbnRTdHlsZSI6eyIkcmVmIjoiMTE0In19LCJEYXRlRm9ybWF0Ijp7IiRpZCI6IjM1NCIsIkZvcm1hdFN0cmluZyI6Ik1NTSBkIiwiU2VwYXJhdG9yIjoiLyIsIlVzZUludGVybmF0aW9uYWxEYXRlRm9ybWF0IjpmYWxzZX0sIklzVmlzaWJsZSI6dHJ1ZSwiUGFyZW50U3R5bGUiOnsiJHJlZiI6IjgwIn19LCJJbmRleCI6MiwiSWQiOiI5MWQzNzM1OS1mYjg2LTQ2YTctOWJlNS1lM2Y4OGFkMWU5ODQiLCJJbXBvcnRJZCI6bnVsbCwiVGl0bGUiOiJQaGFzZSAzIiwiTm90ZSI6bnVsbCwiSHlwZXJsaW5rIjpudWxsLCJJc0NoYW5nZWQiOmZhbHNlLCJJc05ldyI6dHJ1ZX0seyIkaWQiOiIzNTUiLCJHcm91cE5hbWUiOm51bGwsIlN0YXJ0RGF0ZSI6IjIwMTctMDMtMDFUMDA6MDA6MDBaIiwiRW5kRGF0ZSI6IjIwMTctMDUtMTVUMjM6NTk6NTkuOTk5WiIsIlBlcmNlbnRhZ2VDb21wbGV0ZSI6bnVsbCwiU3R5bGUiOnsiJGlkIjoiMzU2IiwiU2hhcGUiOjEsIlNoYXBlVGhpY2tuZXNzIjozLCJEdXJhdGlvbkZvcm1hdCI6NSwiSW5jbHVkZU5vbldvcmtpbmdEYXlzSW5EdXJhdGlvbiI6ZmFsc2UsIlBlcmNlbnRhZ2VDb21wbGV0ZVN0eWxlIjp7IiRpZCI6IjM1NyIsIkZvbnRTZXR0aW5ncyI6eyIkaWQiOiIzNTg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NTkiLCJMaW5lQ29sb3IiOm51bGwsIkxpbmVXZWlnaHQiOjAuMCwiTGluZVR5cGUiOjAsIlBhcmVudFN0eWxlIjpudWxsfSwiUGFyZW50U3R5bGUiOnsiJHJlZiI6IjgxIn19LCJEdXJhdGlvblN0eWxlIjp7IiRpZCI6IjM2MCIsIkZvbnRTZXR0aW5ncyI6eyIkaWQiOiIzNjEiLCJGb250U2l6ZSI6OCwiRm9udE5hbWUiOiJDYWxpYnJpIiwiSXNCb2xkIjpmYWxzZSwiSXNJdGFsaWMiOmZhbHNlLCJJc1VuZGVybGluZWQiOmZhbHNlLCJQYXJlbnRTdHlsZSI6eyIkcmVmIjoiODkifX0sIkF1dG9TaXplIjowLCJGb3JlZ3JvdW5kIjp7IiRpZCI6IjM2MiIsIkNvbG9yIjp7IiRpZCI6IjM2MyIsIkEiOjI1NSwiUiI6MjMyLCJHIjo3NiwiQiI6MzR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NjQiLCJMaW5lQ29sb3IiOm51bGwsIkxpbmVXZWlnaHQiOjAuMCwiTGluZVR5cGUiOjAsIlBhcmVudFN0eWxlIjpudWxsfSwiUGFyZW50U3R5bGUiOnsiJHJlZiI6Ijg4In19LCJIb3Jpem9udGFsQ29ubmVjdG9yU3R5bGUiOnsiJGlkIjoiMzY1IiwiTGluZUNvbG9yIjp7IiRyZWYiOiI5NiJ9LCJMaW5lV2VpZ2h0IjowLjAsIkxpbmVUeXBlIjowLCJQYXJlbnRTdHlsZSI6eyIkcmVmIjoiOTUifX0sIlZlcnRpY2FsQ29ubmVjdG9yU3R5bGUiOnsiJGlkIjoiMzY2IiwiTGluZUNvbG9yIjp7IiRyZWYiOiI5OSJ9LCJMaW5lV2VpZ2h0IjoxLjAsIkxpbmVUeXBlIjowLCJQYXJlbnRTdHlsZSI6eyIkcmVmIjoiOTgifX0sIk1hcmdpbiI6bnVsbCwiU3RhcnREYXRlUG9zaXRpb24iOjIsIkVuZERhdGVQb3NpdGlvbiI6MiwiVGl0bGVQb3NpdGlvbiI6MCwiRHVyYXRpb25Qb3NpdGlvbiI6MSwiUGVyY2VudGFnZUNvbXBsZXRlZFBvc2l0aW9uIjo2LCJTcGFjaW5nIjoyLCJJc0JlbG93VGltZWJhbmQiOmZhbHNlLCJQZXJjZW50YWdlQ29tcGxldGVTaGFwZU9wYWNpdHkiOjM1LCJTaGFwZVN0eWxlIjp7IiRpZCI6IjM2NyIsIk1hcmdpbiI6eyIkcmVmIjoiMTAyIn0sIlBhZGRpbmciOnsiJGlkIjoiMzY4IiwiVG9wIjowLCJMZWZ0IjoxLCJSaWdodCI6MCwiQm90dG9tIjoxfSwiQmFja2dyb3VuZCI6eyIkaWQiOiIzNjkiLCJDb2xvciI6eyIkaWQiOiIzNzAiLCJBIjoyNTUsIlIiOjgwLCJHIjo4MCwiQiI6NzB9fSwiSXNWaXNpYmxlIjp0cnVlLCJXaWR0aCI6MC4wLCJIZWlnaHQiOjEyLjAsIkJvcmRlclN0eWxlIjp7IiRpZCI6IjM3MSIsIkxpbmVDb2xvciI6eyIkaWQiOiIzNzIiLCIkdHlwZSI6Ik5MUkUuQ29tbW9uLkRvbS5Tb2xpZENvbG9yQnJ1c2gsIE5MUkUuQ29tbW9uIiwiQ29sb3IiOnsiJGlkIjoiMzczIiwiQSI6MjU1LCJSIjoyNTUsIkciOjAsIkIiOjB9fSwiTGluZVdlaWdodCI6MC4wLCJMaW5lVHlwZSI6MCwiUGFyZW50U3R5bGUiOm51bGx9LCJQYXJlbnRTdHlsZSI6eyIkcmVmIjoiMTAxIn19LCJUaXRsZVN0eWxlIjp7IiRpZCI6IjM3NCIsIkZvbnRTZXR0aW5ncyI6eyIkaWQiOiIzNzUiLCJGb250U2l6ZSI6MTAsIkZvbnROYW1lIjoiQ2FsaWJyaSIsIklzQm9sZCI6dHJ1ZSwiSXNJdGFsaWMiOmZhbHNlLCJJc1VuZGVybGluZWQiOmZhbHNlLCJQYXJlbnRTdHlsZSI6eyIkcmVmIjoiMTA4In19LCJBdXRvU2l6ZSI6MiwiRm9yZWdyb3VuZCI6eyIkaWQiOiIzNzYiLCJDb2xvciI6eyIkaWQiOiIzNzciLCJBIjoyNTUsIlIiOjgwLCJHIjo4MCwiQiI6NzB9fSwiTWF4V2lkdGgiOjMzLjc1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zNzgiLCJMaW5lQ29sb3IiOm51bGwsIkxpbmVXZWlnaHQiOjAuMCwiTGluZVR5cGUiOjAsIlBhcmVudFN0eWxlIjpudWxsfSwiUGFyZW50U3R5bGUiOnsiJHJlZiI6IjEwNyJ9fSwiRGF0ZVN0eWxlIjp7IiRpZCI6IjM3OSIsIkZvbnRTZXR0aW5ncyI6eyIkaWQiOiIzODAiLCJGb250U2l6ZSI6OCwiRm9udE5hbWUiOiJDYWxpYnJpIiwiSXNCb2xkIjpmYWxzZSwiSXNJdGFsaWMiOmZhbHNlLCJJc1VuZGVybGluZWQiOmZhbHNlLCJQYXJlbnRTdHlsZSI6eyIkcmVmIjoiMTE1In19LCJBdXRvU2l6ZSI6MiwiRm9yZWdyb3VuZCI6eyIkcmVmIjoiMTE2In0sIk1heFdpZHRoIjo1MS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ODEiLCJMaW5lQ29sb3IiOm51bGwsIkxpbmVXZWlnaHQiOjAuMCwiTGluZVR5cGUiOjAsIlBhcmVudFN0eWxlIjpudWxsfSwiUGFyZW50U3R5bGUiOnsiJHJlZiI6IjExNCJ9fSwiRGF0ZUZvcm1hdCI6eyIkaWQiOiIzODIiLCJGb3JtYXRTdHJpbmciOiJNTU0gZCIsIlNlcGFyYXRvciI6Ii8iLCJVc2VJbnRlcm5hdGlvbmFsRGF0ZUZvcm1hdCI6ZmFsc2V9LCJJc1Zpc2libGUiOnRydWUsIlBhcmVudFN0eWxlIjp7IiRyZWYiOiI4MCJ9fSwiSW5kZXgiOjMsIklkIjoiZDg1MDJjNzgtMjI2NS00M2JjLTg2NzItZTk5NGFkYTg4YTExIiwiSW1wb3J0SWQiOm51bGwsIlRpdGxlIjoiUGhhc2UgMiIsIk5vdGUiOm51bGwsIkh5cGVybGluayI6bnVsbCwiSXNDaGFuZ2VkIjpmYWxzZSwiSXNOZXciOnRydWV9LHsiJGlkIjoiMzgzIiwiR3JvdXBOYW1lIjpudWxsLCJTdGFydERhdGUiOiIyMDE3LTAxLTAxVDAwOjAwOjAwWiIsIkVuZERhdGUiOiIyMDE3LTAyLTI4VDIzOjU5OjU5Ljk5OVoiLCJQZXJjZW50YWdlQ29tcGxldGUiOm51bGwsIlN0eWxlIjp7IiRpZCI6IjM4NCIsIlNoYXBlIjoxLCJTaGFwZVRoaWNrbmVzcyI6MywiRHVyYXRpb25Gb3JtYXQiOjUsIkluY2x1ZGVOb25Xb3JraW5nRGF5c0luRHVyYXRpb24iOmZhbHNlLCJQZXJjZW50YWdlQ29tcGxldGVTdHlsZSI6eyIkaWQiOiIzODUiLCJGb250U2V0dGluZ3MiOnsiJGlkIjoiMzg2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g3IiwiTGluZUNvbG9yIjpudWxsLCJMaW5lV2VpZ2h0IjowLjAsIkxpbmVUeXBlIjowLCJQYXJlbnRTdHlsZSI6bnVsbH0sIlBhcmVudFN0eWxlIjp7IiRyZWYiOiI4MSJ9fSwiRHVyYXRpb25TdHlsZSI6eyIkaWQiOiIzODgiLCJGb250U2V0dGluZ3MiOnsiJGlkIjoiMzg5IiwiRm9udFNpemUiOjgsIkZvbnROYW1lIjoiQ2FsaWJyaSIsIklzQm9sZCI6ZmFsc2UsIklzSXRhbGljIjpmYWxzZSwiSXNVbmRlcmxpbmVkIjpmYWxzZSwiUGFyZW50U3R5bGUiOnsiJHJlZiI6Ijg5In19LCJBdXRvU2l6ZSI6MCwiRm9yZWdyb3VuZCI6eyIkaWQiOiIzOTAiLCJDb2xvciI6eyIkaWQiOiIzOTEiLCJBIjoyNTUsIlIiOjIzMiwiRyI6NzYsIkIiOjM0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kyIiwiTGluZUNvbG9yIjpudWxsLCJMaW5lV2VpZ2h0IjowLjAsIkxpbmVUeXBlIjowLCJQYXJlbnRTdHlsZSI6bnVsbH0sIlBhcmVudFN0eWxlIjp7IiRyZWYiOiI4OCJ9fSwiSG9yaXpvbnRhbENvbm5lY3RvclN0eWxlIjp7IiRpZCI6IjM5MyIsIkxpbmVDb2xvciI6eyIkcmVmIjoiOTYifSwiTGluZVdlaWdodCI6MC4wLCJMaW5lVHlwZSI6MCwiUGFyZW50U3R5bGUiOnsiJHJlZiI6Ijk1In19LCJWZXJ0aWNhbENvbm5lY3RvclN0eWxlIjp7IiRpZCI6IjM5NCIsIkxpbmVDb2xvciI6eyIkcmVmIjoiOTkifSwiTGluZVdlaWdodCI6MS4wLCJMaW5lVHlwZSI6MCwiUGFyZW50U3R5bGUiOnsiJHJlZiI6Ijk4In19LCJNYXJnaW4iOm51bGwsIlN0YXJ0RGF0ZVBvc2l0aW9uIjoyLCJFbmREYXRlUG9zaXRpb24iOjIsIlRpdGxlUG9zaXRpb24iOjAsIkR1cmF0aW9uUG9zaXRpb24iOjEsIlBlcmNlbnRhZ2VDb21wbGV0ZWRQb3NpdGlvbiI6NiwiU3BhY2luZyI6MiwiSXNCZWxvd1RpbWViYW5kIjpmYWxzZSwiUGVyY2VudGFnZUNvbXBsZXRlU2hhcGVPcGFjaXR5IjozNSwiU2hhcGVTdHlsZSI6eyIkaWQiOiIzOTUiLCJNYXJnaW4iOnsiJHJlZiI6IjEwMiJ9LCJQYWRkaW5nIjp7IiRpZCI6IjM5NiIsIlRvcCI6MCwiTGVmdCI6MSwiUmlnaHQiOjAsIkJvdHRvbSI6MX0sIkJhY2tncm91bmQiOnsiJGlkIjoiMzk3IiwiQ29sb3IiOnsiJGlkIjoiMzk4IiwiQSI6MjU1LCJSIjo4MCwiRyI6ODAsIkIiOjcwfX0sIklzVmlzaWJsZSI6dHJ1ZSwiV2lkdGgiOjAuMCwiSGVpZ2h0IjoxMi4wLCJCb3JkZXJTdHlsZSI6eyIkaWQiOiIzOTkiLCJMaW5lQ29sb3IiOnsiJGlkIjoiNDAwIiwiJHR5cGUiOiJOTFJFLkNvbW1vbi5Eb20uU29saWRDb2xvckJydXNoLCBOTFJFLkNvbW1vbiIsIkNvbG9yIjp7IiRpZCI6IjQwMSIsIkEiOjI1NSwiUiI6MjU1LCJHIjowLCJCIjowfX0sIkxpbmVXZWlnaHQiOjAuMCwiTGluZVR5cGUiOjAsIlBhcmVudFN0eWxlIjpudWxsfSwiUGFyZW50U3R5bGUiOnsiJHJlZiI6IjEwMSJ9fSwiVGl0bGVTdHlsZSI6eyIkaWQiOiI0MDIiLCJGb250U2V0dGluZ3MiOnsiJGlkIjoiNDAzIiwiRm9udFNpemUiOjEwLCJGb250TmFtZSI6IkNhbGlicmkiLCJJc0JvbGQiOnRydWUsIklzSXRhbGljIjpmYWxzZSwiSXNVbmRlcmxpbmVkIjpmYWxzZSwiUGFyZW50U3R5bGUiOnsiJHJlZiI6IjEwOCJ9fSwiQXV0b1NpemUiOjIsIkZvcmVncm91bmQiOnsiJGlkIjoiNDA0IiwiQ29sb3IiOnsiJGlkIjoiNDA1IiwiQSI6MjU1LCJSIjo4MCwiRyI6ODAsIkIiOjcwfX0sIk1heFdpZHRoIjozMy43NS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DA2IiwiTGluZUNvbG9yIjpudWxsLCJMaW5lV2VpZ2h0IjowLjAsIkxpbmVUeXBlIjowLCJQYXJlbnRTdHlsZSI6bnVsbH0sIlBhcmVudFN0eWxlIjp7IiRyZWYiOiIxMDcifX0sIkRhdGVTdHlsZSI6eyIkaWQiOiI0MDciLCJGb250U2V0dGluZ3MiOnsiJGlkIjoiNDA4IiwiRm9udFNpemUiOjgsIkZvbnROYW1lIjoiQ2FsaWJyaSIsIklzQm9sZCI6ZmFsc2UsIklzSXRhbGljIjpmYWxzZSwiSXNVbmRlcmxpbmVkIjpmYWxzZSwiUGFyZW50U3R5bGUiOnsiJHJlZiI6IjExNSJ9fSwiQXV0b1NpemUiOjIsIkZvcmVncm91bmQiOnsiJHJlZiI6IjExNiJ9LCJNYXhXaWR0aCI6NDUuNzU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QwOSIsIkxpbmVDb2xvciI6bnVsbCwiTGluZVdlaWdodCI6MC4wLCJMaW5lVHlwZSI6MCwiUGFyZW50U3R5bGUiOm51bGx9LCJQYXJlbnRTdHlsZSI6eyIkcmVmIjoiMTE0In19LCJEYXRlRm9ybWF0Ijp7IiRpZCI6IjQxMCIsIkZvcm1hdFN0cmluZyI6Ik1NTSBkIiwiU2VwYXJhdG9yIjoiLyIsIlVzZUludGVybmF0aW9uYWxEYXRlRm9ybWF0IjpmYWxzZX0sIklzVmlzaWJsZSI6dHJ1ZSwiUGFyZW50U3R5bGUiOnsiJHJlZiI6IjgwIn19LCJJbmRleCI6NCwiSWQiOiIwMDBhOTJkZC05YjEyLTQ4NzMtYTBkYS0xMTc4Mzc1ZDcyYTgiLCJJbXBvcnRJZCI6bnVsbCwiVGl0bGUiOiJQaGFzZSAxIiwiTm90ZSI6bnVsbCwiSHlwZXJsaW5rIjpudWxsLCJJc0NoYW5nZWQiOmZhbHNlLCJJc05ldyI6dHJ1ZX1dLCJNc1Byb2plY3RJdGVtc1RyZWUiOnsiJGlkIjoiNDExIiwiUm9vdCI6eyJJbXBvcnRJZCI6bnVsbCwiSXNJbXBvcnRlZCI6ZmFsc2UsIkNoaWxkcmVuIjpbXX19LCJNZXRhZGF0YSI6eyIkaWQiOiI0MTIifSwiU2V0dGluZ3MiOnsiJGlkIjoiNDEzIiwiSW1wYU9wdGlvbnMiOm51bGw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nRydWUsIlNtYXJ0VGltZWxpbmVUYXNrUGVyY2VudGFnZUZpdCI6ZmFsc2V9LCJJc05ldyI6dHJ1ZSwiSW1wb3J0VHlwZSI6MCwiRmlsZVBhdGgiOm51bGwsIlRpbWVsaW5lSW1wb3J0ZWQ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QaGFzZXMiLCJJc1RlbXBsYXRlIjp0cnVlLCJWZXJzaW9uIjp7IiRpZCI6IjIiLCJWZXJzaW9uIjoiMy4wLjEiLCJPcmlnaW5hbEFzc2VtYmx5VmVyc2lvbiI6IjEuMDAuMDAuMDAiLCJFZGl0aW9uIjoiUGx1cyIsIklzUGx1c0VkaXRpb24iOnRydWV9LCJFZmZlY3QiOjAsIlN0eWxlIjp7IiRpZCI6IjMiLCJUaW1lYmFuZFN0eWxlIjp7IiRpZCI6IjQiLCJTY2FsZU1hcmtpbmciOjAsIlNoYXBlIjozLCJTaGFwZVN0eWxlIjp7IiRpZCI6IjUiLCJNYXJnaW4iOnsiJGlkIjoiNiIsIlRvcCI6MCwiTGVmdCI6MTAsIlJpZ2h0IjoxMCwiQm90dG9tIjowfSwiUGFkZGluZyI6eyIkaWQiOiI3IiwiVG9wIjozLCJMZWZ0IjowLCJSaWdodCI6MCwiQm90dG9tIjozfSwiQmFja2dyb3VuZCI6eyIkaWQiOiI4IiwiQ29sb3IiOnsiJGlkIjoiOSIsIkEiOjI1NSwiUiI6ODAsIkciOjgwLCJCIjo3MH19LCJJc1Zpc2libGUiOnRydWUsIldpZHRoIjow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9yYmVsIiwiSXNCb2xkIjp0cnVlLCJJc0l0YWxpYyI6ZmFsc2UsIklzVW5kZXJsaW5lZCI6ZmFsc2UsIlBhcmVudFN0eWxlIjpudWxsfSwiQXV0b1NpemUiOjAsIkZvcmVncm91bmQiOnsiJGlkIjoiMTUiLCJDb2xvciI6eyIkaWQiOiIxNiIsIkEiOjI1NSwiUiI6MjU1LCJHIjoxODksIkIiOjcxfX0sIk1heFdpZHRoIjoiSW5maW5pdHkiLCJNYXhIZWlnaHQiOiJJbmZpbml0eSIsIlNtYXJ0Rm9yZWdyb3VuZElzQWN0aXZlIjpmYWxzZSwiSG9yaXpvbnRhbEFsaWdubWVudCI6MCwiVmVydGljYWxBbGlnbm1lbnQiOjAsIlNtYXJ0Rm9yZWdyb3VuZCI6bnVsbCwiTWFyZ2luIjp7IiRpZCI6IjE3IiwiVG9wIjowLCJMZWZ0IjowLCJSaWdodCI6MjAsIkJvdHRvbSI6MH0sIlBhZGRpbmciOnsiJGlkIjoiMTgiLCJUb3AiOjAsIkxlZnQiOjAsIlJpZ2h0IjowLCJCb3R0b20iOjB9LCJCYWNrZ3JvdW5kIjp7IiRpZCI6IjE5IiwiQ29sb3IiOnsiJGlkIjoiMjAiLCJBIjo4OSwiUiI6MCwiRyI6MCwiQiI6MH19LCJJc1Zpc2libGUiOmZhbHN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jM3LCJHIjoxMjUsIkIiOjQ5fX0sIk1heFdpZHRoIjoiSW5maW5pdHkiLCJNYXhIZWlnaHQiOiJJbmZpbml0eSIsIlNtYXJ0Rm9yZWdyb3VuZElzQWN0aXZlIjpmYWxzZSwiSG9yaXpvbnRhbEFsaWdubWVudCI6MCwiVmVydGljYWxBbGlnbm1lbnQiOjAsIlNtYXJ0Rm9yZWdyb3VuZCI6bnVsb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OS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ZmFsc2UsIlNlZ21lbnRTZXBhcmF0b3JPcGFjaXR5IjozMCwiRm9udFNldHRpbmdzIjp7IiRpZCI6IjQxIiwiRm9udFNpemUiOjEwLCJGb250TmFtZSI6IkNhbGlicmkiLCJJc0JvbGQiOnRydW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NTUsIkciOjE4OSwiQiI6NzF9fSwiQXBwZW5kWWVhck9uWWVhckNoYW5nZSI6dHJ1ZSwiRWxhcHNlZFRpbWVGb3JtYXQiOjEsIlRvZGF5TWFya2VyUG9zaXRpb24iOjEsIlF1aWNrUG9zaXRpb24iOjMsIkFic29sdXRlUG9zaXRpb24iOjMzMC43NTAxNTMsIk1hcmdpbiI6eyIkaWQiOiI0OSIsIlRvcCI6MCwiTGVmdCI6MTAsIlJpZ2h0IjoxMCwiQm90dG9tIjowfSwiUGFkZGluZyI6eyIkaWQiOiI1MCIsIlRvcCI6MCwiTGVmdCI6MCwiUmlnaHQiOjAsIkJvdHRvbSI6MH0sIkJhY2tncm91bmQiOnsiJGlkIjoiNTEiLCJDb2xvciI6eyIkaWQiOiI1MiIsIkEiOjI1NSwiUiI6MTc4LCJHIjo2NCwiQiI6MjZ9fSwiSXNWaXNpYmxlIjp0cnVlLCJXaWR0aCI6MC4wLCJIZWlnaHQiOjAuMCwiQm9yZGVyU3R5bGUiOm51bGwsIlBhcmVudFN0eWxlIjpudWxsfSwiRGVmYXVsdE1pbGVzdG9uZVN0eWxlIjp7IiRpZCI6IjUzIiwiU2hhcGUiOjc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3OSwiRyI6MTI5LCJCIjoxODl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OC4wLCJIZWlnaHQiOjIw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ZmFsc2UsIklzSXRhbGljIjpmYWxzZSwiSXNVbmRlcmxpbmVkIjpmYWxzZSwiUGFyZW50U3R5bGUiOm51bGx9LCJBdXRvU2l6ZSI6MCwiRm9yZWdyb3VuZCI6eyIkaWQiOiI2NyIsIkNvbG9yIjp7IiRpZCI6IjY4IiwiQSI6MjU1LCJSIjo4MCwiRyI6ODAsIkIiOjcwfX0sIk1heFdpZHRoIjoyMDAuMC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AsIkZvbnROYW1lIjoiQ2FsaWJyaSIsIklzQm9sZCI6ZmFsc2UsIklzSXRhbGljIjpmYWxzZSwiSXNVbmRlcmxpbmVkIjpmYWxzZSwiUGFyZW50U3R5bGUiOm51bGx9LCJBdXRvU2l6ZSI6MCwiRm9yZWdyb3VuZCI6eyIkaWQiOiI3NCIsIkNvbG9yIjp7IiRpZCI6Ijc1IiwiQSI6MjU1LCJSIjoxNzgsIkciOjM4LCJCIjow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U1NIGQiLCJTZXBhcmF0b3IiOiIvIiwiVXNlSW50ZXJuYXRpb25hbERhdGVGb3JtYXQiOmZhbHNlfSwiSXNWaXNpYmxlIjp0cnVlLCJQYXJlbnRTdHlsZSI6bnVsbH0sIkRlZmF1bHRUYXNrU3R5bGUiOnsiJGlkIjoiODAiLCJTaGFwZSI6MCwiU2hhcGVUaGlja25lc3MiOjEsIkR1cmF0aW9uRm9ybWF0Ijo1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IzNywiRyI6MTI1LCJCIjo0OX19LCJNYXhXaWR0aCI6MjAwLjAsIk1heEhlaWdodCI6IkluZmluaXR5IiwiU21hcnRGb3JlZ3JvdW5kSXNBY3RpdmUiOmZhbHNlLCJIb3Jpem9udGFsQWxpZ25tZW50IjowLCJWZXJ0aWNhbEFsaWdubWVudCI6MCwiU21hcnRGb3JlZ3JvdW5kIjpudWxsLCJNYXJnaW4iOnsiJGlkIjoiOTIiLCJUb3AiOjAsIkxlZnQiOjAsIlJpZ2h0IjowLCJCb3R0b20iOjB9LCJQYWRkaW5nIjp7IiRpZCI6IjkzIiwiVG9wIjowLCJMZWZ0IjowLCJSaWdodCI6MCwiQm90dG9tIjowfSwiQmFja2dyb3VuZCI6eyIkaWQiOiI5NCIsIkNvbG9yIjp7IiRyZWYiOiIyMCJ9fSwiSXNWaXNpYmxlIjp0cnVlLCJXaWR0aCI6MC4wLCJIZWlnaHQiOjAuMCwiQm9yZGVyU3R5bGUiOm51bGwsIlBhcmVudFN0eWxlIjpudWxsfSwiSG9yaXpvbnRhbENvbm5lY3RvclN0eWxlIjp7IiRpZCI6Ijk1IiwiTGluZUNvbG9yIjp7IiRpZCI6Ijk2IiwiJHR5cGUiOiJOTFJFLkNvbW1vbi5Eb20uU29saWRDb2xvckJydXNoLCBOTFJFLkNvbW1vbiIsIkNvbG9yIjp7IiRpZCI6Ijk3IiwiQSI6MjU1LCJSIjoyMDQsIkciOjIwNCwiQiI6MjA0fX0sIkxpbmVXZWlnaHQiOjAuMCwiTGluZVR5cGUiOjAsIlBhcmVudFN0eWxlIjpudWxsfSwiVmVydGljYWxDb25uZWN0b3JTdHlsZSI6eyIkaWQiOiI5OCIsIkxpbmVDb2xvciI6eyIkaWQiOiI5OSIsIiR0eXBlIjoiTkxSRS5Db21tb24uRG9tLlNvbGlkQ29sb3JCcnVzaCwgTkxSRS5Db21tb24iLCJDb2xvciI6eyIkaWQiOiIxMDAiLCJBIjoyNTUsIlIiOjIwNCwiRyI6MjA0LCJCIjoyMDR9fSwiTGluZVdlaWdodCI6MS4wLCJMaW5lVHlwZSI6MCwiUGFyZW50U3R5bGUiOm51bGx9LCJNYXJnaW4iOm51bGwsIlN0YXJ0RGF0ZVBvc2l0aW9uIjoyLCJFbmREYXRlUG9zaXRpb24iOjIsIlRpdGxlUG9zaXRpb24iOjAsIkR1cmF0aW9uUG9zaXRpb24iOjEsIlBlcmNlbnRhZ2VDb21wbGV0ZWRQb3NpdGlvbiI6NiwiU3BhY2luZyI6MiwiSXNCZWxvd1RpbWViYW5kIjpmYWxz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Y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yLCJGb250TmFtZSI6IkNhbGlicmkiLCJJc0JvbGQiOmZhbHNlLCJJc0l0YWxpYyI6ZmFsc2UsIklzVW5kZXJsaW5lZCI6ZmFsc2UsIlBhcmVudFN0eWxlIjpudWxsfSwiQXV0b1NpemUiOjAsIkZvcmVncm91bmQiOnsiJGlkIjoiMTA5IiwiQ29sb3IiOnsiJGlkIjoiMTEwIiwiQSI6MjU1LCJSIjowLCJHIjowLCJCIjowfX0sIk1heFdpZHRoIjoyMDAuMCwiTWF4SGVpZ2h0IjoiSW5maW5pdHkiLCJTbWFydEZvcmVncm91bmRJc0FjdGl2ZSI6ZmFsc2UsIkhvcml6b250YWxBbGlnbm1lbnQiOjA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iwiRm9udE5hbWUiOiJDYWxpYnJpIiwiSXNCb2xkIjpmYWxzZSwiSXNJdGFsaWMiOmZhbHNlLCJJc1VuZGVybGluZWQiOmZhbHNlLCJQYXJlbnRTdHlsZSI6bnVsbH0sIkF1dG9TaXplIjowLCJGb3JlZ3JvdW5kIjp7IiRpZCI6IjExNiIsIkNvbG9yIjp7IiRpZCI6IjExNyIsIkEiOjI1NSwiUiI6MjU1LCJHIjoyNTUsIkIiOjI1NX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TU0gZCIsIlNlcGFyYXRvciI6Ii8iLCJVc2VJbnRlcm5hdGlvbmFsRGF0ZUZvcm1hdCI6ZmFsc2V9LCJJc1Zpc2libGUiOnRydWUsIlBhcmVudFN0eWxlIjpudWxsfSwiU2hvd0VsYXBzZWRUaW1lR3JhZGllbnRTdHlsZSI6dHJ1ZX0sIlNjYWxlIjp7IiRpZCI6IjEyMiIsIlN0YXJ0RGF0ZSI6IjIwMTctMDEtMDFUMDA6MDA6MDBaIiwiRW5kRGF0ZSI6IjIwMTctMTItMjlUMjM6NTk6NTkuOTk5WiIsIkZvcm1hdCI6InciLCJUeXBlIjoxLCJBdXRvRGF0ZVJhbmdlIjp0cnVlLCJXb3JraW5nRGF5cyI6MzEsIlRvZGF5TWFya2VyVGV4dCI6IlRvZGF5IiwiQXV0b1NjYWxlVHlwZSI6ZmFsc2V9LCJNaWxlc3RvbmVzIjpbeyIkaWQiOiIxMjMiLCJEYXRlIjoiMjAxNy0wMS0xNVQyMzo1OTo1OS45OTlaIiwiU3R5bGUiOnsiJGlkIjoiMTI0IiwiU2hhcGUiOjQsIkNvbm5lY3Rvck1hcmdpbiI6eyIkcmVmIjoiNTQifSwiQ29ubmVjdG9yU3R5bGUiOnsiJGlkIjoiMTI1IiwiTGluZUNvbG9yIjp7IiRpZCI6IjEyNiIsIiR0eXBlIjoiTkxSRS5Db21tb24uRG9tLlNvbGlkQ29sb3JCcnVzaCwgTkxSRS5Db21tb24iLCJDb2xvciI6eyIkaWQiOiIxMjciLCJBIjoyNTUsIlIiOjE3OCwiRyI6MzgsIkIiOjB9fSwiTGluZVdlaWdodCI6MS4wLCJMaW5lVHlwZSI6MCwiUGFyZW50U3R5bGUiOnsiJHJlZiI6IjU1In19LCJJc0JlbG93VGltZWJhbmQiOnRydWUsIkhpZGVEYXRlIjpmYWxzZSwiU2hhcGVTaXplIjozLCJTcGFjaW5nIjowLjAsIlBhZGRpbmciOnsiJGlkIjoiMTI4IiwiVG9wIjowLCJMZWZ0IjowLCJSaWdodCI6MCwiQm90dG9tIjowfSwiU2hhcGVTdHlsZSI6eyIkaWQiOiIxMjkiLCJNYXJnaW4iOnsiJHJlZiI6IjYwIn0sIlBhZGRpbmciOnsiJHJlZiI6IjYxIn0sIkJhY2tncm91bmQiOnsiJGlkIjoiMTMwIiwiQ29sb3IiOnsiJGlkIjoiMTMxIiwiQSI6MjU1LCJSIjoxNzgsIkciOjM4LCJCIjowfX0sIklzVmlzaWJsZSI6dHJ1ZSwiV2lkdGgiOjE0LjAsIkhlaWdodCI6MTUuMCwiQm9yZGVyU3R5bGUiOnsiJGlkIjoiMTMyIiwiTGluZUNvbG9yIjp7IiRyZWYiOiI2MyJ9LCJMaW5lV2VpZ2h0IjowLjAsIkxpbmVUeXBlIjowLCJQYXJlbnRTdHlsZSI6eyIkcmVmIjoiNjIifX0sIlBhcmVudFN0eWxlIjp7IiRyZWYiOiI1OSJ9fSwiVGl0bGVTdHlsZSI6eyIkaWQiOiIxMzMiLCJGb250U2V0dGluZ3MiOnsiJGlkIjoiMTM0IiwiRm9udFNpemUiOjgsIkZvbnROYW1lIjoiQ2FsaWJyaSIsIklzQm9sZCI6ZmFsc2UsIklzSXRhbGljIjpmYWxzZSwiSXNVbmRlcmxpbmVkIjpmYWxzZSwiUGFyZW50U3R5bGUiOnsiJHJlZiI6IjY2In19LCJBdXRvU2l6ZSI6MiwiRm9yZWdyb3VuZCI6eyIkcmVmIjoiNjcifSwiTWF4V2lkdGgiOjM5Ljc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MzUiLCJMaW5lQ29sb3IiOm51bGwsIkxpbmVXZWlnaHQiOjAuMCwiTGluZVR5cGUiOjAsIlBhcmVudFN0eWxlIjpudWxsfSwiUGFyZW50U3R5bGUiOnsiJHJlZiI6IjY1In19LCJEYXRlU3R5bGUiOnsiJGlkIjoiMTM2IiwiRm9udFNldHRpbmdzIjp7IiRpZCI6IjEzNyIsIkZvbnRTaXplIjo3LCJGb250TmFtZSI6IkNhbGlicmkiLCJJc0JvbGQiOmZhbHNlLCJJc0l0YWxpYyI6ZmFsc2UsIklzVW5kZXJsaW5lZCI6ZmFsc2UsIlBhcmVudFN0eWxlIjp7IiRyZWYiOiI3MyJ9fSwiQXV0b1NpemUiOjIsIkZvcmVncm91bmQiOnsiJHJlZiI6Ijc0In0sIk1heFdpZHRoIjoxOS41MDAwNzgyMDEyOTM5NDU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zOCIsIkxpbmVDb2xvciI6bnVsbCwiTGluZVdlaWdodCI6MC4wLCJMaW5lVHlwZSI6MCwiUGFyZW50U3R5bGUiOm51bGx9LCJQYXJlbnRTdHlsZSI6eyIkcmVmIjoiNzIifX0sIkRhdGVGb3JtYXQiOnsiJHJlZiI6Ijc5In0sIklzVmlzaWJsZSI6dHJ1ZSwiUGFyZW50U3R5bGUiOnsiJHJlZiI6IjUzIn19LCJQb3NpdGlvbiI6eyJSYXRpbyI6MC4wOTE3NDc4MjE1NzIzODYyLCJJc0N1c3RvbSI6ZmFsc2V9LCJJZCI6IjAxOTgyOTNiLWYyNTMtNGU5MS04ZGFjLTA3YmZlNzFlZDBmNiIsIkltcG9ydElkIjpudWxsLCJUaXRsZSI6Ik1pbGVzdG9uZSAxIiwiTm90ZSI6bnVsbCwiSHlwZXJsaW5rIjpudWxsLCJJc0NoYW5nZWQiOmZhbHNlLCJJc05ldyI6dHJ1ZX0seyIkaWQiOiIxMzkiLCJEYXRlIjoiMjAxNy0wMi0yMFQyMzo1OTo1OS45OTlaIiwiU3R5bGUiOnsiJGlkIjoiMTQwIiwiU2hhcGUiOjEsIkNvbm5lY3Rvck1hcmdpbiI6eyIkcmVmIjoiNTQifSwiQ29ubmVjdG9yU3R5bGUiOnsiJGlkIjoiMTQxIiwiTGluZUNvbG9yIjp7IiRpZCI6IjE0MiIsIiR0eXBlIjoiTkxSRS5Db21tb24uRG9tLlNvbGlkQ29sb3JCcnVzaCwgTkxSRS5Db21tb24iLCJDb2xvciI6eyIkaWQiOiIxNDMiLCJBIjoyNTUsIlIiOjgwLCJHIjo4MCwiQiI6NzB9fSwiTGluZVdlaWdodCI6MS4wLCJMaW5lVHlwZSI6MCwiUGFyZW50U3R5bGUiOnsiJHJlZiI6IjU1In19LCJJc0JlbG93VGltZWJhbmQiOnRydWUsIkhpZGVEYXRlIjpmYWxzZSwiU2hhcGVTaXplIjozLCJTcGFjaW5nIjowLjAsIlBhZGRpbmciOnsiJGlkIjoiMTQ0IiwiVG9wIjowLCJMZWZ0IjowLCJSaWdodCI6MCwiQm90dG9tIjowfSwiU2hhcGVTdHlsZSI6eyIkaWQiOiIxNDUiLCJNYXJnaW4iOnsiJHJlZiI6IjYwIn0sIlBhZGRpbmciOnsiJHJlZiI6IjYxIn0sIkJhY2tncm91bmQiOnsiJGlkIjoiMTQ2IiwiQ29sb3IiOnsiJGlkIjoiMTQ3IiwiQSI6MjU1LCJSIjo4MCwiRyI6ODAsIkIiOjcwfX0sIklzVmlzaWJsZSI6dHJ1ZSwiV2lkdGgiOjE0LjAsIkhlaWdodCI6MTUuMCwiQm9yZGVyU3R5bGUiOnsiJGlkIjoiMTQ4IiwiTGluZUNvbG9yIjp7IiRyZWYiOiI2MyJ9LCJMaW5lV2VpZ2h0IjowLjAsIkxpbmVUeXBlIjowLCJQYXJlbnRTdHlsZSI6eyIkcmVmIjoiNjIifX0sIlBhcmVudFN0eWxlIjp7IiRyZWYiOiI1OSJ9fSwiVGl0bGVTdHlsZSI6eyIkaWQiOiIxNDkiLCJGb250U2V0dGluZ3MiOnsiJGlkIjoiMTUwIiwiRm9udFNpemUiOjgsIkZvbnROYW1lIjoiQ2FsaWJyaSIsIklzQm9sZCI6ZmFsc2UsIklzSXRhbGljIjpmYWxzZSwiSXNVbmRlcmxpbmVkIjpmYWxzZSwiUGFyZW50U3R5bGUiOnsiJHJlZiI6IjY2In19LCJBdXRvU2l6ZSI6MiwiRm9yZWdyb3VuZCI6eyIkcmVmIjoiNjcifSwiTWF4V2lkdGgiOjM5Ljc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TEiLCJMaW5lQ29sb3IiOm51bGwsIkxpbmVXZWlnaHQiOjAuMCwiTGluZVR5cGUiOjAsIlBhcmVudFN0eWxlIjpudWxsfSwiUGFyZW50U3R5bGUiOnsiJHJlZiI6IjY1In19LCJEYXRlU3R5bGUiOnsiJGlkIjoiMTUyIiwiRm9udFNldHRpbmdzIjp7IiRpZCI6IjE1MyIsIkZvbnRTaXplIjo3LCJGb250TmFtZSI6IkNhbGlicmkiLCJJc0JvbGQiOmZhbHNlLCJJc0l0YWxpYyI6ZmFsc2UsIklzVW5kZXJsaW5lZCI6ZmFsc2UsIlBhcmVudFN0eWxlIjp7IiRyZWYiOiI3MyJ9fSwiQXV0b1NpemUiOjIsIkZvcmVncm91bmQiOnsiJHJlZiI6Ijc0In0sIk1heFdpZHRoIjoyMS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TQiLCJMaW5lQ29sb3IiOm51bGwsIkxpbmVXZWlnaHQiOjAuMCwiTGluZVR5cGUiOjAsIlBhcmVudFN0eWxlIjpudWxsfSwiUGFyZW50U3R5bGUiOnsiJHJlZiI6IjcyIn19LCJEYXRlRm9ybWF0Ijp7IiRyZWYiOiI3OSJ9LCJJc1Zpc2libGUiOnRydWUsIlBhcmVudFN0eWxlIjp7IiRyZWYiOiI1MyJ9fSwiUG9zaXRpb24iOnsiUmF0aW8iOjAuMTEwODM5MDMxMzYwNzY3NSwiSXNDdXN0b20iOnRydWV9LCJJZCI6IjgwOWFjYjliLWQ0NzYtNDU1My04MTVmLWE1Y2U1Nzc1NzJlNCIsIkltcG9ydElkIjpudWxsLCJUaXRsZSI6Ik1pbGVzdG9uZSAyIiwiTm90ZSI6bnVsbCwiSHlwZXJsaW5rIjpudWxsLCJJc0NoYW5nZWQiOmZhbHNlLCJJc05ldyI6dHJ1ZX0seyIkaWQiOiIxNTUiLCJEYXRlIjoiMjAxNy0wMy0yMFQyMzo1OTo1OS45OTlaIiwiU3R5bGUiOnsiJGlkIjoiMTU2IiwiU2hhcGUiOjQsIkNvbm5lY3Rvck1hcmdpbiI6eyIkcmVmIjoiNTQifSwiQ29ubmVjdG9yU3R5bGUiOnsiJGlkIjoiMTU3IiwiTGluZUNvbG9yIjp7IiRpZCI6IjE1OCIsIiR0eXBlIjoiTkxSRS5Db21tb24uRG9tLlNvbGlkQ29sb3JCcnVzaCwgTkxSRS5Db21tb24iLCJDb2xvciI6eyIkaWQiOiIxNTkiLCJBIjoyNTUsIlIiOjE3OCwiRyI6MzgsIkIiOjB9fSwiTGluZVdlaWdodCI6MS4wLCJMaW5lVHlwZSI6MCwiUGFyZW50U3R5bGUiOnsiJHJlZiI6IjU1In19LCJJc0JlbG93VGltZWJhbmQiOnRydWUsIkhpZGVEYXRlIjpmYWxzZSwiU2hhcGVTaXplIjozLCJTcGFjaW5nIjowLjAsIlBhZGRpbmciOnsiJGlkIjoiMTYwIiwiVG9wIjowLCJMZWZ0IjowLCJSaWdodCI6MCwiQm90dG9tIjowfSwiU2hhcGVTdHlsZSI6eyIkaWQiOiIxNjEiLCJNYXJnaW4iOnsiJHJlZiI6IjYwIn0sIlBhZGRpbmciOnsiJHJlZiI6IjYxIn0sIkJhY2tncm91bmQiOnsiJGlkIjoiMTYyIiwiQ29sb3IiOnsiJGlkIjoiMTYzIiwiQSI6MjU1LCJSIjoxNzgsIkciOjM4LCJCIjowfX0sIklzVmlzaWJsZSI6dHJ1ZSwiV2lkdGgiOjE0LjAsIkhlaWdodCI6MTUuMCwiQm9yZGVyU3R5bGUiOnsiJGlkIjoiMTY0IiwiTGluZUNvbG9yIjp7IiRyZWYiOiI2MyJ9LCJMaW5lV2VpZ2h0IjowLjAsIkxpbmVUeXBlIjowLCJQYXJlbnRTdHlsZSI6eyIkcmVmIjoiNjIifX0sIlBhcmVudFN0eWxlIjp7IiRyZWYiOiI1OSJ9fSwiVGl0bGVTdHlsZSI6eyIkaWQiOiIxNjUiLCJGb250U2V0dGluZ3MiOnsiJGlkIjoiMTY2IiwiRm9udFNpemUiOjgsIkZvbnROYW1lIjoiQ2FsaWJyaSIsIklzQm9sZCI6ZmFsc2UsIklzSXRhbGljIjpmYWxzZSwiSXNVbmRlcmxpbmVkIjpmYWxzZSwiUGFyZW50U3R5bGUiOnsiJHJlZiI6IjY2In19LCJBdXRvU2l6ZSI6MiwiRm9yZWdyb3VuZCI6eyIkcmVmIjoiNjcifSwiTWF4V2lkdGgiOjM5Ljc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jciLCJMaW5lQ29sb3IiOm51bGwsIkxpbmVXZWlnaHQiOjAuMCwiTGluZVR5cGUiOjAsIlBhcmVudFN0eWxlIjpudWxsfSwiUGFyZW50U3R5bGUiOnsiJHJlZiI6IjY1In19LCJEYXRlU3R5bGUiOnsiJGlkIjoiMTY4IiwiRm9udFNldHRpbmdzIjp7IiRpZCI6IjE2OSIsIkZvbnRTaXplIjo3LCJGb250TmFtZSI6IkNhbGlicmkiLCJJc0JvbGQiOmZhbHNlLCJJc0l0YWxpYyI6ZmFsc2UsIklzVW5kZXJsaW5lZCI6ZmFsc2UsIlBhcmVudFN0eWxlIjp7IiRyZWYiOiI3MyJ9fSwiQXV0b1NpemUiOjIsIkZvcmVncm91bmQiOnsiJHJlZiI6Ijc0In0sIk1heFdpZHRoIjoyMi41MDAwNzgyMDEyOTM5NDU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3MCIsIkxpbmVDb2xvciI6bnVsbCwiTGluZVdlaWdodCI6MC4wLCJMaW5lVHlwZSI6MCwiUGFyZW50U3R5bGUiOm51bGx9LCJQYXJlbnRTdHlsZSI6eyIkcmVmIjoiNzIifX0sIkRhdGVGb3JtYXQiOnsiJHJlZiI6Ijc5In0sIklzVmlzaWJsZSI6dHJ1ZSwiUGFyZW50U3R5bGUiOnsiJHJlZiI6IjUzIn19LCJQb3NpdGlvbiI6eyJSYXRpbyI6MC4wOTE3NDc4MjE1NzIzODYyLCJJc0N1c3RvbSI6ZmFsc2V9LCJJZCI6IjQ2NWZlMzQ5LTQ1YmEtNDQ1OC1hODBkLTE3MjVmYzZkYWJiYSIsIkltcG9ydElkIjpudWxsLCJUaXRsZSI6Ik1pbGVzdG9uZSAzIiwiTm90ZSI6bnVsbCwiSHlwZXJsaW5rIjpudWxsLCJJc0NoYW5nZWQiOmZhbHNlLCJJc05ldyI6dHJ1ZX0seyIkaWQiOiIxNzEiLCJEYXRlIjoiMjAxNy0wMy0zMVQyMzo1OTo1OS45OTlaIiwiU3R5bGUiOnsiJGlkIjoiMTcyIiwiU2hhcGUiOjEzLCJDb25uZWN0b3JNYXJnaW4iOnsiJHJlZiI6IjU0In0sIkNvbm5lY3RvclN0eWxlIjp7IiRpZCI6IjE3MyIsIkxpbmVDb2xvciI6eyIkaWQiOiIxNzQiLCIkdHlwZSI6Ik5MUkUuQ29tbW9uLkRvbS5Tb2xpZENvbG9yQnJ1c2gsIE5MUkUuQ29tbW9uIiwiQ29sb3IiOnsiJGlkIjoiMTc1IiwiQSI6MjU1LCJSIjoyMzIsIkciOjc2LCJCIjozNH19LCJMaW5lV2VpZ2h0IjoxLjAsIkxpbmVUeXBlIjowLCJQYXJlbnRTdHlsZSI6eyIkcmVmIjoiNTUifX0sIklzQmVsb3dUaW1lYmFuZCI6ZmFsc2UsIkhpZGVEYXRlIjpmYWxzZSwiU2hhcGVTaXplIjozLCJTcGFjaW5nIjowLjAsIlBhZGRpbmciOnsiJGlkIjoiMTc2IiwiVG9wIjowLCJMZWZ0IjowLCJSaWdodCI6MCwiQm90dG9tIjowfSwiU2hhcGVTdHlsZSI6eyIkaWQiOiIxNzciLCJNYXJnaW4iOnsiJHJlZiI6IjYwIn0sIlBhZGRpbmciOnsiJHJlZiI6IjYxIn0sIkJhY2tncm91bmQiOnsiJGlkIjoiMTc4IiwiQ29sb3IiOnsiJGlkIjoiMTc5IiwiQSI6MjU1LCJSIjoyMzIsIkciOjc2LCJCIjozNH19LCJJc1Zpc2libGUiOnRydWUsIldpZHRoIjoxNC4wLCJIZWlnaHQiOjE1LjAsIkJvcmRlclN0eWxlIjp7IiRpZCI6IjE4MCIsIkxpbmVDb2xvciI6eyIkcmVmIjoiNjMifSwiTGluZVdlaWdodCI6MC4wLCJMaW5lVHlwZSI6MCwiUGFyZW50U3R5bGUiOnsiJHJlZiI6IjYyIn19LCJQYXJlbnRTdHlsZSI6eyIkcmVmIjoiNTkifX0sIlRpdGxlU3R5bGUiOnsiJGlkIjoiMTgxIiwiRm9udFNldHRpbmdzIjp7IiRpZCI6IjE4MiIsIkZvbnRTaXplIjo5LCJGb250TmFtZSI6IkNhbGlicmkiLCJJc0JvbGQiOnRydWUsIklzSXRhbGljIjpmYWxzZSwiSXNVbmRlcmxpbmVkIjpmYWxzZSwiUGFyZW50U3R5bGUiOnsiJHJlZiI6IjY2In19LCJBdXRvU2l6ZSI6MiwiRm9yZWdyb3VuZCI6eyIkcmVmIjoiNjcifSwiTWF4V2lkdGgiOjM4LjI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ODMiLCJMaW5lQ29sb3IiOm51bGwsIkxpbmVXZWlnaHQiOjAuMCwiTGluZVR5cGUiOjAsIlBhcmVudFN0eWxlIjpudWxsfSwiUGFyZW50U3R5bGUiOnsiJHJlZiI6IjY1In19LCJEYXRlU3R5bGUiOnsiJGlkIjoiMTg0IiwiRm9udFNldHRpbmdzIjp7IiRpZCI6IjE4NS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ZmFsc2UsIldpZHRoIjowLjAsIkhlaWdodCI6MC4wLCJCb3JkZXJTdHlsZSI6eyIkaWQiOiIxODYiLCJMaW5lQ29sb3IiOm51bGwsIkxpbmVXZWlnaHQiOjAuMCwiTGluZVR5cGUiOjAsIlBhcmVudFN0eWxlIjpudWxsfSwiUGFyZW50U3R5bGUiOnsiJHJlZiI6IjcyIn19LCJEYXRlRm9ybWF0Ijp7IiRyZWYiOiI3OSJ9LCJJc1Zpc2libGUiOnRydWUsIlBhcmVudFN0eWxlIjp7IiRyZWYiOiI1MyJ9fSwiUG9zaXRpb24iOnsiUmF0aW8iOjAuMDgzODI0MTU3NzE0ODQzNzUsIklzQ3VzdG9tIjpmYWxzZX0sIklkIjoiYTVjYzBkNGYtNDM5Yy00YzJhLTg3YjAtYmVmNTk5Nzk5YjVmIiwiSW1wb3J0SWQiOm51bGwsIlRpdGxlIjoiTWFqb3IgTWlsZXN0b25lIiwiTm90ZSI6bnVsbCwiSHlwZXJsaW5rIjpudWxsLCJJc0NoYW5nZWQiOmZhbHNlLCJJc05ldyI6dHJ1ZX0seyIkaWQiOiIxODciLCJEYXRlIjoiMjAxNy0wNC0yNVQyMzo1OTo1OS45OTlaIiwiU3R5bGUiOnsiJGlkIjoiMTg4IiwiU2hhcGUiOjEsIkNvbm5lY3Rvck1hcmdpbiI6eyIkcmVmIjoiNTQifSwiQ29ubmVjdG9yU3R5bGUiOnsiJGlkIjoiMTg5IiwiTGluZUNvbG9yIjp7IiRpZCI6IjE5MCIsIiR0eXBlIjoiTkxSRS5Db21tb24uRG9tLlNvbGlkQ29sb3JCcnVzaCwgTkxSRS5Db21tb24iLCJDb2xvciI6eyIkaWQiOiIxOTEiLCJBIjoyNTUsIlIiOjgwLCJHIjo4MCwiQiI6NzB9fSwiTGluZVdlaWdodCI6MS4wLCJMaW5lVHlwZSI6MCwiUGFyZW50U3R5bGUiOnsiJHJlZiI6IjU1In19LCJJc0JlbG93VGltZWJhbmQiOnRydWUsIkhpZGVEYXRlIjpmYWxzZSwiU2hhcGVTaXplIjozLCJTcGFjaW5nIjowLjAsIlBhZGRpbmciOnsiJGlkIjoiMTkyIiwiVG9wIjowLCJMZWZ0IjowLCJSaWdodCI6MCwiQm90dG9tIjowfSwiU2hhcGVTdHlsZSI6eyIkaWQiOiIxOTMiLCJNYXJnaW4iOnsiJHJlZiI6IjYwIn0sIlBhZGRpbmciOnsiJHJlZiI6IjYxIn0sIkJhY2tncm91bmQiOnsiJGlkIjoiMTk0IiwiQ29sb3IiOnsiJGlkIjoiMTk1IiwiQSI6MjU1LCJSIjo4MCwiRyI6ODAsIkIiOjcwfX0sIklzVmlzaWJsZSI6dHJ1ZSwiV2lkdGgiOjE0LjAsIkhlaWdodCI6MTUuMCwiQm9yZGVyU3R5bGUiOnsiJGlkIjoiMTk2IiwiTGluZUNvbG9yIjp7IiRyZWYiOiI2MyJ9LCJMaW5lV2VpZ2h0IjowLjAsIkxpbmVUeXBlIjowLCJQYXJlbnRTdHlsZSI6eyIkcmVmIjoiNjIifX0sIlBhcmVudFN0eWxlIjp7IiRyZWYiOiI1OSJ9fSwiVGl0bGVTdHlsZSI6eyIkaWQiOiIxOTciLCJGb250U2V0dGluZ3MiOnsiJGlkIjoiMTk4IiwiRm9udFNpemUiOjgsIkZvbnROYW1lIjoiQ2FsaWJyaSIsIklzQm9sZCI6ZmFsc2UsIklzSXRhbGljIjpmYWxzZSwiSXNVbmRlcmxpbmVkIjpmYWxzZSwiUGFyZW50U3R5bGUiOnsiJHJlZiI6IjY2In19LCJBdXRvU2l6ZSI6MiwiRm9yZWdyb3VuZCI6eyIkcmVmIjoiNjcifSwiTWF4V2lkdGgiOjM5Ljc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OTkiLCJMaW5lQ29sb3IiOm51bGwsIkxpbmVXZWlnaHQiOjAuMCwiTGluZVR5cGUiOjAsIlBhcmVudFN0eWxlIjpudWxsfSwiUGFyZW50U3R5bGUiOnsiJHJlZiI6IjY1In19LCJEYXRlU3R5bGUiOnsiJGlkIjoiMjAwIiwiRm9udFNldHRpbmdzIjp7IiRpZCI6IjIwMSIsIkZvbnRTaXplIjo3LCJGb250TmFtZSI6IkNhbGlicmkiLCJJc0JvbGQiOmZhbHNlLCJJc0l0YWxpYyI6ZmFsc2UsIklzVW5kZXJsaW5lZCI6ZmFsc2UsIlBhcmVudFN0eWxlIjp7IiRyZWYiOiI3MyJ9fSwiQXV0b1NpemUiOjIsIkZvcmVncm91bmQiOnsiJHJlZiI6Ijc0In0sIk1heFdpZHRoIjoyMC4yNS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AyIiwiTGluZUNvbG9yIjpudWxsLCJMaW5lV2VpZ2h0IjowLjAsIkxpbmVUeXBlIjowLCJQYXJlbnRTdHlsZSI6bnVsbH0sIlBhcmVudFN0eWxlIjp7IiRyZWYiOiI3MiJ9fSwiRGF0ZUZvcm1hdCI6eyIkcmVmIjoiNzkifSwiSXNWaXNpYmxlIjp0cnVlLCJQYXJlbnRTdHlsZSI6eyIkcmVmIjoiNTMifX0sIlBvc2l0aW9uIjp7IlJhdGlvIjowLjExMTIxOTg3OTQzMjk2MDc5LCJJc0N1c3RvbSI6dHJ1ZX0sIklkIjoiNjY2ZmYzZTktNTQ2ZC00Y2JhLTgwMWYtZmE2YWRiZTZjYzgzIiwiSW1wb3J0SWQiOm51bGwsIlRpdGxlIjoiTWlsZXN0b25lIDQiLCJOb3RlIjpudWxsLCJIeXBlcmxpbmsiOm51bGwsIklzQ2hhbmdlZCI6ZmFsc2UsIklzTmV3Ijp0cnVlfSx7IiRpZCI6IjIwMyIsIkRhdGUiOiIyMDE3LTA1LTI1VDIzOjU5OjU5Ljk5OVoiLCJTdHlsZSI6eyIkaWQiOiIyMDQiLCJTaGFwZSI6NCwiQ29ubmVjdG9yTWFyZ2luIjp7IiRyZWYiOiI1NCJ9LCJDb25uZWN0b3JTdHlsZSI6eyIkaWQiOiIyMDUiLCJMaW5lQ29sb3IiOnsiJGlkIjoiMjA2IiwiJHR5cGUiOiJOTFJFLkNvbW1vbi5Eb20uU29saWRDb2xvckJydXNoLCBOTFJFLkNvbW1vbiIsIkNvbG9yIjp7IiRpZCI6IjIwNyIsIkEiOjI1NSwiUiI6MTc4LCJHIjozOCwiQiI6MH19LCJMaW5lV2VpZ2h0IjoxLjAsIkxpbmVUeXBlIjowLCJQYXJlbnRTdHlsZSI6eyIkcmVmIjoiNTUifX0sIklzQmVsb3dUaW1lYmFuZCI6dHJ1ZSwiSGlkZURhdGUiOmZhbHNlLCJTaGFwZVNpemUiOjMsIlNwYWNpbmciOjAuMCwiUGFkZGluZyI6eyIkaWQiOiIyMDgiLCJUb3AiOjAsIkxlZnQiOjAsIlJpZ2h0IjowLCJCb3R0b20iOjB9LCJTaGFwZVN0eWxlIjp7IiRpZCI6IjIwOSIsIk1hcmdpbiI6eyIkcmVmIjoiNjAifSwiUGFkZGluZyI6eyIkcmVmIjoiNjEifSwiQmFja2dyb3VuZCI6eyIkaWQiOiIyMTAiLCJDb2xvciI6eyIkaWQiOiIyMTEiLCJBIjoyNTUsIlIiOjE3OCwiRyI6MzgsIkIiOjB9fSwiSXNWaXNpYmxlIjp0cnVlLCJXaWR0aCI6MTQuMCwiSGVpZ2h0IjoxNS4wLCJCb3JkZXJTdHlsZSI6eyIkaWQiOiIyMTIiLCJMaW5lQ29sb3IiOnsiJHJlZiI6IjYzIn0sIkxpbmVXZWlnaHQiOjAuMCwiTGluZVR5cGUiOjAsIlBhcmVudFN0eWxlIjp7IiRyZWYiOiI2MiJ9fSwiUGFyZW50U3R5bGUiOnsiJHJlZiI6IjU5In19LCJUaXRsZVN0eWxlIjp7IiRpZCI6IjIxMyIsIkZvbnRTZXR0aW5ncyI6eyIkaWQiOiIyMTQiLCJGb250U2l6ZSI6OCwiRm9udE5hbWUiOiJDYWxpYnJpIiwiSXNCb2xkIjpmYWxzZSwiSXNJdGFsaWMiOmZhbHNlLCJJc1VuZGVybGluZWQiOmZhbHNlLCJQYXJlbnRTdHlsZSI6eyIkcmVmIjoiNjYifX0sIkF1dG9TaXplIjoyLCJGb3JlZ3JvdW5kIjp7IiRyZWYiOiI2NyJ9LCJNYXhXaWR0aCI6MzkuNzU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xNSIsIkxpbmVDb2xvciI6bnVsbCwiTGluZVdlaWdodCI6MC4wLCJMaW5lVHlwZSI6MCwiUGFyZW50U3R5bGUiOm51bGx9LCJQYXJlbnRTdHlsZSI6eyIkcmVmIjoiNjUifX0sIkRhdGVTdHlsZSI6eyIkaWQiOiIyMTYiLCJGb250U2V0dGluZ3MiOnsiJGlkIjoiMjE3IiwiRm9udFNpemUiOjcsIkZvbnROYW1lIjoiQ2FsaWJyaSIsIklzQm9sZCI6ZmFsc2UsIklzSXRhbGljIjpmYWxzZSwiSXNVbmRlcmxpbmVkIjpmYWxzZSwiUGFyZW50U3R5bGUiOnsiJHJlZiI6IjczIn19LCJBdXRvU2l6ZSI6MiwiRm9yZWdyb3VuZCI6eyIkcmVmIjoiNzQifSwiTWF4V2lkdGgiOjIzLjI1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TgiLCJMaW5lQ29sb3IiOm51bGwsIkxpbmVXZWlnaHQiOjAuMCwiTGluZVR5cGUiOjAsIlBhcmVudFN0eWxlIjpudWxsfSwiUGFyZW50U3R5bGUiOnsiJHJlZiI6IjcyIn19LCJEYXRlRm9ybWF0Ijp7IiRyZWYiOiI3OSJ9LCJJc1Zpc2libGUiOnRydWUsIlBhcmVudFN0eWxlIjp7IiRyZWYiOiI1MyJ9fSwiUG9zaXRpb24iOnsiUmF0aW8iOjAuMDkxNzQ3ODIxNTcyMzg2MiwiSXNDdXN0b20iOmZhbHNlfSwiSWQiOiIwZDFhZTY1Mi0zNGE0LTQ4ODQtYjNlZi0zMjA2YTEzN2NkMjIiLCJJbXBvcnRJZCI6bnVsbCwiVGl0bGUiOiJNaWxlc3RvbmUgNSIsIk5vdGUiOm51bGwsIkh5cGVybGluayI6bnVsbCwiSXNDaGFuZ2VkIjpmYWxzZSwiSXNOZXciOnRydWV9LHsiJGlkIjoiMjE5IiwiRGF0ZSI6IjIwMTctMDYtMzBUMjM6NTk6NTkuOTk5WiIsIlN0eWxlIjp7IiRpZCI6IjIyMCIsIlNoYXBlIjoxMywiQ29ubmVjdG9yTWFyZ2luIjp7IiRyZWYiOiI1NCJ9LCJDb25uZWN0b3JTdHlsZSI6eyIkaWQiOiIyMjEiLCJMaW5lQ29sb3IiOnsiJGlkIjoiMjIyIiwiJHR5cGUiOiJOTFJFLkNvbW1vbi5Eb20uU29saWRDb2xvckJydXNoLCBOTFJFLkNvbW1vbiIsIkNvbG9yIjp7IiRpZCI6IjIyMyIsIkEiOjI1NSwiUiI6MjMyLCJHIjo3NiwiQiI6MzR9fSwiTGluZVdlaWdodCI6MS4wLCJMaW5lVHlwZSI6MCwiUGFyZW50U3R5bGUiOnsiJHJlZiI6IjU1In19LCJJc0JlbG93VGltZWJhbmQiOmZhbHNlLCJIaWRlRGF0ZSI6ZmFsc2UsIlNoYXBlU2l6ZSI6MywiU3BhY2luZyI6MC4wLCJQYWRkaW5nIjp7IiRpZCI6IjIyNCIsIlRvcCI6MCwiTGVmdCI6MCwiUmlnaHQiOjAsIkJvdHRvbSI6MH0sIlNoYXBlU3R5bGUiOnsiJGlkIjoiMjI1IiwiTWFyZ2luIjp7IiRyZWYiOiI2MCJ9LCJQYWRkaW5nIjp7IiRyZWYiOiI2MSJ9LCJCYWNrZ3JvdW5kIjp7IiRpZCI6IjIyNiIsIkNvbG9yIjp7IiRpZCI6IjIyNyIsIkEiOjI1NSwiUiI6MjMyLCJHIjo3NiwiQiI6MzR9fSwiSXNWaXNpYmxlIjp0cnVlLCJXaWR0aCI6MTQuMCwiSGVpZ2h0IjoxNS4wLCJCb3JkZXJTdHlsZSI6eyIkaWQiOiIyMjgiLCJMaW5lQ29sb3IiOnsiJHJlZiI6IjYzIn0sIkxpbmVXZWlnaHQiOjAuMCwiTGluZVR5cGUiOjAsIlBhcmVudFN0eWxlIjp7IiRyZWYiOiI2MiJ9fSwiUGFyZW50U3R5bGUiOnsiJHJlZiI6IjU5In19LCJUaXRsZVN0eWxlIjp7IiRpZCI6IjIyOSIsIkZvbnRTZXR0aW5ncyI6eyIkaWQiOiIyMzAiLCJGb250U2l6ZSI6OSwiRm9udE5hbWUiOiJDYWxpYnJpIiwiSXNCb2xkIjp0cnVlLCJJc0l0YWxpYyI6ZmFsc2UsIklzVW5kZXJsaW5lZCI6ZmFsc2UsIlBhcmVudFN0eWxlIjp7IiRyZWYiOiI2NiJ9fSwiQXV0b1NpemUiOjIsIkZvcmVncm91bmQiOnsiJHJlZiI6IjY3In0sIk1heFdpZHRoIjozOC4y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MxIiwiTGluZUNvbG9yIjpudWxsLCJMaW5lV2VpZ2h0IjowLjAsIkxpbmVUeXBlIjowLCJQYXJlbnRTdHlsZSI6bnVsbH0sIlBhcmVudFN0eWxlIjp7IiRyZWYiOiI2NSJ9fSwiRGF0ZVN0eWxlIjp7IiRpZCI6IjIzMiIsIkZvbnRTZXR0aW5ncyI6eyIkaWQiOiIyMzM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mZhbHNlLCJXaWR0aCI6MC4wLCJIZWlnaHQiOjAuMCwiQm9yZGVyU3R5bGUiOnsiJGlkIjoiMjM0IiwiTGluZUNvbG9yIjpudWxsLCJMaW5lV2VpZ2h0IjowLjAsIkxpbmVUeXBlIjowLCJQYXJlbnRTdHlsZSI6bnVsbH0sIlBhcmVudFN0eWxlIjp7IiRyZWYiOiI3MiJ9fSwiRGF0ZUZvcm1hdCI6eyIkcmVmIjoiNzkifSwiSXNWaXNpYmxlIjp0cnVlLCJQYXJlbnRTdHlsZSI6eyIkcmVmIjoiNTMifX0sIlBvc2l0aW9uIjp7IlJhdGlvIjowLjA4MzgyNDE1NzcxNDg0Mzc1LCJJc0N1c3RvbSI6ZmFsc2V9LCJJZCI6IjRmZWU3NGYwLTcxN2UtNGRkZS05MWU3LTMyMjFiOWMyNTAxZiIsIkltcG9ydElkIjpudWxsLCJUaXRsZSI6Ik1ham9yIE1pbGVzdG9uZSIsIk5vdGUiOm51bGwsIkh5cGVybGluayI6bnVsbCwiSXNDaGFuZ2VkIjpmYWxzZSwiSXNOZXciOnRydWV9LHsiJGlkIjoiMjM1IiwiRGF0ZSI6IjIwMTctMDctMTVUMjM6NTk6NTkuOTk5WiIsIlN0eWxlIjp7IiRpZCI6IjIzNiIsIlNoYXBlIjoxLCJDb25uZWN0b3JNYXJnaW4iOnsiJHJlZiI6IjU0In0sIkNvbm5lY3RvclN0eWxlIjp7IiRpZCI6IjIzNyIsIkxpbmVDb2xvciI6eyIkaWQiOiIyMzgiLCIkdHlwZSI6Ik5MUkUuQ29tbW9uLkRvbS5Tb2xpZENvbG9yQnJ1c2gsIE5MUkUuQ29tbW9uIiwiQ29sb3IiOnsiJGlkIjoiMjM5IiwiQSI6MjU1LCJSIjo4MCwiRyI6ODAsIkIiOjcwfX0sIkxpbmVXZWlnaHQiOjEuMCwiTGluZVR5cGUiOjAsIlBhcmVudFN0eWxlIjp7IiRyZWYiOiI1NSJ9fSwiSXNCZWxvd1RpbWViYW5kIjp0cnVlLCJIaWRlRGF0ZSI6ZmFsc2UsIlNoYXBlU2l6ZSI6MywiU3BhY2luZyI6MC4wLCJQYWRkaW5nIjp7IiRpZCI6IjI0MCIsIlRvcCI6MCwiTGVmdCI6MCwiUmlnaHQiOjAsIkJvdHRvbSI6MH0sIlNoYXBlU3R5bGUiOnsiJGlkIjoiMjQxIiwiTWFyZ2luIjp7IiRyZWYiOiI2MCJ9LCJQYWRkaW5nIjp7IiRyZWYiOiI2MSJ9LCJCYWNrZ3JvdW5kIjp7IiRpZCI6IjI0MiIsIkNvbG9yIjp7IiRpZCI6IjI0MyIsIkEiOjI1NSwiUiI6ODAsIkciOjgwLCJCIjo3MH19LCJJc1Zpc2libGUiOnRydWUsIldpZHRoIjoxNC4wLCJIZWlnaHQiOjE1LjAsIkJvcmRlclN0eWxlIjp7IiRpZCI6IjI0NCIsIkxpbmVDb2xvciI6eyIkcmVmIjoiNjMifSwiTGluZVdlaWdodCI6MC4wLCJMaW5lVHlwZSI6MCwiUGFyZW50U3R5bGUiOnsiJHJlZiI6IjYyIn19LCJQYXJlbnRTdHlsZSI6eyIkcmVmIjoiNTkifX0sIlRpdGxlU3R5bGUiOnsiJGlkIjoiMjQ1IiwiRm9udFNldHRpbmdzIjp7IiRpZCI6IjI0NiIsIkZvbnRTaXplIjo4LCJGb250TmFtZSI6IkNhbGlicmkiLCJJc0JvbGQiOmZhbHNlLCJJc0l0YWxpYyI6ZmFsc2UsIklzVW5kZXJsaW5lZCI6ZmFsc2UsIlBhcmVudFN0eWxlIjp7IiRyZWYiOiI2NiJ9fSwiQXV0b1NpemUiOjIsIkZvcmVncm91bmQiOnsiJHJlZiI6IjY3In0sIk1heFdpZHRoIjozOS43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Q3IiwiTGluZUNvbG9yIjpudWxsLCJMaW5lV2VpZ2h0IjowLjAsIkxpbmVUeXBlIjowLCJQYXJlbnRTdHlsZSI6bnVsbH0sIlBhcmVudFN0eWxlIjp7IiRyZWYiOiI2NSJ9fSwiRGF0ZVN0eWxlIjp7IiRpZCI6IjI0OCIsIkZvbnRTZXR0aW5ncyI6eyIkaWQiOiIyNDkiLCJGb250U2l6ZSI6NywiRm9udE5hbWUiOiJDYWxpYnJpIiwiSXNCb2xkIjpmYWxzZSwiSXNJdGFsaWMiOmZhbHNlLCJJc1VuZGVybGluZWQiOmZhbHNlLCJQYXJlbnRTdHlsZSI6eyIkcmVmIjoiNzMifX0sIkF1dG9TaXplIjoyLCJGb3JlZ3JvdW5kIjp7IiRyZWYiOiI3NCJ9LCJNYXhXaWR0aCI6MTg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UwIiwiTGluZUNvbG9yIjpudWxsLCJMaW5lV2VpZ2h0IjowLjAsIkxpbmVUeXBlIjowLCJQYXJlbnRTdHlsZSI6bnVsbH0sIlBhcmVudFN0eWxlIjp7IiRyZWYiOiI3MiJ9fSwiRGF0ZUZvcm1hdCI6eyIkcmVmIjoiNzkifSwiSXNWaXNpYmxlIjp0cnVlLCJQYXJlbnRTdHlsZSI6eyIkcmVmIjoiNTMifX0sIlBvc2l0aW9uIjp7IlJhdGlvIjowLjExMDgzOTAzMTM2MDc2NzUsIklzQ3VzdG9tIjp0cnVlfSwiSWQiOiI3ZGJlNjM3OS1hZjQ1LTQ4ZTctYjdiNC05YzM1ODk2MDY3ZjYiLCJJbXBvcnRJZCI6bnVsbCwiVGl0bGUiOiJNaWxlc3RvbmUgNiIsIk5vdGUiOm51bGwsIkh5cGVybGluayI6bnVsbCwiSXNDaGFuZ2VkIjpmYWxzZSwiSXNOZXciOnRydWV9LHsiJGlkIjoiMjUxIiwiRGF0ZSI6IjIwMTctMDgtMTVUMjM6NTk6NTkuOTk5WiIsIlN0eWxlIjp7IiRpZCI6IjI1MiIsIlNoYXBlIjoxLCJDb25uZWN0b3JNYXJnaW4iOnsiJHJlZiI6IjU0In0sIkNvbm5lY3RvclN0eWxlIjp7IiRpZCI6IjI1MyIsIkxpbmVDb2xvciI6eyIkaWQiOiIyNTQiLCIkdHlwZSI6Ik5MUkUuQ29tbW9uLkRvbS5Tb2xpZENvbG9yQnJ1c2gsIE5MUkUuQ29tbW9uIiwiQ29sb3IiOnsiJGlkIjoiMjU1IiwiQSI6MjU1LCJSIjo4MCwiRyI6ODAsIkIiOjcwfX0sIkxpbmVXZWlnaHQiOjEuMCwiTGluZVR5cGUiOjAsIlBhcmVudFN0eWxlIjp7IiRyZWYiOiI1NSJ9fSwiSXNCZWxvd1RpbWViYW5kIjp0cnVlLCJIaWRlRGF0ZSI6ZmFsc2UsIlNoYXBlU2l6ZSI6MywiU3BhY2luZyI6MC4wLCJQYWRkaW5nIjp7IiRpZCI6IjI1NiIsIlRvcCI6MCwiTGVmdCI6MCwiUmlnaHQiOjAsIkJvdHRvbSI6MH0sIlNoYXBlU3R5bGUiOnsiJGlkIjoiMjU3IiwiTWFyZ2luIjp7IiRyZWYiOiI2MCJ9LCJQYWRkaW5nIjp7IiRyZWYiOiI2MSJ9LCJCYWNrZ3JvdW5kIjp7IiRpZCI6IjI1OCIsIkNvbG9yIjp7IiRpZCI6IjI1OSIsIkEiOjI1NSwiUiI6ODAsIkciOjgwLCJCIjo3MH19LCJJc1Zpc2libGUiOnRydWUsIldpZHRoIjoxNC4wLCJIZWlnaHQiOjE1LjAsIkJvcmRlclN0eWxlIjp7IiRpZCI6IjI2MCIsIkxpbmVDb2xvciI6eyIkcmVmIjoiNjMifSwiTGluZVdlaWdodCI6MC4wLCJMaW5lVHlwZSI6MCwiUGFyZW50U3R5bGUiOnsiJHJlZiI6IjYyIn19LCJQYXJlbnRTdHlsZSI6eyIkcmVmIjoiNTkifX0sIlRpdGxlU3R5bGUiOnsiJGlkIjoiMjYxIiwiRm9udFNldHRpbmdzIjp7IiRpZCI6IjI2MiIsIkZvbnRTaXplIjo4LCJGb250TmFtZSI6IkNhbGlicmkiLCJJc0JvbGQiOmZhbHNlLCJJc0l0YWxpYyI6ZmFsc2UsIklzVW5kZXJsaW5lZCI6ZmFsc2UsIlBhcmVudFN0eWxlIjp7IiRyZWYiOiI2NiJ9fSwiQXV0b1NpemUiOjIsIkZvcmVncm91bmQiOnsiJHJlZiI6IjY3In0sIk1heFdpZHRoIjozOS43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YzIiwiTGluZUNvbG9yIjpudWxsLCJMaW5lV2VpZ2h0IjowLjAsIkxpbmVUeXBlIjowLCJQYXJlbnRTdHlsZSI6bnVsbH0sIlBhcmVudFN0eWxlIjp7IiRyZWYiOiI2NSJ9fSwiRGF0ZVN0eWxlIjp7IiRpZCI6IjI2NCIsIkZvbnRTZXR0aW5ncyI6eyIkaWQiOiIyNjUiLCJGb250U2l6ZSI6NywiRm9udE5hbWUiOiJDYWxpYnJpIiwiSXNCb2xkIjpmYWxzZSwiSXNJdGFsaWMiOmZhbHNlLCJJc1VuZGVybGluZWQiOmZhbHNlLCJQYXJlbnRTdHlsZSI6eyIkcmVmIjoiNzMifX0sIkF1dG9TaXplIjoyLCJGb3JlZ3JvdW5kIjp7IiRyZWYiOiI3NCJ9LCJNYXhXaWR0aCI6MjEuNzU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2NiIsIkxpbmVDb2xvciI6bnVsbCwiTGluZVdlaWdodCI6MC4wLCJMaW5lVHlwZSI6MCwiUGFyZW50U3R5bGUiOm51bGx9LCJQYXJlbnRTdHlsZSI6eyIkcmVmIjoiNzIifX0sIkRhdGVGb3JtYXQiOnsiJHJlZiI6Ijc5In0sIklzVmlzaWJsZSI6dHJ1ZSwiUGFyZW50U3R5bGUiOnsiJHJlZiI6IjUzIn19LCJQb3NpdGlvbiI6eyJSYXRpbyI6MC4wOTE3NDc4MjE1NzIzODYyLCJJc0N1c3RvbSI6ZmFsc2V9LCJJZCI6IjE5OWIxMzk4LThhYzAtNGMxYy1hNWE3LTRiYTM4OTI3MWFjMSIsIkltcG9ydElkIjpudWxsLCJUaXRsZSI6Ik1pbGVzdG9uZSA3IiwiTm90ZSI6bnVsbCwiSHlwZXJsaW5rIjpudWxsLCJJc0NoYW5nZWQiOmZhbHNlLCJJc05ldyI6dHJ1ZX0seyIkaWQiOiIyNjciLCJEYXRlIjoiMjAxNy0wOS0zMFQyMzo1OTo1OS45OTlaIiwiU3R5bGUiOnsiJGlkIjoiMjY4IiwiU2hhcGUiOjEzLCJDb25uZWN0b3JNYXJnaW4iOnsiJHJlZiI6IjU0In0sIkNvbm5lY3RvclN0eWxlIjp7IiRpZCI6IjI2OSIsIkxpbmVDb2xvciI6eyIkaWQiOiIyNzAiLCIkdHlwZSI6Ik5MUkUuQ29tbW9uLkRvbS5Tb2xpZENvbG9yQnJ1c2gsIE5MUkUuQ29tbW9uIiwiQ29sb3IiOnsiJGlkIjoiMjcxIiwiQSI6MjU1LCJSIjoyMzIsIkciOjc2LCJCIjozNH19LCJMaW5lV2VpZ2h0IjoxLjAsIkxpbmVUeXBlIjowLCJQYXJlbnRTdHlsZSI6eyIkcmVmIjoiNTUifX0sIklzQmVsb3dUaW1lYmFuZCI6ZmFsc2UsIkhpZGVEYXRlIjpmYWxzZSwiU2hhcGVTaXplIjozLCJTcGFjaW5nIjowLjAsIlBhZGRpbmciOnsiJGlkIjoiMjcyIiwiVG9wIjowLCJMZWZ0IjowLCJSaWdodCI6MCwiQm90dG9tIjowfSwiU2hhcGVTdHlsZSI6eyIkaWQiOiIyNzMiLCJNYXJnaW4iOnsiJHJlZiI6IjYwIn0sIlBhZGRpbmciOnsiJHJlZiI6IjYxIn0sIkJhY2tncm91bmQiOnsiJGlkIjoiMjc0IiwiQ29sb3IiOnsiJGlkIjoiMjc1IiwiQSI6MjU1LCJSIjoyMzIsIkciOjc2LCJCIjozNH19LCJJc1Zpc2libGUiOnRydWUsIldpZHRoIjoxNC4wLCJIZWlnaHQiOjE1LjAsIkJvcmRlclN0eWxlIjp7IiRpZCI6IjI3NiIsIkxpbmVDb2xvciI6eyIkcmVmIjoiNjMifSwiTGluZVdlaWdodCI6MC4wLCJMaW5lVHlwZSI6MCwiUGFyZW50U3R5bGUiOnsiJHJlZiI6IjYyIn19LCJQYXJlbnRTdHlsZSI6eyIkcmVmIjoiNTkifX0sIlRpdGxlU3R5bGUiOnsiJGlkIjoiMjc3IiwiRm9udFNldHRpbmdzIjp7IiRpZCI6IjI3OCIsIkZvbnRTaXplIjo5LCJGb250TmFtZSI6IkNhbGlicmkiLCJJc0JvbGQiOnRydWUsIklzSXRhbGljIjpmYWxzZSwiSXNVbmRlcmxpbmVkIjpmYWxzZSwiUGFyZW50U3R5bGUiOnsiJHJlZiI6IjY2In19LCJBdXRvU2l6ZSI6MiwiRm9yZWdyb3VuZCI6eyIkcmVmIjoiNjcifSwiTWF4V2lkdGgiOjM4LjI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NzkiLCJMaW5lQ29sb3IiOm51bGwsIkxpbmVXZWlnaHQiOjAuMCwiTGluZVR5cGUiOjAsIlBhcmVudFN0eWxlIjpudWxsfSwiUGFyZW50U3R5bGUiOnsiJHJlZiI6IjY1In19LCJEYXRlU3R5bGUiOnsiJGlkIjoiMjgwIiwiRm9udFNldHRpbmdzIjp7IiRpZCI6IjI4MS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ZmFsc2UsIldpZHRoIjowLjAsIkhlaWdodCI6MC4wLCJCb3JkZXJTdHlsZSI6eyIkaWQiOiIyODIiLCJMaW5lQ29sb3IiOm51bGwsIkxpbmVXZWlnaHQiOjAuMCwiTGluZVR5cGUiOjAsIlBhcmVudFN0eWxlIjpudWxsfSwiUGFyZW50U3R5bGUiOnsiJHJlZiI6IjcyIn19LCJEYXRlRm9ybWF0Ijp7IiRyZWYiOiI3OSJ9LCJJc1Zpc2libGUiOnRydWUsIlBhcmVudFN0eWxlIjp7IiRyZWYiOiI1MyJ9fSwiUG9zaXRpb24iOnsiUmF0aW8iOjAuMDgzODI0MTU3NzE0ODQzNzUsIklzQ3VzdG9tIjpmYWxzZX0sIklkIjoiMzFlYTU2ZWMtMjRjMy00NDEzLTg5ZjAtMmUxMzg4ZGU4YWVmIiwiSW1wb3J0SWQiOm51bGwsIlRpdGxlIjoiTWFqb3IgTWlsZXN0b25lIiwiTm90ZSI6bnVsbCwiSHlwZXJsaW5rIjpudWxsLCJJc0NoYW5nZWQiOmZhbHNlLCJJc05ldyI6dHJ1ZX0seyIkaWQiOiIyODMiLCJEYXRlIjoiMjAxNy0xMi0yOFQyMzo1OTo1OS45OTlaIiwiU3R5bGUiOnsiJGlkIjoiMjg0IiwiU2hhcGUiOjQsIkNvbm5lY3Rvck1hcmdpbiI6eyIkcmVmIjoiNTQifSwiQ29ubmVjdG9yU3R5bGUiOnsiJGlkIjoiMjg1IiwiTGluZUNvbG9yIjp7IiRpZCI6IjI4NiIsIiR0eXBlIjoiTkxSRS5Db21tb24uRG9tLlNvbGlkQ29sb3JCcnVzaCwgTkxSRS5Db21tb24iLCJDb2xvciI6eyIkaWQiOiIyODciLCJBIjoyNTUsIlIiOjE3OCwiRyI6MzgsIkIiOjB9fSwiTGluZVdlaWdodCI6MS4wLCJMaW5lVHlwZSI6MCwiUGFyZW50U3R5bGUiOnsiJHJlZiI6IjU1In19LCJJc0JlbG93VGltZWJhbmQiOnRydWUsIkhpZGVEYXRlIjpmYWxzZSwiU2hhcGVTaXplIjozLCJTcGFjaW5nIjowLjAsIlBhZGRpbmciOnsiJGlkIjoiMjg4IiwiVG9wIjowLCJMZWZ0IjowLCJSaWdodCI6MCwiQm90dG9tIjowfSwiU2hhcGVTdHlsZSI6eyIkaWQiOiIyODkiLCJNYXJnaW4iOnsiJHJlZiI6IjYwIn0sIlBhZGRpbmciOnsiJHJlZiI6IjYxIn0sIkJhY2tncm91bmQiOnsiJGlkIjoiMjkwIiwiQ29sb3IiOnsiJGlkIjoiMjkxIiwiQSI6MjU1LCJSIjoxNzgsIkciOjM4LCJCIjowfX0sIklzVmlzaWJsZSI6dHJ1ZSwiV2lkdGgiOjE0LjAsIkhlaWdodCI6MTUuMCwiQm9yZGVyU3R5bGUiOnsiJGlkIjoiMjkyIiwiTGluZUNvbG9yIjp7IiRyZWYiOiI2MyJ9LCJMaW5lV2VpZ2h0IjowLjAsIkxpbmVUeXBlIjowLCJQYXJlbnRTdHlsZSI6eyIkcmVmIjoiNjIifX0sIlBhcmVudFN0eWxlIjp7IiRyZWYiOiI1OSJ9fSwiVGl0bGVTdHlsZSI6eyIkaWQiOiIyOTMiLCJGb250U2V0dGluZ3MiOnsiJGlkIjoiMjk0IiwiRm9udFNpemUiOjgsIkZvbnROYW1lIjoiQ2FsaWJyaSIsIklzQm9sZCI6ZmFsc2UsIklzSXRhbGljIjpmYWxzZSwiSXNVbmRlcmxpbmVkIjpmYWxzZSwiUGFyZW50U3R5bGUiOnsiJHJlZiI6IjY2In19LCJBdXRvU2l6ZSI6MiwiRm9yZWdyb3VuZCI6eyIkcmVmIjoiNjcifSwiTWF4V2lkdGgiOjM5Ljc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OTUiLCJMaW5lQ29sb3IiOm51bGwsIkxpbmVXZWlnaHQiOjAuMCwiTGluZVR5cGUiOjAsIlBhcmVudFN0eWxlIjpudWxsfSwiUGFyZW50U3R5bGUiOnsiJHJlZiI6IjY1In19LCJEYXRlU3R5bGUiOnsiJGlkIjoiMjk2IiwiRm9udFNldHRpbmdzIjp7IiRpZCI6IjI5NyIsIkZvbnRTaXplIjo3LCJGb250TmFtZSI6IkNhbGlicmkiLCJJc0JvbGQiOmZhbHNlLCJJc0l0YWxpYyI6ZmFsc2UsIklzVW5kZXJsaW5lZCI6ZmFsc2UsIlBhcmVudFN0eWxlIjp7IiRyZWYiOiI3MyJ9fSwiQXV0b1NpemUiOjIsIkZvcmVncm91bmQiOnsiJHJlZiI6Ijc0In0sIk1heFdpZHRoIjoyMS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OTgiLCJMaW5lQ29sb3IiOm51bGwsIkxpbmVXZWlnaHQiOjAuMCwiTGluZVR5cGUiOjAsIlBhcmVudFN0eWxlIjpudWxsfSwiUGFyZW50U3R5bGUiOnsiJHJlZiI6IjcyIn19LCJEYXRlRm9ybWF0Ijp7IiRyZWYiOiI3OSJ9LCJJc1Zpc2libGUiOnRydWUsIlBhcmVudFN0eWxlIjp7IiRyZWYiOiI1MyJ9fSwiUG9zaXRpb24iOnsiUmF0aW8iOjAuMDgxMDc2ODc2MzIyNDI4MzgyLCJJc0N1c3RvbSI6dHJ1ZX0sIklkIjoiMTA5MDBlMzYtNWQ4Yy00ZDViLTg1ZGUtM2IzMGMyMjAxZTVmIiwiSW1wb3J0SWQiOm51bGwsIlRpdGxlIjoiTWlsZXN0b25lIDgiLCJOb3RlIjpudWxsLCJIeXBlcmxpbmsiOm51bGwsIklzQ2hhbmdlZCI6ZmFsc2UsIklzTmV3Ijp0cnVlfV0sIlRhc2tzIjpbeyIkaWQiOiIyOTkiLCJHcm91cE5hbWUiOm51bGwsIlN0YXJ0RGF0ZSI6IjIwMTctMDktMTVUMDA6MDA6MDBaIiwiRW5kRGF0ZSI6IjIwMTctMTItMjlUMjM6NTk6NTkuOTk5WiIsIlBlcmNlbnRhZ2VDb21wbGV0ZSI6bnVsbCwiU3R5bGUiOnsiJGlkIjoiMzAwIiwiU2hhcGUiOjEsIlNoYXBlVGhpY2tuZXNzIjozLCJEdXJhdGlvbkZvcm1hdCI6NSwiSW5jbHVkZU5vbldvcmtpbmdEYXlzSW5EdXJhdGlvbiI6ZmFsc2UsIlBlcmNlbnRhZ2VDb21wbGV0ZVN0eWxlIjp7IiRpZCI6IjMwMSIsIkZvbnRTZXR0aW5ncyI6eyIkaWQiOiIzMDI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MDMiLCJMaW5lQ29sb3IiOm51bGwsIkxpbmVXZWlnaHQiOjAuMCwiTGluZVR5cGUiOjAsIlBhcmVudFN0eWxlIjpudWxsfSwiUGFyZW50U3R5bGUiOnsiJHJlZiI6IjgxIn19LCJEdXJhdGlvblN0eWxlIjp7IiRpZCI6IjMwNCIsIkZvbnRTZXR0aW5ncyI6eyIkaWQiOiIzMDUiLCJGb250U2l6ZSI6OCwiRm9udE5hbWUiOiJDYWxpYnJpIiwiSXNCb2xkIjpmYWxzZSwiSXNJdGFsaWMiOmZhbHNlLCJJc1VuZGVybGluZWQiOmZhbHNlLCJQYXJlbnRTdHlsZSI6eyIkcmVmIjoiODkifX0sIkF1dG9TaXplIjowLCJGb3JlZ3JvdW5kIjp7IiRpZCI6IjMwNiIsIkNvbG9yIjp7IiRpZCI6IjMwNyIsIkEiOjI1NSwiUiI6MjMyLCJHIjo3NiwiQiI6MzR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DgiLCJMaW5lQ29sb3IiOm51bGwsIkxpbmVXZWlnaHQiOjAuMCwiTGluZVR5cGUiOjAsIlBhcmVudFN0eWxlIjpudWxsfSwiUGFyZW50U3R5bGUiOnsiJHJlZiI6Ijg4In19LCJIb3Jpem9udGFsQ29ubmVjdG9yU3R5bGUiOnsiJGlkIjoiMzA5IiwiTGluZUNvbG9yIjp7IiRyZWYiOiI5NiJ9LCJMaW5lV2VpZ2h0IjowLjAsIkxpbmVUeXBlIjowLCJQYXJlbnRTdHlsZSI6eyIkcmVmIjoiOTUifX0sIlZlcnRpY2FsQ29ubmVjdG9yU3R5bGUiOnsiJGlkIjoiMzEwIiwiTGluZUNvbG9yIjp7IiRyZWYiOiI5OSJ9LCJMaW5lV2VpZ2h0IjoxLjAsIkxpbmVUeXBlIjowLCJQYXJlbnRTdHlsZSI6eyIkcmVmIjoiOTgifX0sIk1hcmdpbiI6bnVsbCwiU3RhcnREYXRlUG9zaXRpb24iOjIsIkVuZERhdGVQb3NpdGlvbiI6MiwiVGl0bGVQb3NpdGlvbiI6MCwiRHVyYXRpb25Qb3NpdGlvbiI6MSwiUGVyY2VudGFnZUNvbXBsZXRlZFBvc2l0aW9uIjo2LCJTcGFjaW5nIjoyLCJJc0JlbG93VGltZWJhbmQiOmZhbHNlLCJQZXJjZW50YWdlQ29tcGxldGVTaGFwZU9wYWNpdHkiOjM1LCJTaGFwZVN0eWxlIjp7IiRpZCI6IjMxMSIsIk1hcmdpbiI6eyIkcmVmIjoiMTAyIn0sIlBhZGRpbmciOnsiJGlkIjoiMzEyIiwiVG9wIjowLCJMZWZ0IjoxLCJSaWdodCI6MCwiQm90dG9tIjoxfSwiQmFja2dyb3VuZCI6eyIkaWQiOiIzMTMiLCJDb2xvciI6eyIkaWQiOiIzMTQiLCJBIjoyNTUsIlIiOjgwLCJHIjo4MCwiQiI6NzB9fSwiSXNWaXNpYmxlIjp0cnVlLCJXaWR0aCI6MC4wLCJIZWlnaHQiOjEyLjAsIkJvcmRlclN0eWxlIjp7IiRpZCI6IjMxNSIsIkxpbmVDb2xvciI6eyIkaWQiOiIzMTYiLCIkdHlwZSI6Ik5MUkUuQ29tbW9uLkRvbS5Tb2xpZENvbG9yQnJ1c2gsIE5MUkUuQ29tbW9uIiwiQ29sb3IiOnsiJGlkIjoiMzE3IiwiQSI6MjU1LCJSIjoyNTUsIkciOjAsIkIiOjB9fSwiTGluZVdlaWdodCI6MC4wLCJMaW5lVHlwZSI6MCwiUGFyZW50U3R5bGUiOm51bGx9LCJQYXJlbnRTdHlsZSI6eyIkcmVmIjoiMTAxIn19LCJUaXRsZVN0eWxlIjp7IiRpZCI6IjMxOCIsIkZvbnRTZXR0aW5ncyI6eyIkaWQiOiIzMTkiLCJGb250U2l6ZSI6MTAsIkZvbnROYW1lIjoiQ2FsaWJyaSIsIklzQm9sZCI6dHJ1ZSwiSXNJdGFsaWMiOmZhbHNlLCJJc1VuZGVybGluZWQiOmZhbHNlLCJQYXJlbnRTdHlsZSI6eyIkcmVmIjoiMTA4In19LCJBdXRvU2l6ZSI6MiwiRm9yZWdyb3VuZCI6eyIkaWQiOiIzMjAiLCJDb2xvciI6eyIkaWQiOiIzMjEiLCJBIjoyNTUsIlIiOjgwLCJHIjo4MCwiQiI6NzB9fSwiTWF4V2lkdGgiOjMzLjc1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zMjIiLCJMaW5lQ29sb3IiOm51bGwsIkxpbmVXZWlnaHQiOjAuMCwiTGluZVR5cGUiOjAsIlBhcmVudFN0eWxlIjpudWxsfSwiUGFyZW50U3R5bGUiOnsiJHJlZiI6IjEwNyJ9fSwiRGF0ZVN0eWxlIjp7IiRpZCI6IjMyMyIsIkZvbnRTZXR0aW5ncyI6eyIkaWQiOiIzMjQiLCJGb250U2l6ZSI6OCwiRm9udE5hbWUiOiJDYWxpYnJpIiwiSXNCb2xkIjpmYWxzZSwiSXNJdGFsaWMiOmZhbHNlLCJJc1VuZGVybGluZWQiOmZhbHNlLCJQYXJlbnRTdHlsZSI6eyIkcmVmIjoiMTE1In19LCJBdXRvU2l6ZSI6MiwiRm9yZWdyb3VuZCI6eyIkcmVmIjoiMTE2In0sIk1heFdpZHRoIjo1MS43NS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zI1IiwiTGluZUNvbG9yIjpudWxsLCJMaW5lV2VpZ2h0IjowLjAsIkxpbmVUeXBlIjowLCJQYXJlbnRTdHlsZSI6bnVsbH0sIlBhcmVudFN0eWxlIjp7IiRyZWYiOiIxMTQifX0sIkRhdGVGb3JtYXQiOnsiJGlkIjoiMzI2IiwiRm9ybWF0U3RyaW5nIjoiTU1NIGQiLCJTZXBhcmF0b3IiOiIvIiwiVXNlSW50ZXJuYXRpb25hbERhdGVGb3JtYXQiOmZhbHNlfSwiSXNWaXNpYmxlIjp0cnVlLCJQYXJlbnRTdHlsZSI6eyIkcmVmIjoiODAifX0sIkluZGV4IjoxLCJJZCI6IjUzNzMwMWM4LWJlNDMtNDg2MC1hMzU5LTNjYWFjNjFhMWQ3NCIsIkltcG9ydElkIjpudWxsLCJUaXRsZSI6IlBoYXNlIDQiLCJOb3RlIjpudWxsLCJIeXBlcmxpbmsiOm51bGwsIklzQ2hhbmdlZCI6ZmFsc2UsIklzTmV3Ijp0cnVlfSx7IiRpZCI6IjMyNyIsIkdyb3VwTmFtZSI6bnVsbCwiU3RhcnREYXRlIjoiMjAxNy0wNC0xNVQwMDowMDowMFoiLCJFbmREYXRlIjoiMjAxNy0xMC0xNVQyMzo1OTo1OS45OTlaIiwiUGVyY2VudGFnZUNvbXBsZXRlIjpudWxsLCJTdHlsZSI6eyIkaWQiOiIzMjgiLCJTaGFwZSI6MSwiU2hhcGVUaGlja25lc3MiOjMsIkR1cmF0aW9uRm9ybWF0Ijo1LCJJbmNsdWRlTm9uV29ya2luZ0RheXNJbkR1cmF0aW9uIjpmYWxzZSwiUGVyY2VudGFnZUNvbXBsZXRlU3R5bGUiOnsiJGlkIjoiMzI5IiwiRm9udFNldHRpbmdzIjp7IiRpZCI6IjMzM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zMSIsIkxpbmVDb2xvciI6bnVsbCwiTGluZVdlaWdodCI6MC4wLCJMaW5lVHlwZSI6MCwiUGFyZW50U3R5bGUiOm51bGx9LCJQYXJlbnRTdHlsZSI6eyIkcmVmIjoiODEifX0sIkR1cmF0aW9uU3R5bGUiOnsiJGlkIjoiMzMyIiwiRm9udFNldHRpbmdzIjp7IiRpZCI6IjMzMyIsIkZvbnRTaXplIjo4LCJGb250TmFtZSI6IkNhbGlicmkiLCJJc0JvbGQiOmZhbHNlLCJJc0l0YWxpYyI6ZmFsc2UsIklzVW5kZXJsaW5lZCI6ZmFsc2UsIlBhcmVudFN0eWxlIjp7IiRyZWYiOiI4OSJ9fSwiQXV0b1NpemUiOjAsIkZvcmVncm91bmQiOnsiJGlkIjoiMzM0IiwiQ29sb3IiOnsiJGlkIjoiMzM1IiwiQSI6MjU1LCJSIjoyMzIsIkciOjc2LCJCIjozNH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zNiIsIkxpbmVDb2xvciI6bnVsbCwiTGluZVdlaWdodCI6MC4wLCJMaW5lVHlwZSI6MCwiUGFyZW50U3R5bGUiOm51bGx9LCJQYXJlbnRTdHlsZSI6eyIkcmVmIjoiODgifX0sIkhvcml6b250YWxDb25uZWN0b3JTdHlsZSI6eyIkaWQiOiIzMzciLCJMaW5lQ29sb3IiOnsiJHJlZiI6Ijk2In0sIkxpbmVXZWlnaHQiOjAuMCwiTGluZVR5cGUiOjAsIlBhcmVudFN0eWxlIjp7IiRyZWYiOiI5NSJ9fSwiVmVydGljYWxDb25uZWN0b3JTdHlsZSI6eyIkaWQiOiIzMzgiLCJMaW5lQ29sb3IiOnsiJHJlZiI6Ijk5In0sIkxpbmVXZWlnaHQiOjEuMCwiTGluZVR5cGUiOjAsIlBhcmVudFN0eWxlIjp7IiRyZWYiOiI5OCJ9fSwiTWFyZ2luIjpudWxsLCJTdGFydERhdGVQb3NpdGlvbiI6MiwiRW5kRGF0ZVBvc2l0aW9uIjoyLCJUaXRsZVBvc2l0aW9uIjowLCJEdXJhdGlvblBvc2l0aW9uIjoxLCJQZXJjZW50YWdlQ29tcGxldGVkUG9zaXRpb24iOjYsIlNwYWNpbmciOjIsIklzQmVsb3dUaW1lYmFuZCI6ZmFsc2UsIlBlcmNlbnRhZ2VDb21wbGV0ZVNoYXBlT3BhY2l0eSI6MzUsIlNoYXBlU3R5bGUiOnsiJGlkIjoiMzM5IiwiTWFyZ2luIjp7IiRyZWYiOiIxMDIifSwiUGFkZGluZyI6eyIkaWQiOiIzNDAiLCJUb3AiOjAsIkxlZnQiOjEsIlJpZ2h0IjowLCJCb3R0b20iOjF9LCJCYWNrZ3JvdW5kIjp7IiRpZCI6IjM0MSIsIkNvbG9yIjp7IiRpZCI6IjM0MiIsIkEiOjI1NSwiUiI6ODAsIkciOjgwLCJCIjo3MH19LCJJc1Zpc2libGUiOnRydWUsIldpZHRoIjowLjAsIkhlaWdodCI6MTIuMCwiQm9yZGVyU3R5bGUiOnsiJGlkIjoiMzQzIiwiTGluZUNvbG9yIjp7IiRpZCI6IjM0NCIsIiR0eXBlIjoiTkxSRS5Db21tb24uRG9tLlNvbGlkQ29sb3JCcnVzaCwgTkxSRS5Db21tb24iLCJDb2xvciI6eyIkaWQiOiIzNDUiLCJBIjoyNTUsIlIiOjI1NSwiRyI6MCwiQiI6MH19LCJMaW5lV2VpZ2h0IjowLjAsIkxpbmVUeXBlIjowLCJQYXJlbnRTdHlsZSI6bnVsbH0sIlBhcmVudFN0eWxlIjp7IiRyZWYiOiIxMDEifX0sIlRpdGxlU3R5bGUiOnsiJGlkIjoiMzQ2IiwiRm9udFNldHRpbmdzIjp7IiRpZCI6IjM0NyIsIkZvbnRTaXplIjoxMCwiRm9udE5hbWUiOiJDYWxpYnJpIiwiSXNCb2xkIjp0cnVlLCJJc0l0YWxpYyI6ZmFsc2UsIklzVW5kZXJsaW5lZCI6ZmFsc2UsIlBhcmVudFN0eWxlIjp7IiRyZWYiOiIxMDgifX0sIkF1dG9TaXplIjoyLCJGb3JlZ3JvdW5kIjp7IiRpZCI6IjM0OCIsIkNvbG9yIjp7IiRpZCI6IjM0OSIsIkEiOjI1NSwiUiI6ODAsIkciOjgwLCJCIjo3MH19LCJNYXhXaWR0aCI6MzMuNzU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M1MCIsIkxpbmVDb2xvciI6bnVsbCwiTGluZVdlaWdodCI6MC4wLCJMaW5lVHlwZSI6MCwiUGFyZW50U3R5bGUiOm51bGx9LCJQYXJlbnRTdHlsZSI6eyIkcmVmIjoiMTA3In19LCJEYXRlU3R5bGUiOnsiJGlkIjoiMzUxIiwiRm9udFNldHRpbmdzIjp7IiRpZCI6IjM1MiIsIkZvbnRTaXplIjo4LCJGb250TmFtZSI6IkNhbGlicmkiLCJJc0JvbGQiOmZhbHNlLCJJc0l0YWxpYyI6ZmFsc2UsIklzVW5kZXJsaW5lZCI6ZmFsc2UsIlBhcmVudFN0eWxlIjp7IiRyZWYiOiIxMTUifX0sIkF1dG9TaXplIjoyLCJGb3JlZ3JvdW5kIjp7IiRyZWYiOiIxMTYifSwiTWF4V2lkdGgiOjUx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1MyIsIkxpbmVDb2xvciI6bnVsbCwiTGluZVdlaWdodCI6MC4wLCJMaW5lVHlwZSI6MCwiUGFyZW50U3R5bGUiOm51bGx9LCJQYXJlbnRTdHlsZSI6eyIkcmVmIjoiMTE0In19LCJEYXRlRm9ybWF0Ijp7IiRpZCI6IjM1NCIsIkZvcm1hdFN0cmluZyI6Ik1NTSBkIiwiU2VwYXJhdG9yIjoiLyIsIlVzZUludGVybmF0aW9uYWxEYXRlRm9ybWF0IjpmYWxzZX0sIklzVmlzaWJsZSI6dHJ1ZSwiUGFyZW50U3R5bGUiOnsiJHJlZiI6IjgwIn19LCJJbmRleCI6MiwiSWQiOiI5MWQzNzM1OS1mYjg2LTQ2YTctOWJlNS1lM2Y4OGFkMWU5ODQiLCJJbXBvcnRJZCI6bnVsbCwiVGl0bGUiOiJQaGFzZSAzIiwiTm90ZSI6bnVsbCwiSHlwZXJsaW5rIjpudWxsLCJJc0NoYW5nZWQiOmZhbHNlLCJJc05ldyI6dHJ1ZX0seyIkaWQiOiIzNTUiLCJHcm91cE5hbWUiOm51bGwsIlN0YXJ0RGF0ZSI6IjIwMTctMDMtMDFUMDA6MDA6MDBaIiwiRW5kRGF0ZSI6IjIwMTctMDUtMTVUMjM6NTk6NTkuOTk5WiIsIlBlcmNlbnRhZ2VDb21wbGV0ZSI6bnVsbCwiU3R5bGUiOnsiJGlkIjoiMzU2IiwiU2hhcGUiOjEsIlNoYXBlVGhpY2tuZXNzIjozLCJEdXJhdGlvbkZvcm1hdCI6NSwiSW5jbHVkZU5vbldvcmtpbmdEYXlzSW5EdXJhdGlvbiI6ZmFsc2UsIlBlcmNlbnRhZ2VDb21wbGV0ZVN0eWxlIjp7IiRpZCI6IjM1NyIsIkZvbnRTZXR0aW5ncyI6eyIkaWQiOiIzNTg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NTkiLCJMaW5lQ29sb3IiOm51bGwsIkxpbmVXZWlnaHQiOjAuMCwiTGluZVR5cGUiOjAsIlBhcmVudFN0eWxlIjpudWxsfSwiUGFyZW50U3R5bGUiOnsiJHJlZiI6IjgxIn19LCJEdXJhdGlvblN0eWxlIjp7IiRpZCI6IjM2MCIsIkZvbnRTZXR0aW5ncyI6eyIkaWQiOiIzNjEiLCJGb250U2l6ZSI6OCwiRm9udE5hbWUiOiJDYWxpYnJpIiwiSXNCb2xkIjpmYWxzZSwiSXNJdGFsaWMiOmZhbHNlLCJJc1VuZGVybGluZWQiOmZhbHNlLCJQYXJlbnRTdHlsZSI6eyIkcmVmIjoiODkifX0sIkF1dG9TaXplIjowLCJGb3JlZ3JvdW5kIjp7IiRpZCI6IjM2MiIsIkNvbG9yIjp7IiRpZCI6IjM2MyIsIkEiOjI1NSwiUiI6MjMyLCJHIjo3NiwiQiI6MzR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NjQiLCJMaW5lQ29sb3IiOm51bGwsIkxpbmVXZWlnaHQiOjAuMCwiTGluZVR5cGUiOjAsIlBhcmVudFN0eWxlIjpudWxsfSwiUGFyZW50U3R5bGUiOnsiJHJlZiI6Ijg4In19LCJIb3Jpem9udGFsQ29ubmVjdG9yU3R5bGUiOnsiJGlkIjoiMzY1IiwiTGluZUNvbG9yIjp7IiRyZWYiOiI5NiJ9LCJMaW5lV2VpZ2h0IjowLjAsIkxpbmVUeXBlIjowLCJQYXJlbnRTdHlsZSI6eyIkcmVmIjoiOTUifX0sIlZlcnRpY2FsQ29ubmVjdG9yU3R5bGUiOnsiJGlkIjoiMzY2IiwiTGluZUNvbG9yIjp7IiRyZWYiOiI5OSJ9LCJMaW5lV2VpZ2h0IjoxLjAsIkxpbmVUeXBlIjowLCJQYXJlbnRTdHlsZSI6eyIkcmVmIjoiOTgifX0sIk1hcmdpbiI6bnVsbCwiU3RhcnREYXRlUG9zaXRpb24iOjIsIkVuZERhdGVQb3NpdGlvbiI6MiwiVGl0bGVQb3NpdGlvbiI6MCwiRHVyYXRpb25Qb3NpdGlvbiI6MSwiUGVyY2VudGFnZUNvbXBsZXRlZFBvc2l0aW9uIjo2LCJTcGFjaW5nIjoyLCJJc0JlbG93VGltZWJhbmQiOmZhbHNlLCJQZXJjZW50YWdlQ29tcGxldGVTaGFwZU9wYWNpdHkiOjM1LCJTaGFwZVN0eWxlIjp7IiRpZCI6IjM2NyIsIk1hcmdpbiI6eyIkcmVmIjoiMTAyIn0sIlBhZGRpbmciOnsiJGlkIjoiMzY4IiwiVG9wIjowLCJMZWZ0IjoxLCJSaWdodCI6MCwiQm90dG9tIjoxfSwiQmFja2dyb3VuZCI6eyIkaWQiOiIzNjkiLCJDb2xvciI6eyIkaWQiOiIzNzAiLCJBIjoyNTUsIlIiOjgwLCJHIjo4MCwiQiI6NzB9fSwiSXNWaXNpYmxlIjp0cnVlLCJXaWR0aCI6MC4wLCJIZWlnaHQiOjEyLjAsIkJvcmRlclN0eWxlIjp7IiRpZCI6IjM3MSIsIkxpbmVDb2xvciI6eyIkaWQiOiIzNzIiLCIkdHlwZSI6Ik5MUkUuQ29tbW9uLkRvbS5Tb2xpZENvbG9yQnJ1c2gsIE5MUkUuQ29tbW9uIiwiQ29sb3IiOnsiJGlkIjoiMzczIiwiQSI6MjU1LCJSIjoyNTUsIkciOjAsIkIiOjB9fSwiTGluZVdlaWdodCI6MC4wLCJMaW5lVHlwZSI6MCwiUGFyZW50U3R5bGUiOm51bGx9LCJQYXJlbnRTdHlsZSI6eyIkcmVmIjoiMTAxIn19LCJUaXRsZVN0eWxlIjp7IiRpZCI6IjM3NCIsIkZvbnRTZXR0aW5ncyI6eyIkaWQiOiIzNzUiLCJGb250U2l6ZSI6MTAsIkZvbnROYW1lIjoiQ2FsaWJyaSIsIklzQm9sZCI6dHJ1ZSwiSXNJdGFsaWMiOmZhbHNlLCJJc1VuZGVybGluZWQiOmZhbHNlLCJQYXJlbnRTdHlsZSI6eyIkcmVmIjoiMTA4In19LCJBdXRvU2l6ZSI6MiwiRm9yZWdyb3VuZCI6eyIkaWQiOiIzNzYiLCJDb2xvciI6eyIkaWQiOiIzNzciLCJBIjoyNTUsIlIiOjgwLCJHIjo4MCwiQiI6NzB9fSwiTWF4V2lkdGgiOjMzLjc1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zNzgiLCJMaW5lQ29sb3IiOm51bGwsIkxpbmVXZWlnaHQiOjAuMCwiTGluZVR5cGUiOjAsIlBhcmVudFN0eWxlIjpudWxsfSwiUGFyZW50U3R5bGUiOnsiJHJlZiI6IjEwNyJ9fSwiRGF0ZVN0eWxlIjp7IiRpZCI6IjM3OSIsIkZvbnRTZXR0aW5ncyI6eyIkaWQiOiIzODAiLCJGb250U2l6ZSI6OCwiRm9udE5hbWUiOiJDYWxpYnJpIiwiSXNCb2xkIjpmYWxzZSwiSXNJdGFsaWMiOmZhbHNlLCJJc1VuZGVybGluZWQiOmZhbHNlLCJQYXJlbnRTdHlsZSI6eyIkcmVmIjoiMTE1In19LCJBdXRvU2l6ZSI6MiwiRm9yZWdyb3VuZCI6eyIkcmVmIjoiMTE2In0sIk1heFdpZHRoIjo1MS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ODEiLCJMaW5lQ29sb3IiOm51bGwsIkxpbmVXZWlnaHQiOjAuMCwiTGluZVR5cGUiOjAsIlBhcmVudFN0eWxlIjpudWxsfSwiUGFyZW50U3R5bGUiOnsiJHJlZiI6IjExNCJ9fSwiRGF0ZUZvcm1hdCI6eyIkaWQiOiIzODIiLCJGb3JtYXRTdHJpbmciOiJNTU0gZCIsIlNlcGFyYXRvciI6Ii8iLCJVc2VJbnRlcm5hdGlvbmFsRGF0ZUZvcm1hdCI6ZmFsc2V9LCJJc1Zpc2libGUiOnRydWUsIlBhcmVudFN0eWxlIjp7IiRyZWYiOiI4MCJ9fSwiSW5kZXgiOjMsIklkIjoiZDg1MDJjNzgtMjI2NS00M2JjLTg2NzItZTk5NGFkYTg4YTExIiwiSW1wb3J0SWQiOm51bGwsIlRpdGxlIjoiUGhhc2UgMiIsIk5vdGUiOm51bGwsIkh5cGVybGluayI6bnVsbCwiSXNDaGFuZ2VkIjpmYWxzZSwiSXNOZXciOnRydWV9LHsiJGlkIjoiMzgzIiwiR3JvdXBOYW1lIjpudWxsLCJTdGFydERhdGUiOiIyMDE3LTAxLTAxVDAwOjAwOjAwWiIsIkVuZERhdGUiOiIyMDE3LTAyLTI4VDIzOjU5OjU5Ljk5OVoiLCJQZXJjZW50YWdlQ29tcGxldGUiOm51bGwsIlN0eWxlIjp7IiRpZCI6IjM4NCIsIlNoYXBlIjoxLCJTaGFwZVRoaWNrbmVzcyI6MywiRHVyYXRpb25Gb3JtYXQiOjUsIkluY2x1ZGVOb25Xb3JraW5nRGF5c0luRHVyYXRpb24iOmZhbHNlLCJQZXJjZW50YWdlQ29tcGxldGVTdHlsZSI6eyIkaWQiOiIzODUiLCJGb250U2V0dGluZ3MiOnsiJGlkIjoiMzg2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g3IiwiTGluZUNvbG9yIjpudWxsLCJMaW5lV2VpZ2h0IjowLjAsIkxpbmVUeXBlIjowLCJQYXJlbnRTdHlsZSI6bnVsbH0sIlBhcmVudFN0eWxlIjp7IiRyZWYiOiI4MSJ9fSwiRHVyYXRpb25TdHlsZSI6eyIkaWQiOiIzODgiLCJGb250U2V0dGluZ3MiOnsiJGlkIjoiMzg5IiwiRm9udFNpemUiOjgsIkZvbnROYW1lIjoiQ2FsaWJyaSIsIklzQm9sZCI6ZmFsc2UsIklzSXRhbGljIjpmYWxzZSwiSXNVbmRlcmxpbmVkIjpmYWxzZSwiUGFyZW50U3R5bGUiOnsiJHJlZiI6Ijg5In19LCJBdXRvU2l6ZSI6MCwiRm9yZWdyb3VuZCI6eyIkaWQiOiIzOTAiLCJDb2xvciI6eyIkaWQiOiIzOTEiLCJBIjoyNTUsIlIiOjIzMiwiRyI6NzYsIkIiOjM0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kyIiwiTGluZUNvbG9yIjpudWxsLCJMaW5lV2VpZ2h0IjowLjAsIkxpbmVUeXBlIjowLCJQYXJlbnRTdHlsZSI6bnVsbH0sIlBhcmVudFN0eWxlIjp7IiRyZWYiOiI4OCJ9fSwiSG9yaXpvbnRhbENvbm5lY3RvclN0eWxlIjp7IiRpZCI6IjM5MyIsIkxpbmVDb2xvciI6eyIkcmVmIjoiOTYifSwiTGluZVdlaWdodCI6MC4wLCJMaW5lVHlwZSI6MCwiUGFyZW50U3R5bGUiOnsiJHJlZiI6Ijk1In19LCJWZXJ0aWNhbENvbm5lY3RvclN0eWxlIjp7IiRpZCI6IjM5NCIsIkxpbmVDb2xvciI6eyIkcmVmIjoiOTkifSwiTGluZVdlaWdodCI6MS4wLCJMaW5lVHlwZSI6MCwiUGFyZW50U3R5bGUiOnsiJHJlZiI6Ijk4In19LCJNYXJnaW4iOm51bGwsIlN0YXJ0RGF0ZVBvc2l0aW9uIjoyLCJFbmREYXRlUG9zaXRpb24iOjIsIlRpdGxlUG9zaXRpb24iOjAsIkR1cmF0aW9uUG9zaXRpb24iOjEsIlBlcmNlbnRhZ2VDb21wbGV0ZWRQb3NpdGlvbiI6NiwiU3BhY2luZyI6MiwiSXNCZWxvd1RpbWViYW5kIjpmYWxzZSwiUGVyY2VudGFnZUNvbXBsZXRlU2hhcGVPcGFjaXR5IjozNSwiU2hhcGVTdHlsZSI6eyIkaWQiOiIzOTUiLCJNYXJnaW4iOnsiJHJlZiI6IjEwMiJ9LCJQYWRkaW5nIjp7IiRpZCI6IjM5NiIsIlRvcCI6MCwiTGVmdCI6MSwiUmlnaHQiOjAsIkJvdHRvbSI6MX0sIkJhY2tncm91bmQiOnsiJGlkIjoiMzk3IiwiQ29sb3IiOnsiJGlkIjoiMzk4IiwiQSI6MjU1LCJSIjo4MCwiRyI6ODAsIkIiOjcwfX0sIklzVmlzaWJsZSI6dHJ1ZSwiV2lkdGgiOjAuMCwiSGVpZ2h0IjoxMi4wLCJCb3JkZXJTdHlsZSI6eyIkaWQiOiIzOTkiLCJMaW5lQ29sb3IiOnsiJGlkIjoiNDAwIiwiJHR5cGUiOiJOTFJFLkNvbW1vbi5Eb20uU29saWRDb2xvckJydXNoLCBOTFJFLkNvbW1vbiIsIkNvbG9yIjp7IiRpZCI6IjQwMSIsIkEiOjI1NSwiUiI6MjU1LCJHIjowLCJCIjowfX0sIkxpbmVXZWlnaHQiOjAuMCwiTGluZVR5cGUiOjAsIlBhcmVudFN0eWxlIjpudWxsfSwiUGFyZW50U3R5bGUiOnsiJHJlZiI6IjEwMSJ9fSwiVGl0bGVTdHlsZSI6eyIkaWQiOiI0MDIiLCJGb250U2V0dGluZ3MiOnsiJGlkIjoiNDAzIiwiRm9udFNpemUiOjEwLCJGb250TmFtZSI6IkNhbGlicmkiLCJJc0JvbGQiOnRydWUsIklzSXRhbGljIjpmYWxzZSwiSXNVbmRlcmxpbmVkIjpmYWxzZSwiUGFyZW50U3R5bGUiOnsiJHJlZiI6IjEwOCJ9fSwiQXV0b1NpemUiOjIsIkZvcmVncm91bmQiOnsiJGlkIjoiNDA0IiwiQ29sb3IiOnsiJGlkIjoiNDA1IiwiQSI6MjU1LCJSIjo4MCwiRyI6ODAsIkIiOjcwfX0sIk1heFdpZHRoIjozMy43NS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DA2IiwiTGluZUNvbG9yIjpudWxsLCJMaW5lV2VpZ2h0IjowLjAsIkxpbmVUeXBlIjowLCJQYXJlbnRTdHlsZSI6bnVsbH0sIlBhcmVudFN0eWxlIjp7IiRyZWYiOiIxMDcifX0sIkRhdGVTdHlsZSI6eyIkaWQiOiI0MDciLCJGb250U2V0dGluZ3MiOnsiJGlkIjoiNDA4IiwiRm9udFNpemUiOjgsIkZvbnROYW1lIjoiQ2FsaWJyaSIsIklzQm9sZCI6ZmFsc2UsIklzSXRhbGljIjpmYWxzZSwiSXNVbmRlcmxpbmVkIjpmYWxzZSwiUGFyZW50U3R5bGUiOnsiJHJlZiI6IjExNSJ9fSwiQXV0b1NpemUiOjIsIkZvcmVncm91bmQiOnsiJHJlZiI6IjExNiJ9LCJNYXhXaWR0aCI6NDUuNzU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QwOSIsIkxpbmVDb2xvciI6bnVsbCwiTGluZVdlaWdodCI6MC4wLCJMaW5lVHlwZSI6MCwiUGFyZW50U3R5bGUiOm51bGx9LCJQYXJlbnRTdHlsZSI6eyIkcmVmIjoiMTE0In19LCJEYXRlRm9ybWF0Ijp7IiRpZCI6IjQxMCIsIkZvcm1hdFN0cmluZyI6Ik1NTSBkIiwiU2VwYXJhdG9yIjoiLyIsIlVzZUludGVybmF0aW9uYWxEYXRlRm9ybWF0IjpmYWxzZX0sIklzVmlzaWJsZSI6dHJ1ZSwiUGFyZW50U3R5bGUiOnsiJHJlZiI6IjgwIn19LCJJbmRleCI6NCwiSWQiOiIwMDBhOTJkZC05YjEyLTQ4NzMtYTBkYS0xMTc4Mzc1ZDcyYTgiLCJJbXBvcnRJZCI6bnVsbCwiVGl0bGUiOiJQaGFzZSAxIiwiTm90ZSI6bnVsbCwiSHlwZXJsaW5rIjpudWxsLCJJc0NoYW5nZWQiOmZhbHNlLCJJc05ldyI6dHJ1ZX1dLCJNc1Byb2plY3RJdGVtc1RyZWUiOnsiJGlkIjoiNDExIiwiUm9vdCI6eyJJbXBvcnRJZCI6bnVsbCwiSXNJbXBvcnRlZCI6ZmFsc2UsIkNoaWxkcmVuIjpbXX19LCJNZXRhZGF0YSI6eyIkaWQiOiI0MTIifSwiU2V0dGluZ3MiOnsiJGlkIjoiNDEzIiwiSW1wYU9wdGlvbnMiOm51bGw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nRydWUsIlNtYXJ0VGltZWxpbmVUYXNrUGVyY2VudGFnZUZpdCI6ZmFsc2V9LCJJc05ldyI6dHJ1ZSwiSW1wb3J0VHlwZSI6MCwiRmlsZVBhdGgiOm51bGwsIlRpbWVsaW5lSW1wb3J0ZWQiOmZhbHNlfQ=="/>
  <p:tag name="__MASTER" val="__part_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8115</TotalTime>
  <Words>1762</Words>
  <Application>Microsoft Office PowerPoint</Application>
  <PresentationFormat>On-screen Show (4:3)</PresentationFormat>
  <Paragraphs>402</Paragraphs>
  <Slides>53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9" baseType="lpstr">
      <vt:lpstr>Arial</vt:lpstr>
      <vt:lpstr>Calibri</vt:lpstr>
      <vt:lpstr>Century Gothic</vt:lpstr>
      <vt:lpstr>Corbel</vt:lpstr>
      <vt:lpstr>Times New Roman</vt:lpstr>
      <vt:lpstr>Vapor Trail</vt:lpstr>
      <vt:lpstr>In-Class, First day</vt:lpstr>
      <vt:lpstr>BIT 142: Intermediate Programming</vt:lpstr>
      <vt:lpstr>tl;dr</vt:lpstr>
      <vt:lpstr>Start Visual Studio now</vt:lpstr>
      <vt:lpstr>All material distributed through website</vt:lpstr>
      <vt:lpstr>Expectations of  BIT 142 Students</vt:lpstr>
      <vt:lpstr>BIT 142 Topics for tonight</vt:lpstr>
      <vt:lpstr>REMINDER:  Lesson 01 work due  at the start of the next class session!</vt:lpstr>
      <vt:lpstr>How To Use The website</vt:lpstr>
      <vt:lpstr> Canvas Is (Almost)  not used in this course</vt:lpstr>
      <vt:lpstr>No other Canvas features are used</vt:lpstr>
      <vt:lpstr>How to use the website:  Main page</vt:lpstr>
      <vt:lpstr>How to use a lesson page</vt:lpstr>
      <vt:lpstr>How to use the website:  Main page</vt:lpstr>
      <vt:lpstr>The SYllabus</vt:lpstr>
      <vt:lpstr>Syllabus</vt:lpstr>
      <vt:lpstr>Syllabus : Book info</vt:lpstr>
      <vt:lpstr>Hybrid vs. online </vt:lpstr>
      <vt:lpstr>Tl;dr</vt:lpstr>
      <vt:lpstr>Hybrid vs. “Online”</vt:lpstr>
      <vt:lpstr>Hybrid vs. “Online”</vt:lpstr>
      <vt:lpstr>Hybrid vs. “Online”</vt:lpstr>
      <vt:lpstr>Hybrid vs. online</vt:lpstr>
      <vt:lpstr>Exams</vt:lpstr>
      <vt:lpstr>Exams happen in-class</vt:lpstr>
      <vt:lpstr>Exams happen in-class</vt:lpstr>
      <vt:lpstr>Plagiarism</vt:lpstr>
      <vt:lpstr>PowerPoint Presentation</vt:lpstr>
      <vt:lpstr>Do NOT plagiarize other people’s work</vt:lpstr>
      <vt:lpstr>Do NOT plagiarize other people’s work</vt:lpstr>
      <vt:lpstr>Overall Course workflow</vt:lpstr>
      <vt:lpstr>Course plan</vt:lpstr>
      <vt:lpstr>Lesson plan: stuff that’s specific to lesson 1 </vt:lpstr>
      <vt:lpstr>Lesson plan: Viewing Quiz / Video Outline</vt:lpstr>
      <vt:lpstr>Lesson plan Exercises</vt:lpstr>
      <vt:lpstr>Required &amp; Hand-in</vt:lpstr>
      <vt:lpstr>Due Date / Late Policies</vt:lpstr>
      <vt:lpstr>PCE Late Policy</vt:lpstr>
      <vt:lpstr>PowerPoint Presentation</vt:lpstr>
      <vt:lpstr>Homework Late Policy</vt:lpstr>
      <vt:lpstr>PowerPoint Presentation</vt:lpstr>
      <vt:lpstr>Getting Access To  Visual Studio</vt:lpstr>
      <vt:lpstr>Install Visual Studio On Your Own Computer</vt:lpstr>
      <vt:lpstr>Mac users</vt:lpstr>
      <vt:lpstr>Visual Studio here at Cascadia</vt:lpstr>
      <vt:lpstr>Coding Workflow</vt:lpstr>
      <vt:lpstr>How to use the  starter project</vt:lpstr>
      <vt:lpstr>Download </vt:lpstr>
      <vt:lpstr>Extract </vt:lpstr>
      <vt:lpstr>Edit, Compile, Run, Debug </vt:lpstr>
      <vt:lpstr>Compress </vt:lpstr>
      <vt:lpstr>Remove Extra files  from .ZIPped up copy </vt:lpstr>
      <vt:lpstr> Upload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142</dc:title>
  <dc:creator>Mike W. Panitz</dc:creator>
  <dc:description>Copyright 2002, Mike Panitz,_x000d_
All Rights Reserved, 2002, Mike Panitz</dc:description>
  <cp:lastModifiedBy>Michael Panitz</cp:lastModifiedBy>
  <cp:revision>665</cp:revision>
  <dcterms:created xsi:type="dcterms:W3CDTF">2001-06-15T01:31:23Z</dcterms:created>
  <dcterms:modified xsi:type="dcterms:W3CDTF">2019-09-26T16:47:48Z</dcterms:modified>
</cp:coreProperties>
</file>