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22"/>
  </p:notesMasterIdLst>
  <p:sldIdLst>
    <p:sldId id="256" r:id="rId2"/>
    <p:sldId id="532" r:id="rId3"/>
    <p:sldId id="542" r:id="rId4"/>
    <p:sldId id="585" r:id="rId5"/>
    <p:sldId id="588" r:id="rId6"/>
    <p:sldId id="589" r:id="rId7"/>
    <p:sldId id="590" r:id="rId8"/>
    <p:sldId id="591" r:id="rId9"/>
    <p:sldId id="557" r:id="rId10"/>
    <p:sldId id="592" r:id="rId11"/>
    <p:sldId id="593" r:id="rId12"/>
    <p:sldId id="594" r:id="rId13"/>
    <p:sldId id="562" r:id="rId14"/>
    <p:sldId id="595" r:id="rId15"/>
    <p:sldId id="596" r:id="rId16"/>
    <p:sldId id="597" r:id="rId17"/>
    <p:sldId id="598" r:id="rId18"/>
    <p:sldId id="599" r:id="rId19"/>
    <p:sldId id="600" r:id="rId20"/>
    <p:sldId id="58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50" autoAdjust="0"/>
    <p:restoredTop sz="88824" autoAdjust="0"/>
  </p:normalViewPr>
  <p:slideViewPr>
    <p:cSldViewPr snapToGrid="0">
      <p:cViewPr varScale="1">
        <p:scale>
          <a:sx n="64" d="100"/>
          <a:sy n="64" d="100"/>
        </p:scale>
        <p:origin x="9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61FA2-0ABE-4676-A98B-8411FFA0589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FB4C4-9576-48F4-9C9C-A7B29418E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94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7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12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59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38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46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47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01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3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922E-B6CD-4BE5-97E2-4077C3C0F6DD}" type="datetime1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FC3A-EE80-4FC3-9451-DA22201C79FC}" type="datetime1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128A-7662-424A-ADF1-7E314E7B1185}" type="datetime1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3B45-7003-4493-ADA1-20F6CA50FA4A}" type="datetime1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9F6F49B-548D-4482-B2A4-F5FE1C027800}" type="datetime1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ABFA-20CC-4796-A862-AC0EEB7563D9}" type="datetime1">
              <a:rPr lang="en-US" smtClean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909D-A28F-4C4A-82DA-20FC23BD236F}" type="datetime1">
              <a:rPr lang="en-US" smtClean="0"/>
              <a:t>3/7/2019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C549-580B-4215-9877-7B2F1AA1E1C1}" type="datetime1">
              <a:rPr lang="en-US" smtClean="0"/>
              <a:t>3/7/2019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46A6-47F1-4674-A85C-2EB8A944C373}" type="datetime1">
              <a:rPr lang="en-US" smtClean="0"/>
              <a:t>3/7/2019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1BFE-756C-467C-9C26-91CB656870D4}" type="datetime1">
              <a:rPr lang="en-US" smtClean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50AD-692F-4CF9-B1E2-675EBFE17C03}" type="datetime1">
              <a:rPr lang="en-US" smtClean="0"/>
              <a:t>3/7/2019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6B8845A-709F-4FA3-9984-6E4B45373254}" type="datetime1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536699"/>
            <a:ext cx="9966960" cy="2690031"/>
          </a:xfrm>
        </p:spPr>
        <p:txBody>
          <a:bodyPr/>
          <a:lstStyle/>
          <a:p>
            <a:r>
              <a:rPr lang="en-US" sz="5400" dirty="0"/>
              <a:t>BIT116: Scripting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91343" y="5447213"/>
            <a:ext cx="9642159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Decomposing A Program Into Functions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929" y="647926"/>
            <a:ext cx="2371725" cy="2371725"/>
          </a:xfrm>
          <a:prstGeom prst="rect">
            <a:avLst/>
          </a:prstGeom>
        </p:spPr>
      </p:pic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93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952" y="197556"/>
            <a:ext cx="6686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Here's what the 'main' / on click handler looks like: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622" y="659221"/>
            <a:ext cx="11932356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 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numAsInput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$("#num1").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Number(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numAsInput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if(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isNaN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 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	$("#output").html( "Error!  " +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numAsInput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+ " is not a number!");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	throw new Error(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numAsInput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+ “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epep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is not a number!"); 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$(document).ready( function()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$("#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functionDemo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").click( function()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GetUserInput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spaced 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SpaceNumberOut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just"/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SetOutput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 spaced );	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});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 algn="just"/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endParaRPr lang="en-US" sz="1700" dirty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Notice that each function has a single, well-defined purpose</a:t>
            </a:r>
          </a:p>
        </p:txBody>
      </p:sp>
    </p:spTree>
    <p:extLst>
      <p:ext uri="{BB962C8B-B14F-4D97-AF65-F5344CB8AC3E}">
        <p14:creationId xmlns:p14="http://schemas.microsoft.com/office/powerpoint/2010/main" val="1151016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952" y="197556"/>
            <a:ext cx="6686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Here's what the 'main' / on click handler looks like: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622" y="659221"/>
            <a:ext cx="11932356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SpaceNumberOut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  <a:r>
              <a:rPr lang="en-US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spacedOutNumber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"";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numAsString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num.toString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for(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i= 0; i &lt;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numAsString.length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spacedOutNumber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numAsString.charAt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(i) + " 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spacedOutNumber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$(document).ready( function()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$("#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functionDemo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").click( function()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spaced =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SpaceNumberOut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just"/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SetOutput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 spaced );	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});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 algn="just"/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F0"/>
                </a:solidFill>
                <a:latin typeface="Calibri" panose="020F0502020204030204" pitchFamily="34" charset="0"/>
              </a:rPr>
              <a:t>Let's look at .</a:t>
            </a:r>
            <a:r>
              <a:rPr lang="en-US" sz="2400" b="1" dirty="0" err="1">
                <a:solidFill>
                  <a:srgbClr val="00B0F0"/>
                </a:solidFill>
                <a:latin typeface="Calibri" panose="020F0502020204030204" pitchFamily="34" charset="0"/>
              </a:rPr>
              <a:t>toString</a:t>
            </a:r>
            <a:r>
              <a:rPr lang="en-US" sz="2400" b="1" dirty="0">
                <a:solidFill>
                  <a:srgbClr val="00B0F0"/>
                </a:solidFill>
                <a:latin typeface="Calibri" panose="020F0502020204030204" pitchFamily="34" charset="0"/>
              </a:rPr>
              <a:t>(), .</a:t>
            </a:r>
            <a:r>
              <a:rPr lang="en-US" sz="2400" b="1" dirty="0" err="1">
                <a:solidFill>
                  <a:srgbClr val="00B0F0"/>
                </a:solidFill>
                <a:latin typeface="Calibri" panose="020F0502020204030204" pitchFamily="34" charset="0"/>
              </a:rPr>
              <a:t>charAt</a:t>
            </a:r>
            <a:r>
              <a:rPr lang="en-US" sz="2400" b="1" dirty="0">
                <a:solidFill>
                  <a:srgbClr val="00B0F0"/>
                </a:solidFill>
                <a:latin typeface="Calibri" panose="020F0502020204030204" pitchFamily="34" charset="0"/>
              </a:rPr>
              <a:t>(i), .length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771640"/>
              </p:ext>
            </p:extLst>
          </p:nvPr>
        </p:nvGraphicFramePr>
        <p:xfrm>
          <a:off x="7357437" y="668509"/>
          <a:ext cx="4593771" cy="2949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2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736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Accumulator</a:t>
                      </a:r>
                      <a:r>
                        <a:rPr lang="en-US" baseline="0" dirty="0"/>
                        <a:t> Table</a:t>
                      </a:r>
                      <a:endParaRPr lang="en-US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73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C00000"/>
                          </a:solidFill>
                        </a:rPr>
                        <a:t>spacedOutNumber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7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"" + "1" + "□" = "1□"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1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"1□" + "2"</a:t>
                      </a:r>
                      <a:r>
                        <a:rPr lang="en-US" baseline="0" dirty="0"/>
                        <a:t> + </a:t>
                      </a:r>
                      <a:r>
                        <a:rPr lang="en-US" dirty="0"/>
                        <a:t>"□" = "1□2□"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1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"1□2□" + "3"</a:t>
                      </a:r>
                      <a:r>
                        <a:rPr lang="en-US" baseline="0" dirty="0"/>
                        <a:t> + "</a:t>
                      </a:r>
                      <a:r>
                        <a:rPr lang="en-US" dirty="0"/>
                        <a:t>□" = "1□2□3□"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1762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(I'm going to assume that </a:t>
                      </a:r>
                      <a:r>
                        <a:rPr lang="en-US" sz="2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123</a:t>
                      </a:r>
                      <a:br>
                        <a:rPr lang="en-US" dirty="0"/>
                      </a:br>
                      <a:r>
                        <a:rPr lang="en-US" dirty="0"/>
                        <a:t>was typed into the text box)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265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952" y="197556"/>
            <a:ext cx="6686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Here's what the 'main' / on click handler looks like: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622" y="659221"/>
            <a:ext cx="1193235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SetOutput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szNum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szNum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"The number is:&lt;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/&gt;&lt;b&gt;"+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szNum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+"&lt;/b&gt;&lt;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/&gt;Isn't that awesome!!!";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$("#output").html(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szNum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$(document).ready( function()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$("#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functionDemo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").click( function()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</a:t>
            </a:r>
          </a:p>
          <a:p>
            <a:pPr algn="just"/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spaced 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SpaceNumberOut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just"/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SetOutput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spaced );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});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 algn="just"/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endParaRPr lang="en-US" sz="1700" dirty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Notice that each function has a single, well-defined purpose</a:t>
            </a:r>
          </a:p>
        </p:txBody>
      </p:sp>
    </p:spTree>
    <p:extLst>
      <p:ext uri="{BB962C8B-B14F-4D97-AF65-F5344CB8AC3E}">
        <p14:creationId xmlns:p14="http://schemas.microsoft.com/office/powerpoint/2010/main" val="558350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on Exercise #1 for this part of this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288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48" y="1176782"/>
            <a:ext cx="3502152" cy="4519168"/>
          </a:xfrm>
        </p:spPr>
        <p:txBody>
          <a:bodyPr/>
          <a:lstStyle/>
          <a:p>
            <a:r>
              <a:rPr lang="en-US" dirty="0"/>
              <a:t>Example #2: Printing A Range Of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06" t="11294"/>
          <a:stretch/>
        </p:blipFill>
        <p:spPr>
          <a:xfrm>
            <a:off x="6019800" y="0"/>
            <a:ext cx="6172200" cy="6895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610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448" y="1664208"/>
            <a:ext cx="10058400" cy="4050792"/>
          </a:xfrm>
        </p:spPr>
        <p:txBody>
          <a:bodyPr>
            <a:noAutofit/>
          </a:bodyPr>
          <a:lstStyle/>
          <a:p>
            <a:r>
              <a:rPr lang="en-US" sz="4000" dirty="0"/>
              <a:t>Anonymous 'on click' handler will serve as our 'main' function and organize all the other steps</a:t>
            </a:r>
          </a:p>
          <a:p>
            <a:r>
              <a:rPr lang="en-US" sz="4000" dirty="0"/>
              <a:t>Four different functions: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3600" dirty="0"/>
              <a:t>Get the user's first, lower number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3600" dirty="0"/>
              <a:t>Get the user's second, higher number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3600" dirty="0"/>
              <a:t>Accumulate the numbers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3600" dirty="0"/>
              <a:t>Display the numbers on the page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98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079500"/>
          </a:xfrm>
        </p:spPr>
        <p:txBody>
          <a:bodyPr/>
          <a:lstStyle/>
          <a:p>
            <a:pPr algn="r"/>
            <a:r>
              <a:rPr lang="en-US" dirty="0"/>
              <a:t>Basic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848" y="539750"/>
            <a:ext cx="10058400" cy="4953000"/>
          </a:xfrm>
        </p:spPr>
        <p:txBody>
          <a:bodyPr>
            <a:noAutofit/>
          </a:bodyPr>
          <a:lstStyle/>
          <a:p>
            <a:r>
              <a:rPr lang="en-US" sz="2800" dirty="0"/>
              <a:t>Four different functions: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2400" dirty="0"/>
              <a:t>Get the user's first, lower number</a:t>
            </a:r>
          </a:p>
          <a:p>
            <a:pPr lvl="2"/>
            <a:r>
              <a:rPr lang="en-US" sz="2200" dirty="0"/>
              <a:t>Get the user's input, convert to a number, that that is a number, display an error message if it's not (and stop all further processing), then return that number to 'main'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2400" dirty="0"/>
              <a:t>Get the user's second, higher number</a:t>
            </a:r>
          </a:p>
          <a:p>
            <a:pPr lvl="2"/>
            <a:r>
              <a:rPr lang="en-US" sz="2200" dirty="0"/>
              <a:t>Get the user's input, convert to a number, that that is a number, display an error message if it's not (and stop all further processing), </a:t>
            </a:r>
            <a:r>
              <a:rPr lang="en-US" sz="2200" b="1" dirty="0">
                <a:solidFill>
                  <a:srgbClr val="7030A0"/>
                </a:solidFill>
              </a:rPr>
              <a:t>check if this second, higher number is actually larger than the first, smaller number (display an error message &amp; stop if it's not), </a:t>
            </a:r>
            <a:r>
              <a:rPr lang="en-US" sz="2200" dirty="0"/>
              <a:t>then return that number to 'main'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2400" dirty="0"/>
              <a:t>Accumulate the numbers</a:t>
            </a:r>
          </a:p>
          <a:p>
            <a:pPr lvl="2"/>
            <a:r>
              <a:rPr lang="en-US" sz="2200" b="1" dirty="0">
                <a:solidFill>
                  <a:srgbClr val="7030A0"/>
                </a:solidFill>
              </a:rPr>
              <a:t>Use a loop to accumulate the numbers: for each iteration glue another number on, then another HTML line break element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2400" dirty="0"/>
              <a:t>Display the output on the page</a:t>
            </a:r>
          </a:p>
          <a:p>
            <a:pPr lvl="2"/>
            <a:r>
              <a:rPr lang="en-US" sz="2200" dirty="0"/>
              <a:t>Set up the output string (including the text above and below the actual spaced-out number), then put it on the page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1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952" y="197556"/>
            <a:ext cx="6686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Here's what the 'main' / on click handler looks like: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622" y="659221"/>
            <a:ext cx="119323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$(document).ready( function() {</a:t>
            </a:r>
          </a:p>
          <a:p>
            <a:pPr algn="just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$("#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functionDemo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").click( function() {        </a:t>
            </a:r>
          </a:p>
          <a:p>
            <a:pPr algn="just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num1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GetFirstNumber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algn="just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num2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GetSecondNumber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(num1);</a:t>
            </a:r>
          </a:p>
          <a:p>
            <a:pPr algn="just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algn="just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AccumulateNumbers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(num1, num2);</a:t>
            </a:r>
          </a:p>
          <a:p>
            <a:pPr algn="just"/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SetOutput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);		</a:t>
            </a:r>
          </a:p>
          <a:p>
            <a:pPr algn="just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});</a:t>
            </a:r>
          </a:p>
          <a:p>
            <a:pPr algn="just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 algn="just"/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endParaRPr lang="en-US" sz="2400" dirty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</a:rPr>
              <a:t>Notice that each function has a single, well-defined purpose</a:t>
            </a:r>
          </a:p>
        </p:txBody>
      </p:sp>
    </p:spTree>
    <p:extLst>
      <p:ext uri="{BB962C8B-B14F-4D97-AF65-F5344CB8AC3E}">
        <p14:creationId xmlns:p14="http://schemas.microsoft.com/office/powerpoint/2010/main" val="2969662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9744" y="0"/>
            <a:ext cx="11602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Here's what the 'main' / on click handler looks like: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922" y="125821"/>
            <a:ext cx="11932356" cy="700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7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GetSecondNumber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numAsInput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$("#num2").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Number(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numAsInput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if(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isNaN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 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$("#output").html( "Error!  " +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numAsInput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+ " is not a number!");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throw new Error(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numAsInput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+ " is not a number!");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 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algn="just"/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$("#output").html( "Error!  " + 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" should be lower than " + 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" but it's not!");</a:t>
            </a:r>
          </a:p>
          <a:p>
            <a:pPr algn="just"/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throw new Error(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" should be lower than " + 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" but it's not!");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return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$(document).ready( function()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$("#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functionDemo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").click( function()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num1 = </a:t>
            </a:r>
            <a:r>
              <a:rPr lang="en-US" sz="17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GetFirstNumber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num2 = </a:t>
            </a:r>
            <a:r>
              <a:rPr lang="en-US" sz="17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GetSecondNumber</a:t>
            </a:r>
            <a:r>
              <a:rPr lang="en-US" sz="17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(num1)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AccumulateNumbers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(num1, num2);</a:t>
            </a:r>
          </a:p>
          <a:p>
            <a:pPr algn="just"/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SetOutput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);			});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 algn="just"/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"</a:t>
            </a:r>
            <a:r>
              <a:rPr lang="en-US" sz="24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GetFirstNumber</a:t>
            </a:r>
            <a:r>
              <a:rPr lang="en-US" sz="2400" dirty="0">
                <a:latin typeface="Calibri" panose="020F0502020204030204" pitchFamily="34" charset="0"/>
              </a:rPr>
              <a:t>" is pretty much the same as "</a:t>
            </a:r>
            <a:r>
              <a:rPr lang="en-US" sz="2400" dirty="0" err="1">
                <a:latin typeface="Calibri" panose="020F0502020204030204" pitchFamily="34" charset="0"/>
              </a:rPr>
              <a:t>GetUserInput</a:t>
            </a:r>
            <a:r>
              <a:rPr lang="en-US" sz="2400" dirty="0">
                <a:latin typeface="Calibri" panose="020F0502020204030204" pitchFamily="34" charset="0"/>
              </a:rPr>
              <a:t>" from the previous slides</a:t>
            </a:r>
          </a:p>
        </p:txBody>
      </p:sp>
    </p:spTree>
    <p:extLst>
      <p:ext uri="{BB962C8B-B14F-4D97-AF65-F5344CB8AC3E}">
        <p14:creationId xmlns:p14="http://schemas.microsoft.com/office/powerpoint/2010/main" val="4038258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9744" y="0"/>
            <a:ext cx="11602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Here's what the 'main' / on click handler looks like: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922" y="125821"/>
            <a:ext cx="1193235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AccumulateNumbers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loNum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hiNum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"";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console.log("lo: " +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loNum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+ " hi: " +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hiNum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for(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i=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loNum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 i &lt;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hiNum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+= i + "&lt;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/&gt;";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console.log("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is: " +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$(document).ready( function()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$("#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functionDemo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").click( function()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num1 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GetFirstNumber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num2 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GetSecondNumber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(num1);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7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AccumulateNumbers</a:t>
            </a:r>
            <a:r>
              <a:rPr lang="en-US" sz="17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(num1, num2)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just"/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SetOutput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});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 algn="just"/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"</a:t>
            </a:r>
            <a:r>
              <a:rPr lang="en-US" sz="2400" b="1" dirty="0" err="1">
                <a:solidFill>
                  <a:srgbClr val="00B050"/>
                </a:solidFill>
                <a:latin typeface="Calibri" panose="020F0502020204030204" pitchFamily="34" charset="0"/>
              </a:rPr>
              <a:t>SetOutput</a:t>
            </a: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</a:rPr>
              <a:t>" is pretty much the same as "</a:t>
            </a:r>
            <a:r>
              <a:rPr lang="en-US" sz="2400" dirty="0" err="1">
                <a:latin typeface="Calibri" panose="020F0502020204030204" pitchFamily="34" charset="0"/>
              </a:rPr>
              <a:t>GetUserInput</a:t>
            </a:r>
            <a:r>
              <a:rPr lang="en-US" sz="2400" dirty="0">
                <a:latin typeface="Calibri" panose="020F0502020204030204" pitchFamily="34" charset="0"/>
              </a:rPr>
              <a:t>" from the previous slides so we're not going to talk about that, either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974067"/>
              </p:ext>
            </p:extLst>
          </p:nvPr>
        </p:nvGraphicFramePr>
        <p:xfrm>
          <a:off x="6731000" y="1062209"/>
          <a:ext cx="5460999" cy="378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0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736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Accumulator</a:t>
                      </a:r>
                      <a:r>
                        <a:rPr lang="en-US" baseline="0" dirty="0"/>
                        <a:t> Table</a:t>
                      </a:r>
                      <a:endParaRPr lang="en-US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73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C00000"/>
                          </a:solidFill>
                        </a:rPr>
                        <a:t>nums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7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Before</a:t>
                      </a:r>
                      <a:r>
                        <a:rPr lang="en-US" baseline="0" dirty="0"/>
                        <a:t> loop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7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"" + "1" + "&lt;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dirty="0"/>
                        <a:t> "1&lt;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1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"1&lt;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 + "2"</a:t>
                      </a:r>
                      <a:r>
                        <a:rPr lang="en-US" baseline="0" dirty="0"/>
                        <a:t> + </a:t>
                      </a:r>
                      <a:r>
                        <a:rPr lang="en-US" dirty="0"/>
                        <a:t>"&lt;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dirty="0"/>
                        <a:t> "1&lt;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/&gt;2&lt;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1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"1&lt;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/&gt;2&lt;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 + "3"</a:t>
                      </a:r>
                      <a:r>
                        <a:rPr lang="en-US" baseline="0" dirty="0"/>
                        <a:t> + "&lt;</a:t>
                      </a:r>
                      <a:r>
                        <a:rPr lang="en-US" baseline="0" dirty="0" err="1"/>
                        <a:t>br</a:t>
                      </a:r>
                      <a:r>
                        <a:rPr lang="en-US" baseline="0" dirty="0"/>
                        <a:t>/&gt;</a:t>
                      </a:r>
                      <a:r>
                        <a:rPr lang="en-US" dirty="0"/>
                        <a:t>"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en-US" dirty="0"/>
                        <a:t>"1&lt;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/&gt;2&lt;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/&gt;3&lt;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1762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(I'm going to assume that </a:t>
                      </a:r>
                      <a:r>
                        <a:rPr lang="en-US" sz="2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 </a:t>
                      </a:r>
                      <a:r>
                        <a:rPr lang="en-US" dirty="0"/>
                        <a:t>and </a:t>
                      </a:r>
                      <a:r>
                        <a:rPr lang="en-US" sz="2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r>
                        <a:rPr lang="en-US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en-US" dirty="0"/>
                        <a:t>were typed into the text boxes)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650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86271"/>
            <a:ext cx="10058400" cy="4851638"/>
          </a:xfrm>
        </p:spPr>
        <p:txBody>
          <a:bodyPr>
            <a:normAutofit/>
          </a:bodyPr>
          <a:lstStyle/>
          <a:p>
            <a:r>
              <a:rPr lang="en-US" dirty="0"/>
              <a:t>A3 was handed back last night</a:t>
            </a:r>
          </a:p>
          <a:p>
            <a:pPr lvl="1"/>
            <a:r>
              <a:rPr lang="en-US" dirty="0"/>
              <a:t>It was A3, despite some emails claiming that it was A1 </a:t>
            </a:r>
            <a:r>
              <a:rPr lang="en-US" sz="4000" b="1" dirty="0">
                <a:sym typeface="Wingdings" panose="05000000000000000000" pitchFamily="2" charset="2"/>
              </a:rPr>
              <a:t></a:t>
            </a:r>
            <a:endParaRPr lang="en-US" b="1" dirty="0"/>
          </a:p>
          <a:p>
            <a:pPr lvl="1"/>
            <a:r>
              <a:rPr lang="en-US" dirty="0"/>
              <a:t>Thanks for catching this, Nathan!</a:t>
            </a:r>
          </a:p>
          <a:p>
            <a:endParaRPr lang="en-US" dirty="0"/>
          </a:p>
          <a:p>
            <a:r>
              <a:rPr lang="en-US" dirty="0"/>
              <a:t>Poster survey</a:t>
            </a:r>
          </a:p>
          <a:p>
            <a:r>
              <a:rPr lang="en-US" dirty="0"/>
              <a:t>Quiz</a:t>
            </a:r>
          </a:p>
          <a:p>
            <a:r>
              <a:rPr lang="en-US" dirty="0"/>
              <a:t>Function decomposition</a:t>
            </a:r>
          </a:p>
          <a:p>
            <a:r>
              <a:rPr lang="en-US" dirty="0"/>
              <a:t>In-Class Homework work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969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Golden Rule </a:t>
            </a:r>
            <a:br>
              <a:rPr lang="en-US" dirty="0"/>
            </a:br>
            <a:r>
              <a:rPr lang="en-US" dirty="0"/>
              <a:t>(For Functions)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/>
              <a:t>Exercise </a:t>
            </a:r>
            <a:r>
              <a:rPr lang="en-US" b="1" dirty="0"/>
              <a:t>#2: Given more complicated code and some starting functions finish the </a:t>
            </a:r>
            <a:r>
              <a:rPr lang="en-US" b="1" dirty="0" err="1"/>
              <a:t>decomp</a:t>
            </a:r>
            <a:endParaRPr lang="en-US" dirty="0"/>
          </a:p>
          <a:p>
            <a:r>
              <a:rPr lang="en-US" b="1" dirty="0"/>
              <a:t>Exercise #3: Given more complicated code sketch out the functions (without actually filling them in)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25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46602" y="550842"/>
            <a:ext cx="10058400" cy="848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95619" y="660400"/>
            <a:ext cx="6694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Program/Function Decomposition</a:t>
            </a:r>
          </a:p>
        </p:txBody>
      </p:sp>
    </p:spTree>
    <p:extLst>
      <p:ext uri="{BB962C8B-B14F-4D97-AF65-F5344CB8AC3E}">
        <p14:creationId xmlns:p14="http://schemas.microsoft.com/office/powerpoint/2010/main" val="59236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The Golden Rule </a:t>
            </a:r>
            <a:br>
              <a:rPr lang="en-US" dirty="0"/>
            </a:br>
            <a:r>
              <a:rPr lang="en-US" dirty="0"/>
              <a:t>(For Functions)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336" y="1954620"/>
            <a:ext cx="10058400" cy="473659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Each function should have a single, well-defined purpose</a:t>
            </a:r>
          </a:p>
          <a:p>
            <a:endParaRPr lang="en-US" sz="2800" dirty="0"/>
          </a:p>
          <a:p>
            <a:r>
              <a:rPr lang="en-US" sz="2800" dirty="0"/>
              <a:t>User I/O (Input/Output) counts as a function</a:t>
            </a:r>
          </a:p>
          <a:p>
            <a:pPr lvl="1"/>
            <a:r>
              <a:rPr lang="en-US" sz="2400" dirty="0"/>
              <a:t>Therefore your new functions should </a:t>
            </a:r>
            <a:br>
              <a:rPr lang="en-US" sz="2400" dirty="0"/>
            </a:br>
            <a:r>
              <a:rPr lang="en-US" sz="2400" dirty="0"/>
              <a:t>EITHER interact with the user </a:t>
            </a:r>
            <a:br>
              <a:rPr lang="en-US" sz="2400" dirty="0"/>
            </a:br>
            <a:r>
              <a:rPr lang="en-US" sz="2400" dirty="0"/>
              <a:t>OR do something else</a:t>
            </a:r>
          </a:p>
          <a:p>
            <a:pPr lvl="1"/>
            <a:endParaRPr lang="en-US" sz="2400" dirty="0"/>
          </a:p>
          <a:p>
            <a:r>
              <a:rPr lang="en-US" sz="2800" dirty="0"/>
              <a:t>The 'main' function's purpose is to sequence all the steps that need to happen</a:t>
            </a:r>
          </a:p>
          <a:p>
            <a:pPr lvl="1"/>
            <a:r>
              <a:rPr lang="en-US" sz="2600" dirty="0"/>
              <a:t>The ‘main’ function is also allowed to do user I/O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7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48" y="1176782"/>
            <a:ext cx="3502152" cy="4519168"/>
          </a:xfrm>
        </p:spPr>
        <p:txBody>
          <a:bodyPr/>
          <a:lstStyle/>
          <a:p>
            <a:r>
              <a:rPr lang="en-US" dirty="0"/>
              <a:t>Example: Basic Number Spacer!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-12463"/>
            <a:ext cx="8153401" cy="6870464"/>
          </a:xfrm>
          <a:prstGeom prst="rect">
            <a:avLst/>
          </a:prstGeom>
        </p:spPr>
      </p:pic>
      <p:sp>
        <p:nvSpPr>
          <p:cNvPr id="7" name="Up Arrow 6"/>
          <p:cNvSpPr/>
          <p:nvPr/>
        </p:nvSpPr>
        <p:spPr>
          <a:xfrm>
            <a:off x="3949700" y="5346700"/>
            <a:ext cx="812800" cy="6985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flipV="1">
            <a:off x="4159250" y="4483099"/>
            <a:ext cx="812800" cy="6985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24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48" y="1176782"/>
            <a:ext cx="3502152" cy="4519168"/>
          </a:xfrm>
        </p:spPr>
        <p:txBody>
          <a:bodyPr/>
          <a:lstStyle/>
          <a:p>
            <a:r>
              <a:rPr lang="en-US" dirty="0"/>
              <a:t>Example: Basic Number Spacer!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901" y="-23165"/>
            <a:ext cx="8166100" cy="6881165"/>
          </a:xfrm>
          <a:prstGeom prst="rect">
            <a:avLst/>
          </a:prstGeom>
        </p:spPr>
      </p:pic>
      <p:sp>
        <p:nvSpPr>
          <p:cNvPr id="7" name="Up Arrow 6"/>
          <p:cNvSpPr/>
          <p:nvPr/>
        </p:nvSpPr>
        <p:spPr>
          <a:xfrm rot="5400000">
            <a:off x="3314700" y="4629150"/>
            <a:ext cx="812800" cy="6985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72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Anonymous 'on click' handler will serve as our 'main' function and organize all the other steps</a:t>
            </a:r>
          </a:p>
          <a:p>
            <a:r>
              <a:rPr lang="en-US" sz="4000" dirty="0"/>
              <a:t>Three different functions: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3600" dirty="0"/>
              <a:t>Get the user's input 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3600" dirty="0"/>
              <a:t>Space out the digits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3600" dirty="0"/>
              <a:t>Display the output on the page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24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079500"/>
          </a:xfrm>
        </p:spPr>
        <p:txBody>
          <a:bodyPr/>
          <a:lstStyle/>
          <a:p>
            <a:r>
              <a:rPr lang="en-US" dirty="0"/>
              <a:t>Basic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219200"/>
            <a:ext cx="10058400" cy="4953000"/>
          </a:xfrm>
        </p:spPr>
        <p:txBody>
          <a:bodyPr>
            <a:noAutofit/>
          </a:bodyPr>
          <a:lstStyle/>
          <a:p>
            <a:r>
              <a:rPr lang="en-US" sz="2800" dirty="0"/>
              <a:t>Three different functions: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2400" dirty="0"/>
              <a:t>Get the user's input </a:t>
            </a:r>
          </a:p>
          <a:p>
            <a:pPr lvl="2"/>
            <a:r>
              <a:rPr lang="en-US" sz="2200" b="1" dirty="0">
                <a:solidFill>
                  <a:srgbClr val="7030A0"/>
                </a:solidFill>
              </a:rPr>
              <a:t>Get the user's input, convert to a number, </a:t>
            </a:r>
            <a:br>
              <a:rPr lang="en-US" sz="2200" b="1" dirty="0">
                <a:solidFill>
                  <a:srgbClr val="7030A0"/>
                </a:solidFill>
              </a:rPr>
            </a:br>
            <a:r>
              <a:rPr lang="en-US" sz="2200" b="1" dirty="0">
                <a:solidFill>
                  <a:srgbClr val="7030A0"/>
                </a:solidFill>
              </a:rPr>
              <a:t>check if that actually is a number, display an error message if it's not (and stop all further processing), then return that number to 'main</a:t>
            </a:r>
            <a:r>
              <a:rPr lang="en-US" sz="2200" dirty="0"/>
              <a:t>'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2400" dirty="0"/>
              <a:t>Space out the digits</a:t>
            </a:r>
          </a:p>
          <a:p>
            <a:pPr lvl="2"/>
            <a:r>
              <a:rPr lang="en-US" sz="2200" b="1" dirty="0">
                <a:solidFill>
                  <a:srgbClr val="7030A0"/>
                </a:solidFill>
              </a:rPr>
              <a:t>Convert the number to a string, and use a loop to accumulate the spaced-out string: for each iteration glue another digit on, then another space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2400" dirty="0"/>
              <a:t>Display the output on the page</a:t>
            </a:r>
          </a:p>
          <a:p>
            <a:pPr lvl="2"/>
            <a:r>
              <a:rPr lang="en-US" sz="2200" b="1" dirty="0">
                <a:solidFill>
                  <a:srgbClr val="7030A0"/>
                </a:solidFill>
              </a:rPr>
              <a:t>Set up the output string (including the text above and below the actual spaced-out number), then put it on the page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94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952" y="197556"/>
            <a:ext cx="6686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Here's what the 'main' / on click handler looks like: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622" y="659221"/>
            <a:ext cx="119323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$(document).ready( function() {</a:t>
            </a:r>
          </a:p>
          <a:p>
            <a:pPr algn="just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$("#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functionDemo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").click( function() {</a:t>
            </a:r>
          </a:p>
          <a:p>
            <a:pPr algn="just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algn="just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GetUserInput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algn="just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algn="just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spaced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SpaceNumberOut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just"/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SetOutput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 spaced );		</a:t>
            </a:r>
          </a:p>
          <a:p>
            <a:pPr algn="just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});</a:t>
            </a:r>
          </a:p>
          <a:p>
            <a:pPr algn="just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 algn="just"/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endParaRPr lang="en-US" sz="2400" dirty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</a:rPr>
              <a:t>Notice that each function has a single, well-defined purpose</a:t>
            </a:r>
          </a:p>
        </p:txBody>
      </p:sp>
    </p:spTree>
    <p:extLst>
      <p:ext uri="{BB962C8B-B14F-4D97-AF65-F5344CB8AC3E}">
        <p14:creationId xmlns:p14="http://schemas.microsoft.com/office/powerpoint/2010/main" val="1578086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9468</TotalTime>
  <Words>906</Words>
  <Application>Microsoft Office PowerPoint</Application>
  <PresentationFormat>Widescreen</PresentationFormat>
  <Paragraphs>246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Aharoni</vt:lpstr>
      <vt:lpstr>Arial</vt:lpstr>
      <vt:lpstr>Arial Black</vt:lpstr>
      <vt:lpstr>Calibri</vt:lpstr>
      <vt:lpstr>Courier New</vt:lpstr>
      <vt:lpstr>Franklin Gothic Demi</vt:lpstr>
      <vt:lpstr>Wingdings</vt:lpstr>
      <vt:lpstr>Wood Type</vt:lpstr>
      <vt:lpstr>BIT116: Scripting</vt:lpstr>
      <vt:lpstr>Today</vt:lpstr>
      <vt:lpstr>PowerPoint Presentation</vt:lpstr>
      <vt:lpstr>The Golden Rule  (For Functions)</vt:lpstr>
      <vt:lpstr>Example: Basic Number Spacer!</vt:lpstr>
      <vt:lpstr>Example: Basic Number Spacer!</vt:lpstr>
      <vt:lpstr>Basic Approach</vt:lpstr>
      <vt:lpstr>Basic Approach</vt:lpstr>
      <vt:lpstr>PowerPoint Presentation</vt:lpstr>
      <vt:lpstr>PowerPoint Presentation</vt:lpstr>
      <vt:lpstr>PowerPoint Presentation</vt:lpstr>
      <vt:lpstr>PowerPoint Presentation</vt:lpstr>
      <vt:lpstr>Do Exercise #1</vt:lpstr>
      <vt:lpstr>Example #2: Printing A Range Of Numbers</vt:lpstr>
      <vt:lpstr>Basic Approach</vt:lpstr>
      <vt:lpstr>Basic Approach</vt:lpstr>
      <vt:lpstr>PowerPoint Presentation</vt:lpstr>
      <vt:lpstr>PowerPoint Presentation</vt:lpstr>
      <vt:lpstr>PowerPoint Presentation</vt:lpstr>
      <vt:lpstr>The Golden Rule  (For Functions)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BIT116: Scripting Lecture 01</dc:title>
  <dc:creator>Craig Duckett</dc:creator>
  <cp:lastModifiedBy>Michael Panitz</cp:lastModifiedBy>
  <cp:revision>457</cp:revision>
  <dcterms:created xsi:type="dcterms:W3CDTF">2013-11-29T18:37:18Z</dcterms:created>
  <dcterms:modified xsi:type="dcterms:W3CDTF">2019-03-07T18:27:31Z</dcterms:modified>
</cp:coreProperties>
</file>