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22"/>
  </p:notesMasterIdLst>
  <p:sldIdLst>
    <p:sldId id="256" r:id="rId2"/>
    <p:sldId id="532" r:id="rId3"/>
    <p:sldId id="558" r:id="rId4"/>
    <p:sldId id="559" r:id="rId5"/>
    <p:sldId id="542" r:id="rId6"/>
    <p:sldId id="543" r:id="rId7"/>
    <p:sldId id="544" r:id="rId8"/>
    <p:sldId id="545" r:id="rId9"/>
    <p:sldId id="546" r:id="rId10"/>
    <p:sldId id="547" r:id="rId11"/>
    <p:sldId id="548" r:id="rId12"/>
    <p:sldId id="551" r:id="rId13"/>
    <p:sldId id="550" r:id="rId14"/>
    <p:sldId id="552" r:id="rId15"/>
    <p:sldId id="553" r:id="rId16"/>
    <p:sldId id="554" r:id="rId17"/>
    <p:sldId id="555" r:id="rId18"/>
    <p:sldId id="549" r:id="rId19"/>
    <p:sldId id="556" r:id="rId20"/>
    <p:sldId id="53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7" autoAdjust="0"/>
    <p:restoredTop sz="88824" autoAdjust="0"/>
  </p:normalViewPr>
  <p:slideViewPr>
    <p:cSldViewPr snapToGrid="0">
      <p:cViewPr varScale="1">
        <p:scale>
          <a:sx n="61" d="100"/>
          <a:sy n="61" d="100"/>
        </p:scale>
        <p:origin x="9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MikesStuff\Pers\Dropbox\Work\Courses\BIT_116\BIT_116_Grad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BIT 116</a:t>
            </a:r>
            <a:r>
              <a:rPr lang="en-US" baseline="0"/>
              <a:t> Midterm</a:t>
            </a:r>
            <a:br>
              <a:rPr lang="en-US" baseline="0"/>
            </a:br>
            <a:r>
              <a:rPr lang="en-US" baseline="0"/>
              <a:t>2019 WInter</a:t>
            </a:r>
            <a:endParaRPr lang="en-US"/>
          </a:p>
        </c:rich>
      </c:tx>
      <c:layout>
        <c:manualLayout>
          <c:xMode val="edge"/>
          <c:yMode val="edge"/>
          <c:x val="0.43162322101041711"/>
          <c:y val="1.1019281356308679E-2"/>
        </c:manualLayout>
      </c:layout>
      <c:overlay val="0"/>
    </c:title>
    <c:autoTitleDeleted val="0"/>
    <c:plotArea>
      <c:layout/>
      <c:barChart>
        <c:barDir val="col"/>
        <c:grouping val="clustered"/>
        <c:varyColors val="0"/>
        <c:ser>
          <c:idx val="0"/>
          <c:order val="0"/>
          <c:tx>
            <c:v>Frequency</c:v>
          </c:tx>
          <c:invertIfNegative val="0"/>
          <c:cat>
            <c:strRef>
              <c:f>Sheet3!$A$2:$A$21</c:f>
              <c:strCache>
                <c:ptCount val="20"/>
                <c:pt idx="0">
                  <c:v>60</c:v>
                </c:pt>
                <c:pt idx="1">
                  <c:v>65</c:v>
                </c:pt>
                <c:pt idx="2">
                  <c:v>70</c:v>
                </c:pt>
                <c:pt idx="3">
                  <c:v>75</c:v>
                </c:pt>
                <c:pt idx="4">
                  <c:v>80</c:v>
                </c:pt>
                <c:pt idx="5">
                  <c:v>85</c:v>
                </c:pt>
                <c:pt idx="6">
                  <c:v>90</c:v>
                </c:pt>
                <c:pt idx="7">
                  <c:v>95</c:v>
                </c:pt>
                <c:pt idx="8">
                  <c:v>100</c:v>
                </c:pt>
                <c:pt idx="9">
                  <c:v>105</c:v>
                </c:pt>
                <c:pt idx="10">
                  <c:v>110</c:v>
                </c:pt>
                <c:pt idx="11">
                  <c:v>115</c:v>
                </c:pt>
                <c:pt idx="12">
                  <c:v>120</c:v>
                </c:pt>
                <c:pt idx="13">
                  <c:v>125</c:v>
                </c:pt>
                <c:pt idx="14">
                  <c:v>130</c:v>
                </c:pt>
                <c:pt idx="15">
                  <c:v>135</c:v>
                </c:pt>
                <c:pt idx="16">
                  <c:v>140</c:v>
                </c:pt>
                <c:pt idx="17">
                  <c:v>145</c:v>
                </c:pt>
                <c:pt idx="18">
                  <c:v>150</c:v>
                </c:pt>
                <c:pt idx="19">
                  <c:v>More</c:v>
                </c:pt>
              </c:strCache>
            </c:strRef>
          </c:cat>
          <c:val>
            <c:numRef>
              <c:f>Sheet3!$B$2:$B$21</c:f>
              <c:numCache>
                <c:formatCode>General</c:formatCode>
                <c:ptCount val="20"/>
                <c:pt idx="0">
                  <c:v>0</c:v>
                </c:pt>
                <c:pt idx="1">
                  <c:v>1</c:v>
                </c:pt>
                <c:pt idx="2">
                  <c:v>0</c:v>
                </c:pt>
                <c:pt idx="3">
                  <c:v>0</c:v>
                </c:pt>
                <c:pt idx="4">
                  <c:v>0</c:v>
                </c:pt>
                <c:pt idx="5">
                  <c:v>1</c:v>
                </c:pt>
                <c:pt idx="6">
                  <c:v>1</c:v>
                </c:pt>
                <c:pt idx="7">
                  <c:v>0</c:v>
                </c:pt>
                <c:pt idx="8">
                  <c:v>3</c:v>
                </c:pt>
                <c:pt idx="9">
                  <c:v>0</c:v>
                </c:pt>
                <c:pt idx="10">
                  <c:v>0</c:v>
                </c:pt>
                <c:pt idx="11">
                  <c:v>0</c:v>
                </c:pt>
                <c:pt idx="12">
                  <c:v>1</c:v>
                </c:pt>
                <c:pt idx="13">
                  <c:v>1</c:v>
                </c:pt>
                <c:pt idx="14">
                  <c:v>1</c:v>
                </c:pt>
                <c:pt idx="15">
                  <c:v>4</c:v>
                </c:pt>
                <c:pt idx="16">
                  <c:v>1</c:v>
                </c:pt>
                <c:pt idx="17">
                  <c:v>5</c:v>
                </c:pt>
                <c:pt idx="18">
                  <c:v>6</c:v>
                </c:pt>
                <c:pt idx="19">
                  <c:v>0</c:v>
                </c:pt>
              </c:numCache>
            </c:numRef>
          </c:val>
          <c:extLst>
            <c:ext xmlns:c16="http://schemas.microsoft.com/office/drawing/2014/chart" uri="{C3380CC4-5D6E-409C-BE32-E72D297353CC}">
              <c16:uniqueId val="{00000000-D905-4A7C-83D8-37B331E1B3E8}"/>
            </c:ext>
          </c:extLst>
        </c:ser>
        <c:dLbls>
          <c:showLegendKey val="0"/>
          <c:showVal val="0"/>
          <c:showCatName val="0"/>
          <c:showSerName val="0"/>
          <c:showPercent val="0"/>
          <c:showBubbleSize val="0"/>
        </c:dLbls>
        <c:gapWidth val="150"/>
        <c:axId val="531130552"/>
        <c:axId val="531127600"/>
      </c:barChart>
      <c:catAx>
        <c:axId val="531130552"/>
        <c:scaling>
          <c:orientation val="minMax"/>
        </c:scaling>
        <c:delete val="0"/>
        <c:axPos val="b"/>
        <c:title>
          <c:tx>
            <c:rich>
              <a:bodyPr/>
              <a:lstStyle/>
              <a:p>
                <a:pPr>
                  <a:defRPr/>
                </a:pPr>
                <a:r>
                  <a:rPr lang="en-US" sz="2000"/>
                  <a:t>Score</a:t>
                </a:r>
                <a:r>
                  <a:rPr lang="en-US" sz="2000" baseline="0"/>
                  <a:t> (1-150)</a:t>
                </a:r>
                <a:endParaRPr lang="en-US" sz="2000"/>
              </a:p>
            </c:rich>
          </c:tx>
          <c:overlay val="0"/>
        </c:title>
        <c:numFmt formatCode="General" sourceLinked="1"/>
        <c:majorTickMark val="out"/>
        <c:minorTickMark val="none"/>
        <c:tickLblPos val="nextTo"/>
        <c:txPr>
          <a:bodyPr/>
          <a:lstStyle/>
          <a:p>
            <a:pPr>
              <a:defRPr sz="1400"/>
            </a:pPr>
            <a:endParaRPr lang="en-US"/>
          </a:p>
        </c:txPr>
        <c:crossAx val="531127600"/>
        <c:crosses val="autoZero"/>
        <c:auto val="1"/>
        <c:lblAlgn val="ctr"/>
        <c:lblOffset val="100"/>
        <c:noMultiLvlLbl val="0"/>
      </c:catAx>
      <c:valAx>
        <c:axId val="531127600"/>
        <c:scaling>
          <c:orientation val="minMax"/>
        </c:scaling>
        <c:delete val="0"/>
        <c:axPos val="l"/>
        <c:title>
          <c:tx>
            <c:rich>
              <a:bodyPr/>
              <a:lstStyle/>
              <a:p>
                <a:pPr>
                  <a:defRPr/>
                </a:pPr>
                <a:r>
                  <a:rPr lang="en-US" sz="1800"/>
                  <a:t># People at or below the listed</a:t>
                </a:r>
                <a:r>
                  <a:rPr lang="en-US" sz="1800" baseline="0"/>
                  <a:t> score</a:t>
                </a:r>
                <a:endParaRPr lang="en-US" sz="1800"/>
              </a:p>
            </c:rich>
          </c:tx>
          <c:layout>
            <c:manualLayout>
              <c:xMode val="edge"/>
              <c:yMode val="edge"/>
              <c:x val="1.4906832298136646E-2"/>
              <c:y val="8.2789292468863476E-2"/>
            </c:manualLayout>
          </c:layout>
          <c:overlay val="0"/>
        </c:title>
        <c:numFmt formatCode="General" sourceLinked="1"/>
        <c:majorTickMark val="out"/>
        <c:minorTickMark val="none"/>
        <c:tickLblPos val="nextTo"/>
        <c:crossAx val="531130552"/>
        <c:crosses val="autoZero"/>
        <c:crossBetween val="between"/>
      </c:valAx>
    </c:plotArea>
    <c:plotVisOnly val="1"/>
    <c:dispBlanksAs val="gap"/>
    <c:extLst>
      <c:ext xmlns:c16r3="http://schemas.microsoft.com/office/drawing/2017/03/chart" uri="{56B9EC1D-385E-4148-901F-78D8002777C0}">
        <c16r3:dataDisplayOptions16>
          <c16r3:dispNaAsBlank val="1"/>
        </c16r3:dataDisplayOptions16>
      </c:ext>
    </c:extLst>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61FA2-0ABE-4676-A98B-8411FFA05899}" type="datetimeFigureOut">
              <a:rPr lang="en-US" smtClean="0"/>
              <a:t>2/26/2019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2FB4C4-9576-48F4-9C9C-A7B29418ED47}" type="slidenum">
              <a:rPr lang="en-US" smtClean="0"/>
              <a:t>‹#›</a:t>
            </a:fld>
            <a:endParaRPr lang="en-US"/>
          </a:p>
        </p:txBody>
      </p:sp>
    </p:spTree>
    <p:extLst>
      <p:ext uri="{BB962C8B-B14F-4D97-AF65-F5344CB8AC3E}">
        <p14:creationId xmlns:p14="http://schemas.microsoft.com/office/powerpoint/2010/main" val="1179794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FB4C4-9576-48F4-9C9C-A7B29418ED47}" type="slidenum">
              <a:rPr lang="en-US" smtClean="0"/>
              <a:t>5</a:t>
            </a:fld>
            <a:endParaRPr lang="en-US"/>
          </a:p>
        </p:txBody>
      </p:sp>
    </p:spTree>
    <p:extLst>
      <p:ext uri="{BB962C8B-B14F-4D97-AF65-F5344CB8AC3E}">
        <p14:creationId xmlns:p14="http://schemas.microsoft.com/office/powerpoint/2010/main" val="2649579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FB4C4-9576-48F4-9C9C-A7B29418ED47}" type="slidenum">
              <a:rPr lang="en-US" smtClean="0"/>
              <a:t>6</a:t>
            </a:fld>
            <a:endParaRPr lang="en-US"/>
          </a:p>
        </p:txBody>
      </p:sp>
    </p:spTree>
    <p:extLst>
      <p:ext uri="{BB962C8B-B14F-4D97-AF65-F5344CB8AC3E}">
        <p14:creationId xmlns:p14="http://schemas.microsoft.com/office/powerpoint/2010/main" val="3658799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FB4C4-9576-48F4-9C9C-A7B29418ED47}" type="slidenum">
              <a:rPr lang="en-US" smtClean="0"/>
              <a:t>7</a:t>
            </a:fld>
            <a:endParaRPr lang="en-US"/>
          </a:p>
        </p:txBody>
      </p:sp>
    </p:spTree>
    <p:extLst>
      <p:ext uri="{BB962C8B-B14F-4D97-AF65-F5344CB8AC3E}">
        <p14:creationId xmlns:p14="http://schemas.microsoft.com/office/powerpoint/2010/main" val="112294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FB4C4-9576-48F4-9C9C-A7B29418ED47}" type="slidenum">
              <a:rPr lang="en-US" smtClean="0"/>
              <a:t>8</a:t>
            </a:fld>
            <a:endParaRPr lang="en-US"/>
          </a:p>
        </p:txBody>
      </p:sp>
    </p:spTree>
    <p:extLst>
      <p:ext uri="{BB962C8B-B14F-4D97-AF65-F5344CB8AC3E}">
        <p14:creationId xmlns:p14="http://schemas.microsoft.com/office/powerpoint/2010/main" val="3813338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FB4C4-9576-48F4-9C9C-A7B29418ED47}" type="slidenum">
              <a:rPr lang="en-US" smtClean="0"/>
              <a:t>9</a:t>
            </a:fld>
            <a:endParaRPr lang="en-US"/>
          </a:p>
        </p:txBody>
      </p:sp>
    </p:spTree>
    <p:extLst>
      <p:ext uri="{BB962C8B-B14F-4D97-AF65-F5344CB8AC3E}">
        <p14:creationId xmlns:p14="http://schemas.microsoft.com/office/powerpoint/2010/main" val="2810396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FB4C4-9576-48F4-9C9C-A7B29418ED47}" type="slidenum">
              <a:rPr lang="en-US" smtClean="0"/>
              <a:t>12</a:t>
            </a:fld>
            <a:endParaRPr lang="en-US"/>
          </a:p>
        </p:txBody>
      </p:sp>
    </p:spTree>
    <p:extLst>
      <p:ext uri="{BB962C8B-B14F-4D97-AF65-F5344CB8AC3E}">
        <p14:creationId xmlns:p14="http://schemas.microsoft.com/office/powerpoint/2010/main" val="385611638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20922E-B6CD-4BE5-97E2-4077C3C0F6DD}" type="datetime1">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EFC3A-EE80-4FC3-9451-DA22201C79FC}" type="datetime1">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46128A-7662-424A-ADF1-7E314E7B1185}" type="datetime1">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C3B45-7003-4493-ADA1-20F6CA50FA4A}" type="datetime1">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19F6F49B-548D-4482-B2A4-F5FE1C027800}" type="datetime1">
              <a:rPr lang="en-US" smtClean="0"/>
              <a:t>2/26/2019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CAABFA-20CC-4796-A862-AC0EEB7563D9}" type="datetime1">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2D909D-A28F-4C4A-82DA-20FC23BD236F}" type="datetime1">
              <a:rPr lang="en-US" smtClean="0"/>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3BC549-580B-4215-9877-7B2F1AA1E1C1}" type="datetime1">
              <a:rPr lang="en-US" smtClean="0"/>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646A6-47F1-4674-A85C-2EB8A944C373}" type="datetime1">
              <a:rPr lang="en-US" smtClean="0"/>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F41BFE-756C-467C-9C26-91CB656870D4}" type="datetime1">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0050AD-692F-4CF9-B1E2-675EBFE17C03}" type="datetime1">
              <a:rPr lang="en-US" smtClean="0"/>
              <a:t>2/26/2019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6B8845A-709F-4FA3-9984-6E4B45373254}" type="datetime1">
              <a:rPr lang="en-US" smtClean="0"/>
              <a:t>2/26/2019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536699"/>
            <a:ext cx="9966960" cy="2690031"/>
          </a:xfrm>
        </p:spPr>
        <p:txBody>
          <a:bodyPr/>
          <a:lstStyle/>
          <a:p>
            <a:r>
              <a:rPr lang="en-US" sz="5400" dirty="0"/>
              <a:t>BIT116</a:t>
            </a:r>
            <a:r>
              <a:rPr lang="en-US" sz="5400"/>
              <a:t>: Scripting</a:t>
            </a:r>
            <a:endParaRPr lang="en-US" sz="5400" dirty="0"/>
          </a:p>
        </p:txBody>
      </p:sp>
      <p:sp>
        <p:nvSpPr>
          <p:cNvPr id="5" name="TextBox 4"/>
          <p:cNvSpPr txBox="1"/>
          <p:nvPr/>
        </p:nvSpPr>
        <p:spPr>
          <a:xfrm>
            <a:off x="6978903" y="5447213"/>
            <a:ext cx="4154599" cy="707886"/>
          </a:xfrm>
          <a:prstGeom prst="rect">
            <a:avLst/>
          </a:prstGeom>
          <a:solidFill>
            <a:schemeClr val="accent4">
              <a:lumMod val="40000"/>
              <a:lumOff val="60000"/>
            </a:schemeClr>
          </a:solidFill>
          <a:ln w="19050">
            <a:solidFill>
              <a:schemeClr val="accent1">
                <a:lumMod val="75000"/>
              </a:schemeClr>
            </a:solidFill>
            <a:prstDash val="dash"/>
          </a:ln>
        </p:spPr>
        <p:txBody>
          <a:bodyPr wrap="none" rtlCol="0">
            <a:spAutoFit/>
          </a:bodyPr>
          <a:lstStyle/>
          <a:p>
            <a:pPr algn="r"/>
            <a:r>
              <a:rPr lang="en-US" sz="4000" dirty="0">
                <a:solidFill>
                  <a:schemeClr val="accent1">
                    <a:lumMod val="50000"/>
                  </a:schemeClr>
                </a:solidFill>
                <a:effectLst>
                  <a:outerShdw blurRad="38100" dist="38100" dir="2700000" algn="tl">
                    <a:srgbClr val="000000">
                      <a:alpha val="43137"/>
                    </a:srgbClr>
                  </a:outerShdw>
                </a:effectLst>
                <a:latin typeface="Franklin Gothic Demi" panose="020B0703020102020204" pitchFamily="34" charset="0"/>
              </a:rPr>
              <a:t>Logical Operators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0929" y="647926"/>
            <a:ext cx="2371725" cy="2371725"/>
          </a:xfrm>
          <a:prstGeom prst="rect">
            <a:avLst/>
          </a:prstGeom>
        </p:spPr>
      </p:pic>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21893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277" y="-29824"/>
            <a:ext cx="10058400" cy="1609344"/>
          </a:xfrm>
        </p:spPr>
        <p:txBody>
          <a:bodyPr/>
          <a:lstStyle/>
          <a:p>
            <a:r>
              <a:rPr lang="en-US" dirty="0"/>
              <a:t>What To Use When</a:t>
            </a:r>
          </a:p>
        </p:txBody>
      </p:sp>
      <p:sp>
        <p:nvSpPr>
          <p:cNvPr id="3" name="Content Placeholder 2"/>
          <p:cNvSpPr>
            <a:spLocks noGrp="1"/>
          </p:cNvSpPr>
          <p:nvPr>
            <p:ph idx="1"/>
          </p:nvPr>
        </p:nvSpPr>
        <p:spPr>
          <a:xfrm>
            <a:off x="381001" y="1338943"/>
            <a:ext cx="11408228" cy="5298965"/>
          </a:xfrm>
        </p:spPr>
        <p:txBody>
          <a:bodyPr>
            <a:normAutofit/>
          </a:bodyPr>
          <a:lstStyle/>
          <a:p>
            <a:r>
              <a:rPr lang="en-US" dirty="0"/>
              <a:t>Do something if….</a:t>
            </a:r>
          </a:p>
          <a:p>
            <a:r>
              <a:rPr lang="en-US" sz="2800" b="1" dirty="0">
                <a:solidFill>
                  <a:srgbClr val="7030A0"/>
                </a:solidFill>
              </a:rPr>
              <a:t>ALL</a:t>
            </a:r>
            <a:r>
              <a:rPr lang="en-US" b="1" dirty="0">
                <a:solidFill>
                  <a:srgbClr val="7030A0"/>
                </a:solidFill>
              </a:rPr>
              <a:t> </a:t>
            </a:r>
            <a:r>
              <a:rPr lang="en-US" dirty="0"/>
              <a:t>the criteria are met (if all the conditions are true)                             	</a:t>
            </a:r>
            <a:r>
              <a:rPr lang="en-US" sz="3600" b="1" dirty="0">
                <a:solidFill>
                  <a:srgbClr val="7030A0"/>
                </a:solidFill>
              </a:rPr>
              <a:t>AND</a:t>
            </a:r>
            <a:br>
              <a:rPr lang="en-US" sz="3600" b="1" dirty="0"/>
            </a:br>
            <a:r>
              <a:rPr lang="en-US" sz="3600" b="1" dirty="0"/>
              <a:t>										</a:t>
            </a:r>
            <a:r>
              <a:rPr lang="en-US" sz="3600" b="1" dirty="0">
                <a:solidFill>
                  <a:srgbClr val="7030A0"/>
                </a:solidFill>
              </a:rPr>
              <a:t>&amp;&amp;</a:t>
            </a:r>
            <a:r>
              <a:rPr lang="en-US" dirty="0"/>
              <a:t>  </a:t>
            </a:r>
          </a:p>
          <a:p>
            <a:endParaRPr lang="en-US" dirty="0"/>
          </a:p>
          <a:p>
            <a:r>
              <a:rPr lang="en-US" sz="2800" b="1" dirty="0">
                <a:solidFill>
                  <a:srgbClr val="00B050"/>
                </a:solidFill>
              </a:rPr>
              <a:t>ANY ONE (or more)</a:t>
            </a:r>
            <a:r>
              <a:rPr lang="en-US" dirty="0"/>
              <a:t> the criteria are met 			</a:t>
            </a:r>
            <a:r>
              <a:rPr lang="en-US" b="1" dirty="0"/>
              <a:t> 	</a:t>
            </a:r>
            <a:r>
              <a:rPr lang="en-US" sz="3600" b="1" dirty="0">
                <a:solidFill>
                  <a:srgbClr val="00B050"/>
                </a:solidFill>
              </a:rPr>
              <a:t>OR</a:t>
            </a:r>
            <a:br>
              <a:rPr lang="en-US" dirty="0"/>
            </a:br>
            <a:r>
              <a:rPr lang="en-US" dirty="0"/>
              <a:t>(if any of the conditions are true)					</a:t>
            </a:r>
            <a:r>
              <a:rPr lang="en-US" b="1" dirty="0"/>
              <a:t>  	</a:t>
            </a:r>
            <a:r>
              <a:rPr lang="en-US" sz="3600" b="1" dirty="0">
                <a:solidFill>
                  <a:srgbClr val="00B050"/>
                </a:solidFill>
              </a:rPr>
              <a:t>||</a:t>
            </a:r>
            <a:br>
              <a:rPr lang="en-US" dirty="0"/>
            </a:br>
            <a:br>
              <a:rPr lang="en-US" dirty="0"/>
            </a:br>
            <a:endParaRPr lang="en-US" dirty="0"/>
          </a:p>
          <a:p>
            <a:r>
              <a:rPr lang="en-US" dirty="0"/>
              <a:t>You want to </a:t>
            </a:r>
            <a:r>
              <a:rPr lang="en-US" sz="2800" b="1" dirty="0"/>
              <a:t>reverse</a:t>
            </a:r>
            <a:r>
              <a:rPr lang="en-US" sz="2800" dirty="0"/>
              <a:t> </a:t>
            </a:r>
            <a:r>
              <a:rPr lang="en-US" dirty="0"/>
              <a:t>the true/false value of something		</a:t>
            </a:r>
            <a:r>
              <a:rPr lang="en-US" b="1" dirty="0">
                <a:solidFill>
                  <a:srgbClr val="00B050"/>
                </a:solidFill>
              </a:rPr>
              <a:t> 	</a:t>
            </a:r>
            <a:r>
              <a:rPr lang="en-US" sz="3600" b="1" dirty="0">
                <a:solidFill>
                  <a:srgbClr val="C00000"/>
                </a:solidFill>
              </a:rPr>
              <a:t>NOT</a:t>
            </a:r>
          </a:p>
          <a:p>
            <a:pPr marL="2271400" lvl="8" indent="0">
              <a:buNone/>
            </a:pPr>
            <a:r>
              <a:rPr lang="en-US" sz="3200" dirty="0">
                <a:solidFill>
                  <a:srgbClr val="C00000"/>
                </a:solidFill>
              </a:rPr>
              <a:t>								!</a:t>
            </a:r>
          </a:p>
          <a:p>
            <a:pPr marL="225425" lvl="8" indent="-225425"/>
            <a:r>
              <a:rPr lang="en-US" sz="2000" b="1" dirty="0">
                <a:solidFill>
                  <a:srgbClr val="00B0F0"/>
                </a:solidFill>
              </a:rPr>
              <a:t>Use parentheses to indicate the first thing you want to evaluate, the second thing, </a:t>
            </a:r>
            <a:r>
              <a:rPr lang="en-US" sz="2000" b="1" dirty="0" err="1">
                <a:solidFill>
                  <a:srgbClr val="00B0F0"/>
                </a:solidFill>
              </a:rPr>
              <a:t>etc</a:t>
            </a:r>
            <a:endParaRPr lang="en-US" sz="2000" b="1" dirty="0">
              <a:solidFill>
                <a:srgbClr val="00B0F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10</a:t>
            </a:fld>
            <a:endParaRPr lang="en-US" dirty="0"/>
          </a:p>
        </p:txBody>
      </p:sp>
      <p:sp>
        <p:nvSpPr>
          <p:cNvPr id="5" name="Right Arrow 4"/>
          <p:cNvSpPr/>
          <p:nvPr/>
        </p:nvSpPr>
        <p:spPr>
          <a:xfrm>
            <a:off x="7620000" y="1799523"/>
            <a:ext cx="1469571" cy="772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7620000" y="3367393"/>
            <a:ext cx="1469571" cy="772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620000" y="4935263"/>
            <a:ext cx="1469571" cy="772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9784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exercise #1</a:t>
            </a:r>
          </a:p>
        </p:txBody>
      </p:sp>
      <p:sp>
        <p:nvSpPr>
          <p:cNvPr id="3" name="Content Placeholder 2"/>
          <p:cNvSpPr>
            <a:spLocks noGrp="1"/>
          </p:cNvSpPr>
          <p:nvPr>
            <p:ph idx="1"/>
          </p:nvPr>
        </p:nvSpPr>
        <p:spPr/>
        <p:txBody>
          <a:bodyPr/>
          <a:lstStyle/>
          <a:p>
            <a:r>
              <a:rPr lang="en-US" dirty="0"/>
              <a:t>Be prepared to report out about this.</a:t>
            </a:r>
          </a:p>
        </p:txBody>
      </p:sp>
      <p:sp>
        <p:nvSpPr>
          <p:cNvPr id="4" name="Slide Number Placeholder 3"/>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4137664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46602" y="550842"/>
            <a:ext cx="10058400" cy="84829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12</a:t>
            </a:fld>
            <a:endParaRPr lang="en-US" dirty="0"/>
          </a:p>
        </p:txBody>
      </p:sp>
      <p:sp>
        <p:nvSpPr>
          <p:cNvPr id="5" name="TextBox 4"/>
          <p:cNvSpPr txBox="1"/>
          <p:nvPr/>
        </p:nvSpPr>
        <p:spPr>
          <a:xfrm>
            <a:off x="1195619" y="660400"/>
            <a:ext cx="6737101" cy="646331"/>
          </a:xfrm>
          <a:prstGeom prst="rect">
            <a:avLst/>
          </a:prstGeom>
          <a:noFill/>
        </p:spPr>
        <p:txBody>
          <a:bodyPr wrap="none" rtlCol="0">
            <a:spAutoFit/>
          </a:bodyPr>
          <a:lstStyle/>
          <a:p>
            <a:r>
              <a:rPr lang="en-US" sz="3600" b="1" dirty="0">
                <a:solidFill>
                  <a:schemeClr val="accent1">
                    <a:lumMod val="50000"/>
                  </a:schemeClr>
                </a:solidFill>
                <a:effectLst>
                  <a:outerShdw blurRad="38100" dist="38100" dir="2700000" algn="tl">
                    <a:srgbClr val="000000">
                      <a:alpha val="43137"/>
                    </a:srgbClr>
                  </a:outerShdw>
                </a:effectLst>
                <a:latin typeface="Calibri" panose="020F0502020204030204" pitchFamily="34" charset="0"/>
              </a:rPr>
              <a:t>Logical Operators: Basic JavaScript</a:t>
            </a:r>
          </a:p>
        </p:txBody>
      </p:sp>
    </p:spTree>
    <p:extLst>
      <p:ext uri="{BB962C8B-B14F-4D97-AF65-F5344CB8AC3E}">
        <p14:creationId xmlns:p14="http://schemas.microsoft.com/office/powerpoint/2010/main" val="190007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1482336" y="2093976"/>
            <a:ext cx="8552075" cy="2963333"/>
          </a:xfrm>
          <a:prstGeom prst="rect">
            <a:avLst/>
          </a:prstGeom>
        </p:spPr>
      </p:pic>
      <p:sp>
        <p:nvSpPr>
          <p:cNvPr id="4" name="Slide Number Placeholder 3"/>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112432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27740" y="3081866"/>
            <a:ext cx="10058400" cy="3373479"/>
          </a:xfrm>
        </p:spPr>
        <p:txBody>
          <a:bodyPr/>
          <a:lstStyle/>
          <a:p>
            <a:pPr marL="0" indent="0">
              <a:buNone/>
            </a:pPr>
            <a:r>
              <a:rPr lang="en-US" b="1" u="sng" dirty="0"/>
              <a:t>Feedback to the user:</a:t>
            </a:r>
          </a:p>
          <a:p>
            <a:r>
              <a:rPr lang="en-US" dirty="0"/>
              <a:t>30 </a:t>
            </a:r>
            <a:r>
              <a:rPr lang="en-US" dirty="0">
                <a:sym typeface="Wingdings" panose="05000000000000000000" pitchFamily="2" charset="2"/>
              </a:rPr>
              <a:t> that's the secret number!</a:t>
            </a:r>
          </a:p>
          <a:p>
            <a:r>
              <a:rPr lang="en-US" dirty="0">
                <a:sym typeface="Wingdings" panose="05000000000000000000" pitchFamily="2" charset="2"/>
              </a:rPr>
              <a:t>Between 20 and 40  it's close, but not right</a:t>
            </a:r>
          </a:p>
          <a:p>
            <a:r>
              <a:rPr lang="en-US" dirty="0">
                <a:sym typeface="Wingdings" panose="05000000000000000000" pitchFamily="2" charset="2"/>
              </a:rPr>
              <a:t>Outside the range 1-100  it's out of range</a:t>
            </a:r>
          </a:p>
          <a:p>
            <a:r>
              <a:rPr lang="en-US" dirty="0">
                <a:sym typeface="Wingdings" panose="05000000000000000000" pitchFamily="2" charset="2"/>
              </a:rPr>
              <a:t>Input isn't a number  Tell the user that</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14</a:t>
            </a:fld>
            <a:endParaRPr lang="en-US" dirty="0"/>
          </a:p>
        </p:txBody>
      </p:sp>
      <p:pic>
        <p:nvPicPr>
          <p:cNvPr id="5" name="Content Placeholder 4"/>
          <p:cNvPicPr>
            <a:picLocks noChangeAspect="1"/>
          </p:cNvPicPr>
          <p:nvPr/>
        </p:nvPicPr>
        <p:blipFill>
          <a:blip r:embed="rId2"/>
          <a:stretch>
            <a:fillRect/>
          </a:stretch>
        </p:blipFill>
        <p:spPr>
          <a:xfrm>
            <a:off x="1069848" y="0"/>
            <a:ext cx="8552075" cy="2963333"/>
          </a:xfrm>
          <a:prstGeom prst="rect">
            <a:avLst/>
          </a:prstGeom>
        </p:spPr>
      </p:pic>
    </p:spTree>
    <p:extLst>
      <p:ext uri="{BB962C8B-B14F-4D97-AF65-F5344CB8AC3E}">
        <p14:creationId xmlns:p14="http://schemas.microsoft.com/office/powerpoint/2010/main" val="2457501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448" y="0"/>
            <a:ext cx="10058400" cy="1609344"/>
          </a:xfrm>
        </p:spPr>
        <p:txBody>
          <a:bodyPr/>
          <a:lstStyle/>
          <a:p>
            <a:r>
              <a:rPr lang="en-US" dirty="0"/>
              <a:t>Covered Previously:</a:t>
            </a:r>
          </a:p>
        </p:txBody>
      </p:sp>
      <p:sp>
        <p:nvSpPr>
          <p:cNvPr id="3" name="Content Placeholder 2"/>
          <p:cNvSpPr>
            <a:spLocks noGrp="1"/>
          </p:cNvSpPr>
          <p:nvPr>
            <p:ph idx="1"/>
          </p:nvPr>
        </p:nvSpPr>
        <p:spPr>
          <a:xfrm>
            <a:off x="663448" y="1609344"/>
            <a:ext cx="10058400" cy="5248656"/>
          </a:xfrm>
        </p:spPr>
        <p:txBody>
          <a:bodyPr>
            <a:normAutofit/>
          </a:bodyPr>
          <a:lstStyle/>
          <a:p>
            <a:pPr marL="0" indent="0">
              <a:buNone/>
            </a:pPr>
            <a:r>
              <a:rPr lang="en-US" b="1" dirty="0">
                <a:solidFill>
                  <a:schemeClr val="accent2"/>
                </a:solidFill>
              </a:rPr>
              <a:t>“use strict”</a:t>
            </a:r>
          </a:p>
          <a:p>
            <a:pPr marL="0" indent="0">
              <a:buNone/>
            </a:pPr>
            <a:r>
              <a:rPr lang="en-US" b="1" dirty="0">
                <a:solidFill>
                  <a:srgbClr val="00B0F0"/>
                </a:solidFill>
              </a:rPr>
              <a:t>$(document).ready( function() {</a:t>
            </a:r>
          </a:p>
          <a:p>
            <a:pPr marL="0" indent="0">
              <a:buNone/>
            </a:pPr>
            <a:r>
              <a:rPr lang="en-US" dirty="0"/>
              <a:t>	</a:t>
            </a:r>
            <a:r>
              <a:rPr lang="en-US" b="1" dirty="0">
                <a:solidFill>
                  <a:srgbClr val="7030A0"/>
                </a:solidFill>
              </a:rPr>
              <a:t>$("#</a:t>
            </a:r>
            <a:r>
              <a:rPr lang="en-US" b="1" dirty="0" err="1">
                <a:solidFill>
                  <a:srgbClr val="7030A0"/>
                </a:solidFill>
              </a:rPr>
              <a:t>logicalOps</a:t>
            </a:r>
            <a:r>
              <a:rPr lang="en-US" b="1" dirty="0">
                <a:solidFill>
                  <a:srgbClr val="7030A0"/>
                </a:solidFill>
              </a:rPr>
              <a:t>").click( function() {</a:t>
            </a:r>
          </a:p>
          <a:p>
            <a:pPr marL="0" indent="0">
              <a:buNone/>
            </a:pPr>
            <a:r>
              <a:rPr lang="en-US" dirty="0"/>
              <a:t>		</a:t>
            </a:r>
            <a:r>
              <a:rPr lang="en-US" b="1" dirty="0" err="1">
                <a:solidFill>
                  <a:srgbClr val="C00000"/>
                </a:solidFill>
              </a:rPr>
              <a:t>var</a:t>
            </a:r>
            <a:r>
              <a:rPr lang="en-US" b="1" dirty="0">
                <a:solidFill>
                  <a:srgbClr val="C00000"/>
                </a:solidFill>
              </a:rPr>
              <a:t> guess = $("#input").</a:t>
            </a:r>
            <a:r>
              <a:rPr lang="en-US" b="1" dirty="0" err="1">
                <a:solidFill>
                  <a:srgbClr val="C00000"/>
                </a:solidFill>
              </a:rPr>
              <a:t>val</a:t>
            </a:r>
            <a:r>
              <a:rPr lang="en-US" b="1" dirty="0">
                <a:solidFill>
                  <a:srgbClr val="C00000"/>
                </a:solidFill>
              </a:rPr>
              <a:t>();</a:t>
            </a:r>
          </a:p>
          <a:p>
            <a:pPr marL="0" indent="0">
              <a:buNone/>
            </a:pPr>
            <a:r>
              <a:rPr lang="en-US" dirty="0"/>
              <a:t>		</a:t>
            </a:r>
            <a:r>
              <a:rPr lang="en-US" b="1" dirty="0">
                <a:solidFill>
                  <a:srgbClr val="00B050"/>
                </a:solidFill>
              </a:rPr>
              <a:t>guess = </a:t>
            </a:r>
            <a:r>
              <a:rPr lang="en-US" b="1" dirty="0" err="1">
                <a:solidFill>
                  <a:srgbClr val="00B050"/>
                </a:solidFill>
              </a:rPr>
              <a:t>parseFloat</a:t>
            </a:r>
            <a:r>
              <a:rPr lang="en-US" b="1" dirty="0">
                <a:solidFill>
                  <a:srgbClr val="00B050"/>
                </a:solidFill>
              </a:rPr>
              <a:t>(guess);</a:t>
            </a:r>
          </a:p>
          <a:p>
            <a:pPr marL="0" indent="0">
              <a:buNone/>
            </a:pPr>
            <a:r>
              <a:rPr lang="en-US" dirty="0"/>
              <a:t>		</a:t>
            </a:r>
            <a:r>
              <a:rPr lang="en-US" b="1" dirty="0">
                <a:solidFill>
                  <a:srgbClr val="0070C0"/>
                </a:solidFill>
              </a:rPr>
              <a:t>if( </a:t>
            </a:r>
            <a:r>
              <a:rPr lang="en-US" b="1" dirty="0" err="1">
                <a:solidFill>
                  <a:srgbClr val="0070C0"/>
                </a:solidFill>
              </a:rPr>
              <a:t>isNaN</a:t>
            </a:r>
            <a:r>
              <a:rPr lang="en-US" b="1" dirty="0">
                <a:solidFill>
                  <a:srgbClr val="0070C0"/>
                </a:solidFill>
              </a:rPr>
              <a:t>( guess ) ) {</a:t>
            </a:r>
          </a:p>
          <a:p>
            <a:pPr marL="0" indent="0">
              <a:buNone/>
            </a:pPr>
            <a:r>
              <a:rPr lang="en-US" b="1" dirty="0">
                <a:solidFill>
                  <a:srgbClr val="0070C0"/>
                </a:solidFill>
              </a:rPr>
              <a:t>			$("#output").html("You must type a number!");</a:t>
            </a:r>
          </a:p>
          <a:p>
            <a:pPr marL="0" indent="0">
              <a:buNone/>
            </a:pPr>
            <a:r>
              <a:rPr lang="en-US" b="1" dirty="0">
                <a:solidFill>
                  <a:srgbClr val="0070C0"/>
                </a:solidFill>
              </a:rPr>
              <a:t>			return;</a:t>
            </a:r>
          </a:p>
          <a:p>
            <a:pPr marL="0" indent="0">
              <a:buNone/>
            </a:pPr>
            <a:r>
              <a:rPr lang="en-US" b="1" dirty="0">
                <a:solidFill>
                  <a:srgbClr val="0070C0"/>
                </a:solidFill>
              </a:rPr>
              <a:t>		}</a:t>
            </a:r>
          </a:p>
          <a:p>
            <a:pPr marL="0" indent="0">
              <a:buNone/>
            </a:pPr>
            <a:r>
              <a:rPr lang="en-US" dirty="0"/>
              <a:t>You've seen the above before – </a:t>
            </a:r>
            <a:r>
              <a:rPr lang="en-US" b="1" dirty="0">
                <a:solidFill>
                  <a:srgbClr val="00B0F0"/>
                </a:solidFill>
              </a:rPr>
              <a:t>when the document is ready to run JS</a:t>
            </a:r>
            <a:r>
              <a:rPr lang="en-US" dirty="0"/>
              <a:t>, </a:t>
            </a:r>
            <a:r>
              <a:rPr lang="en-US" b="1" dirty="0">
                <a:solidFill>
                  <a:srgbClr val="7030A0"/>
                </a:solidFill>
              </a:rPr>
              <a:t>install an event handler for when the button with the id of '</a:t>
            </a:r>
            <a:r>
              <a:rPr lang="en-US" b="1" dirty="0" err="1">
                <a:solidFill>
                  <a:srgbClr val="7030A0"/>
                </a:solidFill>
              </a:rPr>
              <a:t>logicalOps</a:t>
            </a:r>
            <a:r>
              <a:rPr lang="en-US" b="1" dirty="0">
                <a:solidFill>
                  <a:srgbClr val="7030A0"/>
                </a:solidFill>
              </a:rPr>
              <a:t>' is clicked</a:t>
            </a:r>
            <a:r>
              <a:rPr lang="en-US" dirty="0"/>
              <a:t>.  </a:t>
            </a:r>
            <a:r>
              <a:rPr lang="en-US" b="1" dirty="0">
                <a:solidFill>
                  <a:srgbClr val="C00000"/>
                </a:solidFill>
              </a:rPr>
              <a:t>Get whatever the user typed in</a:t>
            </a:r>
            <a:r>
              <a:rPr lang="en-US" dirty="0"/>
              <a:t>, </a:t>
            </a:r>
            <a:r>
              <a:rPr lang="en-US" b="1" dirty="0">
                <a:solidFill>
                  <a:srgbClr val="00B050"/>
                </a:solidFill>
              </a:rPr>
              <a:t>convert it to a number</a:t>
            </a:r>
            <a:r>
              <a:rPr lang="en-US" dirty="0"/>
              <a:t>, </a:t>
            </a:r>
            <a:r>
              <a:rPr lang="en-US" b="1" dirty="0">
                <a:solidFill>
                  <a:srgbClr val="0070C0"/>
                </a:solidFill>
              </a:rPr>
              <a:t>and if it's not a number then tell the user that and stop</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3700025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209675"/>
            <a:ext cx="10058400" cy="5326591"/>
          </a:xfrm>
        </p:spPr>
        <p:txBody>
          <a:bodyPr>
            <a:normAutofit lnSpcReduction="10000"/>
          </a:bodyPr>
          <a:lstStyle/>
          <a:p>
            <a:pPr marL="0" indent="0">
              <a:buNone/>
            </a:pPr>
            <a:r>
              <a:rPr lang="en-US" dirty="0"/>
              <a:t>		</a:t>
            </a:r>
            <a:r>
              <a:rPr lang="en-US" sz="3600" dirty="0"/>
              <a:t>if (</a:t>
            </a:r>
            <a:r>
              <a:rPr lang="en-US" sz="3600" b="1" dirty="0">
                <a:solidFill>
                  <a:srgbClr val="00B050"/>
                </a:solidFill>
              </a:rPr>
              <a:t>guess &lt; 1</a:t>
            </a:r>
            <a:r>
              <a:rPr lang="en-US" sz="3600" dirty="0"/>
              <a:t> </a:t>
            </a:r>
            <a:r>
              <a:rPr lang="en-US" sz="3600" b="1" dirty="0">
                <a:solidFill>
                  <a:srgbClr val="7030A0"/>
                </a:solidFill>
              </a:rPr>
              <a:t>||</a:t>
            </a:r>
            <a:r>
              <a:rPr lang="en-US" sz="3600" dirty="0"/>
              <a:t> </a:t>
            </a:r>
            <a:r>
              <a:rPr lang="en-US" sz="3600" b="1" dirty="0">
                <a:solidFill>
                  <a:srgbClr val="C00000"/>
                </a:solidFill>
              </a:rPr>
              <a:t>guess &gt; 100</a:t>
            </a:r>
            <a:r>
              <a:rPr lang="en-US" sz="3600" dirty="0"/>
              <a:t>) {</a:t>
            </a:r>
          </a:p>
          <a:p>
            <a:pPr marL="0" indent="0">
              <a:buNone/>
            </a:pPr>
            <a:r>
              <a:rPr lang="en-US" sz="3600" dirty="0"/>
              <a:t>			</a:t>
            </a:r>
            <a:r>
              <a:rPr lang="en-US" sz="2200" dirty="0"/>
              <a:t>$("#output").html("Your guess is out of bounds!");</a:t>
            </a:r>
          </a:p>
          <a:p>
            <a:pPr marL="0" indent="0">
              <a:buNone/>
            </a:pPr>
            <a:r>
              <a:rPr lang="en-US" sz="3600" dirty="0"/>
              <a:t>			return;</a:t>
            </a:r>
          </a:p>
          <a:p>
            <a:pPr marL="0" indent="0">
              <a:buNone/>
            </a:pPr>
            <a:r>
              <a:rPr lang="en-US" sz="3600" dirty="0"/>
              <a:t>		}</a:t>
            </a:r>
          </a:p>
          <a:p>
            <a:pPr marL="0" indent="0">
              <a:buNone/>
            </a:pPr>
            <a:endParaRPr lang="en-US" sz="3600" dirty="0"/>
          </a:p>
          <a:p>
            <a:pPr marL="0" indent="0">
              <a:buNone/>
            </a:pPr>
            <a:endParaRPr lang="en-US" dirty="0"/>
          </a:p>
          <a:p>
            <a:r>
              <a:rPr lang="en-US" dirty="0"/>
              <a:t>The way to check for out of bounds is:</a:t>
            </a:r>
            <a:br>
              <a:rPr lang="en-US" dirty="0"/>
            </a:br>
            <a:r>
              <a:rPr lang="en-US" dirty="0"/>
              <a:t>If </a:t>
            </a:r>
            <a:r>
              <a:rPr lang="en-US" b="1" dirty="0">
                <a:solidFill>
                  <a:srgbClr val="00B050"/>
                </a:solidFill>
              </a:rPr>
              <a:t>the number is below the bottom of the range</a:t>
            </a:r>
            <a:r>
              <a:rPr lang="en-US" dirty="0"/>
              <a:t> </a:t>
            </a:r>
            <a:r>
              <a:rPr lang="en-US" b="1" dirty="0">
                <a:solidFill>
                  <a:srgbClr val="7030A0"/>
                </a:solidFill>
              </a:rPr>
              <a:t>OR</a:t>
            </a:r>
            <a:r>
              <a:rPr lang="en-US" dirty="0"/>
              <a:t> </a:t>
            </a:r>
            <a:r>
              <a:rPr lang="en-US" b="1" dirty="0">
                <a:solidFill>
                  <a:srgbClr val="C00000"/>
                </a:solidFill>
              </a:rPr>
              <a:t>above the top of the range</a:t>
            </a:r>
          </a:p>
          <a:p>
            <a:pPr lvl="1"/>
            <a:r>
              <a:rPr lang="en-US" b="1" dirty="0">
                <a:solidFill>
                  <a:srgbClr val="00B050"/>
                </a:solidFill>
              </a:rPr>
              <a:t>guess &lt; 1</a:t>
            </a:r>
            <a:r>
              <a:rPr lang="en-US" dirty="0"/>
              <a:t> = below the bottom of the range</a:t>
            </a:r>
          </a:p>
          <a:p>
            <a:pPr lvl="1"/>
            <a:r>
              <a:rPr lang="en-US" dirty="0"/>
              <a:t> </a:t>
            </a:r>
            <a:r>
              <a:rPr lang="en-US" b="1" dirty="0">
                <a:solidFill>
                  <a:srgbClr val="7030A0"/>
                </a:solidFill>
              </a:rPr>
              <a:t>||</a:t>
            </a:r>
            <a:r>
              <a:rPr lang="en-US" dirty="0"/>
              <a:t>  = OR</a:t>
            </a:r>
          </a:p>
          <a:p>
            <a:pPr lvl="1"/>
            <a:r>
              <a:rPr lang="en-US" b="1" dirty="0">
                <a:solidFill>
                  <a:srgbClr val="C00000"/>
                </a:solidFill>
              </a:rPr>
              <a:t>guess &gt; 100</a:t>
            </a:r>
            <a:r>
              <a:rPr lang="en-US" dirty="0"/>
              <a:t> = above the top of the range</a:t>
            </a:r>
          </a:p>
          <a:p>
            <a:r>
              <a:rPr lang="en-US" dirty="0"/>
              <a:t>If so then display an error message and stop the function</a:t>
            </a:r>
          </a:p>
        </p:txBody>
      </p:sp>
      <p:pic>
        <p:nvPicPr>
          <p:cNvPr id="11" name="Picture 10"/>
          <p:cNvPicPr>
            <a:picLocks noChangeAspect="1"/>
          </p:cNvPicPr>
          <p:nvPr/>
        </p:nvPicPr>
        <p:blipFill>
          <a:blip r:embed="rId2"/>
          <a:stretch>
            <a:fillRect/>
          </a:stretch>
        </p:blipFill>
        <p:spPr>
          <a:xfrm>
            <a:off x="1158344" y="3477459"/>
            <a:ext cx="10061344" cy="1190692"/>
          </a:xfrm>
          <a:prstGeom prst="rect">
            <a:avLst/>
          </a:prstGeom>
        </p:spPr>
      </p:pic>
      <p:sp>
        <p:nvSpPr>
          <p:cNvPr id="2" name="Title 1"/>
          <p:cNvSpPr>
            <a:spLocks noGrp="1"/>
          </p:cNvSpPr>
          <p:nvPr>
            <p:ph type="title"/>
          </p:nvPr>
        </p:nvSpPr>
        <p:spPr>
          <a:xfrm>
            <a:off x="1069847" y="0"/>
            <a:ext cx="10648019" cy="1609344"/>
          </a:xfrm>
        </p:spPr>
        <p:txBody>
          <a:bodyPr/>
          <a:lstStyle/>
          <a:p>
            <a:r>
              <a:rPr lang="en-US" dirty="0"/>
              <a:t>Checking for out-of-bounds: OR</a:t>
            </a:r>
          </a:p>
        </p:txBody>
      </p:sp>
      <p:sp>
        <p:nvSpPr>
          <p:cNvPr id="4" name="Slide Number Placeholder 3"/>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3323110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7" y="0"/>
            <a:ext cx="10648019" cy="1609344"/>
          </a:xfrm>
        </p:spPr>
        <p:txBody>
          <a:bodyPr/>
          <a:lstStyle/>
          <a:p>
            <a:r>
              <a:rPr lang="en-US" dirty="0"/>
              <a:t>Checking for # in a range: AND</a:t>
            </a:r>
          </a:p>
        </p:txBody>
      </p:sp>
      <p:sp>
        <p:nvSpPr>
          <p:cNvPr id="3" name="Content Placeholder 2"/>
          <p:cNvSpPr>
            <a:spLocks noGrp="1"/>
          </p:cNvSpPr>
          <p:nvPr>
            <p:ph idx="1"/>
          </p:nvPr>
        </p:nvSpPr>
        <p:spPr>
          <a:xfrm>
            <a:off x="1069848" y="1200151"/>
            <a:ext cx="10058400" cy="5336116"/>
          </a:xfrm>
        </p:spPr>
        <p:txBody>
          <a:bodyPr>
            <a:normAutofit/>
          </a:bodyPr>
          <a:lstStyle/>
          <a:p>
            <a:pPr marL="0" indent="0">
              <a:buNone/>
            </a:pPr>
            <a:r>
              <a:rPr lang="en-US" dirty="0"/>
              <a:t>		else if (</a:t>
            </a:r>
            <a:r>
              <a:rPr lang="en-US" b="1" dirty="0">
                <a:solidFill>
                  <a:srgbClr val="7030A0"/>
                </a:solidFill>
              </a:rPr>
              <a:t>guess &gt; </a:t>
            </a:r>
            <a:r>
              <a:rPr lang="en-US" b="1">
                <a:solidFill>
                  <a:srgbClr val="7030A0"/>
                </a:solidFill>
              </a:rPr>
              <a:t>20</a:t>
            </a:r>
            <a:r>
              <a:rPr lang="en-US" b="1"/>
              <a:t> </a:t>
            </a:r>
            <a:r>
              <a:rPr lang="en-US" b="1">
                <a:solidFill>
                  <a:srgbClr val="C00000"/>
                </a:solidFill>
              </a:rPr>
              <a:t>&amp;&amp;</a:t>
            </a:r>
            <a:r>
              <a:rPr lang="en-US"/>
              <a:t> </a:t>
            </a:r>
            <a:r>
              <a:rPr lang="en-US" b="1" dirty="0">
                <a:solidFill>
                  <a:srgbClr val="00B0F0"/>
                </a:solidFill>
              </a:rPr>
              <a:t>guess &lt; 40</a:t>
            </a:r>
            <a:r>
              <a:rPr lang="en-US" dirty="0"/>
              <a:t> </a:t>
            </a:r>
            <a:r>
              <a:rPr lang="en-US" b="1" dirty="0">
                <a:solidFill>
                  <a:srgbClr val="00B050"/>
                </a:solidFill>
              </a:rPr>
              <a:t>/* &amp;&amp; guess != 30 */</a:t>
            </a:r>
            <a:r>
              <a:rPr lang="en-US" dirty="0"/>
              <a:t>) {</a:t>
            </a:r>
          </a:p>
          <a:p>
            <a:pPr marL="0" indent="0">
              <a:buNone/>
            </a:pPr>
            <a:r>
              <a:rPr lang="en-US" dirty="0"/>
              <a:t>			$("#output").html("You're getting closer!");</a:t>
            </a:r>
          </a:p>
          <a:p>
            <a:pPr marL="0" indent="0">
              <a:buNone/>
            </a:pPr>
            <a:r>
              <a:rPr lang="en-US" dirty="0"/>
              <a:t>			return;</a:t>
            </a:r>
          </a:p>
          <a:p>
            <a:pPr marL="0" indent="0">
              <a:buNone/>
            </a:pPr>
            <a:r>
              <a:rPr lang="en-US" dirty="0"/>
              <a:t>		}</a:t>
            </a:r>
          </a:p>
          <a:p>
            <a:pPr marL="0" indent="0">
              <a:buNone/>
            </a:pPr>
            <a:endParaRPr lang="en-US" dirty="0"/>
          </a:p>
          <a:p>
            <a:pPr marL="0" indent="0">
              <a:buNone/>
            </a:pPr>
            <a:endParaRPr lang="en-US" dirty="0"/>
          </a:p>
          <a:p>
            <a:r>
              <a:rPr lang="en-US" dirty="0"/>
              <a:t>The way to check for a number being within bounds is:</a:t>
            </a:r>
            <a:br>
              <a:rPr lang="en-US" dirty="0"/>
            </a:br>
            <a:r>
              <a:rPr lang="en-US" dirty="0"/>
              <a:t>If </a:t>
            </a:r>
            <a:r>
              <a:rPr lang="en-US" b="1" dirty="0">
                <a:solidFill>
                  <a:srgbClr val="7030A0"/>
                </a:solidFill>
              </a:rPr>
              <a:t>the number is above the bottom of the range</a:t>
            </a:r>
            <a:r>
              <a:rPr lang="en-US" dirty="0"/>
              <a:t> </a:t>
            </a:r>
            <a:r>
              <a:rPr lang="en-US" b="1" dirty="0">
                <a:solidFill>
                  <a:srgbClr val="C00000"/>
                </a:solidFill>
              </a:rPr>
              <a:t>AND</a:t>
            </a:r>
            <a:r>
              <a:rPr lang="en-US" dirty="0"/>
              <a:t> </a:t>
            </a:r>
            <a:r>
              <a:rPr lang="en-US" b="1" dirty="0">
                <a:solidFill>
                  <a:srgbClr val="00B0F0"/>
                </a:solidFill>
              </a:rPr>
              <a:t>below the top of the range</a:t>
            </a:r>
          </a:p>
          <a:p>
            <a:pPr lvl="1"/>
            <a:r>
              <a:rPr lang="en-US" b="1" dirty="0">
                <a:solidFill>
                  <a:srgbClr val="7030A0"/>
                </a:solidFill>
              </a:rPr>
              <a:t>guess &gt; 20</a:t>
            </a:r>
            <a:r>
              <a:rPr lang="en-US" dirty="0"/>
              <a:t> = above the bottom of the range</a:t>
            </a:r>
          </a:p>
          <a:p>
            <a:pPr lvl="1"/>
            <a:r>
              <a:rPr lang="en-US" b="1" dirty="0">
                <a:solidFill>
                  <a:srgbClr val="C00000"/>
                </a:solidFill>
              </a:rPr>
              <a:t>&amp;&amp;</a:t>
            </a:r>
            <a:r>
              <a:rPr lang="en-US" dirty="0"/>
              <a:t>  = AND</a:t>
            </a:r>
          </a:p>
          <a:p>
            <a:pPr lvl="1"/>
            <a:r>
              <a:rPr lang="en-US" b="1" dirty="0">
                <a:solidFill>
                  <a:srgbClr val="00B0F0"/>
                </a:solidFill>
              </a:rPr>
              <a:t>guess &lt; 40</a:t>
            </a:r>
            <a:r>
              <a:rPr lang="en-US" dirty="0"/>
              <a:t> = below the top of the range</a:t>
            </a:r>
          </a:p>
          <a:p>
            <a:r>
              <a:rPr lang="en-US" dirty="0"/>
              <a:t>If so then display an error message and stop the function</a:t>
            </a:r>
          </a:p>
          <a:p>
            <a:r>
              <a:rPr lang="en-US" dirty="0"/>
              <a:t>Note: the comment demonstrates that you can add more criteria if you want</a:t>
            </a:r>
          </a:p>
          <a:p>
            <a:pPr lvl="1"/>
            <a:r>
              <a:rPr lang="en-US" b="1" dirty="0">
                <a:solidFill>
                  <a:srgbClr val="00B050"/>
                </a:solidFill>
              </a:rPr>
              <a:t>/* &amp;&amp; guess != 30 */</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17</a:t>
            </a:fld>
            <a:endParaRPr lang="en-US" dirty="0"/>
          </a:p>
        </p:txBody>
      </p:sp>
      <p:pic>
        <p:nvPicPr>
          <p:cNvPr id="5" name="Picture 4"/>
          <p:cNvPicPr>
            <a:picLocks noChangeAspect="1"/>
          </p:cNvPicPr>
          <p:nvPr/>
        </p:nvPicPr>
        <p:blipFill>
          <a:blip r:embed="rId2"/>
          <a:stretch>
            <a:fillRect/>
          </a:stretch>
        </p:blipFill>
        <p:spPr>
          <a:xfrm>
            <a:off x="642518" y="2605652"/>
            <a:ext cx="10668610" cy="1262557"/>
          </a:xfrm>
          <a:prstGeom prst="rect">
            <a:avLst/>
          </a:prstGeom>
        </p:spPr>
      </p:pic>
    </p:spTree>
    <p:extLst>
      <p:ext uri="{BB962C8B-B14F-4D97-AF65-F5344CB8AC3E}">
        <p14:creationId xmlns:p14="http://schemas.microsoft.com/office/powerpoint/2010/main" val="1526496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881743"/>
          </a:xfrm>
        </p:spPr>
        <p:txBody>
          <a:bodyPr/>
          <a:lstStyle/>
          <a:p>
            <a:r>
              <a:rPr lang="en-US" dirty="0"/>
              <a:t>AND binds tighter than OR</a:t>
            </a:r>
          </a:p>
        </p:txBody>
      </p:sp>
      <p:sp>
        <p:nvSpPr>
          <p:cNvPr id="3" name="Content Placeholder 2"/>
          <p:cNvSpPr>
            <a:spLocks noGrp="1"/>
          </p:cNvSpPr>
          <p:nvPr>
            <p:ph idx="1"/>
          </p:nvPr>
        </p:nvSpPr>
        <p:spPr>
          <a:xfrm>
            <a:off x="348343" y="990601"/>
            <a:ext cx="10779905" cy="5181600"/>
          </a:xfrm>
        </p:spPr>
        <p:txBody>
          <a:bodyPr/>
          <a:lstStyle/>
          <a:p>
            <a:r>
              <a:rPr lang="en-US" dirty="0"/>
              <a:t>When evaluating a logical expression AND ( &amp;&amp; ) is evaluated before OR ( || )</a:t>
            </a:r>
          </a:p>
          <a:p>
            <a:r>
              <a:rPr lang="en-US" dirty="0"/>
              <a:t>Example: </a:t>
            </a:r>
            <a:br>
              <a:rPr lang="en-US" dirty="0"/>
            </a:br>
            <a:r>
              <a:rPr lang="en-US" b="1" dirty="0"/>
              <a:t>You're done when you've chosen option A and then finished either Task #1 or Task #2.</a:t>
            </a:r>
            <a:br>
              <a:rPr lang="en-US" b="1" dirty="0"/>
            </a:br>
            <a:r>
              <a:rPr lang="en-US" dirty="0"/>
              <a:t>Code:</a:t>
            </a:r>
            <a:br>
              <a:rPr lang="en-US" dirty="0"/>
            </a:br>
            <a:r>
              <a:rPr lang="en-US" dirty="0" err="1">
                <a:latin typeface="Courier New" panose="02070309020205020404" pitchFamily="49" charset="0"/>
                <a:cs typeface="Courier New" panose="02070309020205020404" pitchFamily="49" charset="0"/>
              </a:rPr>
              <a:t>var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choseOptionA</a:t>
            </a:r>
            <a:r>
              <a:rPr lang="en-US" dirty="0">
                <a:latin typeface="Courier New" panose="02070309020205020404" pitchFamily="49" charset="0"/>
                <a:cs typeface="Courier New" panose="02070309020205020404" pitchFamily="49" charset="0"/>
              </a:rPr>
              <a:t> = false;  // </a:t>
            </a:r>
            <a:r>
              <a:rPr lang="en-US" dirty="0">
                <a:latin typeface="Courier New" panose="02070309020205020404" pitchFamily="49" charset="0"/>
                <a:cs typeface="Courier New" panose="02070309020205020404" pitchFamily="49" charset="0"/>
                <a:sym typeface="Wingdings" panose="05000000000000000000" pitchFamily="2" charset="2"/>
              </a:rPr>
              <a:t>Task #1/#2 don't matter since we </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var</a:t>
            </a:r>
            <a:r>
              <a:rPr lang="en-US" dirty="0">
                <a:latin typeface="Courier New" panose="02070309020205020404" pitchFamily="49" charset="0"/>
                <a:cs typeface="Courier New" panose="02070309020205020404" pitchFamily="49" charset="0"/>
              </a:rPr>
              <a:t> finishedTask1 = false; // didn't choose option 1</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var</a:t>
            </a:r>
            <a:r>
              <a:rPr lang="en-US" dirty="0">
                <a:latin typeface="Courier New" panose="02070309020205020404" pitchFamily="49" charset="0"/>
                <a:cs typeface="Courier New" panose="02070309020205020404" pitchFamily="49" charset="0"/>
              </a:rPr>
              <a:t> finishedTask2 = true;  //</a:t>
            </a:r>
          </a:p>
          <a:p>
            <a:pPr marL="0" indent="0">
              <a:buNone/>
            </a:pPr>
            <a:endParaRPr lang="en-US" dirty="0"/>
          </a:p>
          <a:p>
            <a:r>
              <a:rPr lang="en-US" dirty="0"/>
              <a:t>WRONG: </a:t>
            </a:r>
          </a:p>
          <a:p>
            <a:r>
              <a:rPr lang="en-US" strike="sngStrike" dirty="0">
                <a:latin typeface="Courier New" panose="02070309020205020404" pitchFamily="49" charset="0"/>
                <a:cs typeface="Courier New" panose="02070309020205020404" pitchFamily="49" charset="0"/>
              </a:rPr>
              <a:t>if( </a:t>
            </a:r>
            <a:r>
              <a:rPr lang="en-US" strike="sngStrike" dirty="0" err="1">
                <a:latin typeface="Courier New" panose="02070309020205020404" pitchFamily="49" charset="0"/>
                <a:cs typeface="Courier New" panose="02070309020205020404" pitchFamily="49" charset="0"/>
              </a:rPr>
              <a:t>choseOptionA</a:t>
            </a:r>
            <a:r>
              <a:rPr lang="en-US" strike="sngStrike" dirty="0">
                <a:latin typeface="Courier New" panose="02070309020205020404" pitchFamily="49" charset="0"/>
                <a:cs typeface="Courier New" panose="02070309020205020404" pitchFamily="49" charset="0"/>
              </a:rPr>
              <a:t> &amp;&amp; finishedTask1 || finishedTask2)</a:t>
            </a:r>
          </a:p>
          <a:p>
            <a:r>
              <a:rPr lang="en-US" dirty="0"/>
              <a:t>Why?  </a:t>
            </a:r>
          </a:p>
          <a:p>
            <a:pPr lvl="1"/>
            <a:r>
              <a:rPr lang="en-US" dirty="0" err="1">
                <a:latin typeface="Courier New" panose="02070309020205020404" pitchFamily="49" charset="0"/>
                <a:cs typeface="Courier New" panose="02070309020205020404" pitchFamily="49" charset="0"/>
              </a:rPr>
              <a:t>choseOptionA</a:t>
            </a:r>
            <a:r>
              <a:rPr lang="en-US" dirty="0">
                <a:latin typeface="Courier New" panose="02070309020205020404" pitchFamily="49" charset="0"/>
                <a:cs typeface="Courier New" panose="02070309020205020404" pitchFamily="49" charset="0"/>
              </a:rPr>
              <a:t> &amp;&amp; finishedTask1 || finishedTask2</a:t>
            </a:r>
            <a:endParaRPr lang="en-US" dirty="0">
              <a:latin typeface="Courier New" panose="02070309020205020404" pitchFamily="49" charset="0"/>
              <a:cs typeface="Courier New" panose="02070309020205020404" pitchFamily="49" charset="0"/>
              <a:sym typeface="Wingdings" panose="05000000000000000000" pitchFamily="2" charset="2"/>
            </a:endParaRPr>
          </a:p>
          <a:p>
            <a:pPr lvl="1"/>
            <a:r>
              <a:rPr lang="en-US" dirty="0">
                <a:latin typeface="Courier New" panose="02070309020205020404" pitchFamily="49" charset="0"/>
                <a:cs typeface="Courier New" panose="02070309020205020404" pitchFamily="49" charset="0"/>
                <a:sym typeface="Wingdings" panose="05000000000000000000" pitchFamily="2" charset="2"/>
              </a:rPr>
              <a:t> false </a:t>
            </a:r>
            <a:r>
              <a:rPr lang="en-US" b="1" dirty="0">
                <a:solidFill>
                  <a:srgbClr val="7030A0"/>
                </a:solidFill>
                <a:latin typeface="Courier New" panose="02070309020205020404" pitchFamily="49" charset="0"/>
                <a:cs typeface="Courier New" panose="02070309020205020404" pitchFamily="49" charset="0"/>
                <a:sym typeface="Wingdings" panose="05000000000000000000" pitchFamily="2" charset="2"/>
              </a:rPr>
              <a:t>&amp;&amp; </a:t>
            </a:r>
            <a:r>
              <a:rPr lang="en-US" dirty="0">
                <a:latin typeface="Courier New" panose="02070309020205020404" pitchFamily="49" charset="0"/>
                <a:cs typeface="Courier New" panose="02070309020205020404" pitchFamily="49" charset="0"/>
                <a:sym typeface="Wingdings" panose="05000000000000000000" pitchFamily="2" charset="2"/>
              </a:rPr>
              <a:t>false || true  // </a:t>
            </a:r>
            <a:r>
              <a:rPr lang="en-US" b="1" dirty="0">
                <a:solidFill>
                  <a:srgbClr val="7030A0"/>
                </a:solidFill>
                <a:latin typeface="Courier New" panose="02070309020205020404" pitchFamily="49" charset="0"/>
                <a:cs typeface="Courier New" panose="02070309020205020404" pitchFamily="49" charset="0"/>
                <a:sym typeface="Wingdings" panose="05000000000000000000" pitchFamily="2" charset="2"/>
              </a:rPr>
              <a:t>AND GOES FIRST</a:t>
            </a:r>
          </a:p>
          <a:p>
            <a:pPr lvl="1"/>
            <a:r>
              <a:rPr lang="en-US" dirty="0">
                <a:latin typeface="Courier New" panose="02070309020205020404" pitchFamily="49" charset="0"/>
                <a:cs typeface="Courier New" panose="02070309020205020404" pitchFamily="49" charset="0"/>
                <a:sym typeface="Wingdings" panose="05000000000000000000" pitchFamily="2" charset="2"/>
              </a:rPr>
              <a:t> false || true</a:t>
            </a:r>
          </a:p>
          <a:p>
            <a:pPr lvl="1"/>
            <a:r>
              <a:rPr lang="en-US" dirty="0">
                <a:sym typeface="Wingdings" panose="05000000000000000000" pitchFamily="2" charset="2"/>
              </a:rPr>
              <a:t></a:t>
            </a:r>
            <a:r>
              <a:rPr lang="en-US" dirty="0">
                <a:latin typeface="Courier New" panose="02070309020205020404" pitchFamily="49" charset="0"/>
                <a:cs typeface="Courier New" panose="02070309020205020404" pitchFamily="49" charset="0"/>
                <a:sym typeface="Wingdings" panose="05000000000000000000" pitchFamily="2" charset="2"/>
              </a:rPr>
              <a:t> true</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18</a:t>
            </a:fld>
            <a:endParaRPr lang="en-US" dirty="0"/>
          </a:p>
        </p:txBody>
      </p:sp>
    </p:spTree>
    <p:extLst>
      <p:ext uri="{BB962C8B-B14F-4D97-AF65-F5344CB8AC3E}">
        <p14:creationId xmlns:p14="http://schemas.microsoft.com/office/powerpoint/2010/main" val="674072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881743"/>
          </a:xfrm>
        </p:spPr>
        <p:txBody>
          <a:bodyPr/>
          <a:lstStyle/>
          <a:p>
            <a:r>
              <a:rPr lang="en-US" dirty="0"/>
              <a:t>AND binds tighter than OR</a:t>
            </a:r>
          </a:p>
        </p:txBody>
      </p:sp>
      <p:sp>
        <p:nvSpPr>
          <p:cNvPr id="3" name="Content Placeholder 2"/>
          <p:cNvSpPr>
            <a:spLocks noGrp="1"/>
          </p:cNvSpPr>
          <p:nvPr>
            <p:ph idx="1"/>
          </p:nvPr>
        </p:nvSpPr>
        <p:spPr>
          <a:xfrm>
            <a:off x="348343" y="990601"/>
            <a:ext cx="11473543" cy="5181600"/>
          </a:xfrm>
        </p:spPr>
        <p:txBody>
          <a:bodyPr>
            <a:normAutofit/>
          </a:bodyPr>
          <a:lstStyle/>
          <a:p>
            <a:r>
              <a:rPr lang="en-US" dirty="0"/>
              <a:t>When evaluating a logical expression AND ( &amp;&amp; ) is evaluated before OR ( || )</a:t>
            </a:r>
          </a:p>
          <a:p>
            <a:r>
              <a:rPr lang="en-US" sz="3200" b="1" dirty="0">
                <a:solidFill>
                  <a:srgbClr val="7030A0"/>
                </a:solidFill>
              </a:rPr>
              <a:t>Use parentheses to force a different order</a:t>
            </a:r>
          </a:p>
          <a:p>
            <a:pPr marL="0" indent="0">
              <a:buNone/>
            </a:pPr>
            <a:endParaRPr lang="en-US" dirty="0"/>
          </a:p>
          <a:p>
            <a:r>
              <a:rPr lang="en-US" dirty="0"/>
              <a:t>RIGHT: </a:t>
            </a:r>
          </a:p>
          <a:p>
            <a:r>
              <a:rPr lang="en-US" dirty="0">
                <a:latin typeface="Courier New" panose="02070309020205020404" pitchFamily="49" charset="0"/>
                <a:cs typeface="Courier New" panose="02070309020205020404" pitchFamily="49" charset="0"/>
              </a:rPr>
              <a:t>if( </a:t>
            </a:r>
            <a:r>
              <a:rPr lang="en-US" dirty="0" err="1">
                <a:latin typeface="Courier New" panose="02070309020205020404" pitchFamily="49" charset="0"/>
                <a:cs typeface="Courier New" panose="02070309020205020404" pitchFamily="49" charset="0"/>
              </a:rPr>
              <a:t>choseOptionA</a:t>
            </a:r>
            <a:r>
              <a:rPr lang="en-US" dirty="0">
                <a:latin typeface="Courier New" panose="02070309020205020404" pitchFamily="49" charset="0"/>
                <a:cs typeface="Courier New" panose="02070309020205020404" pitchFamily="49" charset="0"/>
              </a:rPr>
              <a:t> &amp;&amp; </a:t>
            </a:r>
            <a:r>
              <a:rPr lang="en-US" sz="4800" b="1" dirty="0">
                <a:solidFill>
                  <a:srgbClr val="7030A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finishedTask1 || finishedTask2</a:t>
            </a:r>
            <a:r>
              <a:rPr lang="en-US" sz="4800" b="1" dirty="0">
                <a:solidFill>
                  <a:srgbClr val="7030A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p>
          <a:p>
            <a:r>
              <a:rPr lang="en-US" dirty="0"/>
              <a:t>Why?  </a:t>
            </a:r>
          </a:p>
          <a:p>
            <a:pPr lvl="1"/>
            <a:r>
              <a:rPr lang="en-US" dirty="0" err="1">
                <a:latin typeface="Courier New" panose="02070309020205020404" pitchFamily="49" charset="0"/>
                <a:cs typeface="Courier New" panose="02070309020205020404" pitchFamily="49" charset="0"/>
              </a:rPr>
              <a:t>choseOptionA</a:t>
            </a:r>
            <a:r>
              <a:rPr lang="en-US" dirty="0">
                <a:latin typeface="Courier New" panose="02070309020205020404" pitchFamily="49" charset="0"/>
                <a:cs typeface="Courier New" panose="02070309020205020404" pitchFamily="49" charset="0"/>
              </a:rPr>
              <a:t> &amp;&amp; </a:t>
            </a:r>
            <a:r>
              <a:rPr lang="en-US" sz="4400" b="1" dirty="0">
                <a:solidFill>
                  <a:srgbClr val="7030A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finishedTask1 || finishedTask2</a:t>
            </a:r>
            <a:r>
              <a:rPr lang="en-US" sz="4400" b="1" dirty="0">
                <a:solidFill>
                  <a:srgbClr val="7030A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p>
          <a:p>
            <a:pPr lvl="1"/>
            <a:r>
              <a:rPr lang="en-US" dirty="0">
                <a:latin typeface="Courier New" panose="02070309020205020404" pitchFamily="49" charset="0"/>
                <a:cs typeface="Courier New" panose="02070309020205020404" pitchFamily="49" charset="0"/>
                <a:sym typeface="Wingdings" panose="05000000000000000000" pitchFamily="2" charset="2"/>
              </a:rPr>
              <a:t> false &amp;&amp; </a:t>
            </a:r>
            <a:r>
              <a:rPr lang="en-US" sz="4400" b="1" dirty="0">
                <a:solidFill>
                  <a:srgbClr val="7030A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false </a:t>
            </a:r>
            <a:r>
              <a:rPr lang="en-US" b="1" dirty="0">
                <a:solidFill>
                  <a:srgbClr val="00B05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true</a:t>
            </a:r>
            <a:r>
              <a:rPr lang="en-US" sz="4400" b="1" dirty="0">
                <a:solidFill>
                  <a:srgbClr val="7030A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 substitute, </a:t>
            </a:r>
            <a:r>
              <a:rPr lang="en-US" b="1" dirty="0" err="1">
                <a:solidFill>
                  <a:srgbClr val="00B050"/>
                </a:solidFill>
                <a:latin typeface="Courier New" panose="02070309020205020404" pitchFamily="49" charset="0"/>
                <a:cs typeface="Courier New" panose="02070309020205020404" pitchFamily="49" charset="0"/>
              </a:rPr>
              <a:t>parens</a:t>
            </a:r>
            <a:r>
              <a:rPr lang="en-US" b="1" dirty="0">
                <a:solidFill>
                  <a:srgbClr val="00B050"/>
                </a:solidFill>
                <a:latin typeface="Courier New" panose="02070309020205020404" pitchFamily="49" charset="0"/>
                <a:cs typeface="Courier New" panose="02070309020205020404" pitchFamily="49" charset="0"/>
              </a:rPr>
              <a:t> then force || to go first</a:t>
            </a:r>
            <a:endParaRPr lang="en-US" b="1" dirty="0">
              <a:solidFill>
                <a:srgbClr val="00B050"/>
              </a:solidFill>
              <a:latin typeface="Courier New" panose="02070309020205020404" pitchFamily="49" charset="0"/>
              <a:cs typeface="Courier New" panose="02070309020205020404" pitchFamily="49" charset="0"/>
              <a:sym typeface="Wingdings" panose="05000000000000000000" pitchFamily="2" charset="2"/>
            </a:endParaRPr>
          </a:p>
          <a:p>
            <a:pPr lvl="1"/>
            <a:r>
              <a:rPr lang="en-US" dirty="0">
                <a:latin typeface="Courier New" panose="02070309020205020404" pitchFamily="49" charset="0"/>
                <a:cs typeface="Courier New" panose="02070309020205020404" pitchFamily="49" charset="0"/>
                <a:sym typeface="Wingdings" panose="05000000000000000000" pitchFamily="2" charset="2"/>
              </a:rPr>
              <a:t> false &amp;&amp; true </a:t>
            </a:r>
          </a:p>
          <a:p>
            <a:pPr lvl="1"/>
            <a:r>
              <a:rPr lang="en-US" dirty="0">
                <a:sym typeface="Wingdings" panose="05000000000000000000" pitchFamily="2" charset="2"/>
              </a:rPr>
              <a:t></a:t>
            </a:r>
            <a:r>
              <a:rPr lang="en-US" dirty="0">
                <a:latin typeface="Courier New" panose="02070309020205020404" pitchFamily="49" charset="0"/>
                <a:cs typeface="Courier New" panose="02070309020205020404" pitchFamily="49" charset="0"/>
                <a:sym typeface="Wingdings" panose="05000000000000000000" pitchFamily="2" charset="2"/>
              </a:rPr>
              <a:t> false</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19</a:t>
            </a:fld>
            <a:endParaRPr lang="en-US" dirty="0"/>
          </a:p>
        </p:txBody>
      </p:sp>
    </p:spTree>
    <p:extLst>
      <p:ext uri="{BB962C8B-B14F-4D97-AF65-F5344CB8AC3E}">
        <p14:creationId xmlns:p14="http://schemas.microsoft.com/office/powerpoint/2010/main" val="1005934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a:xfrm>
            <a:off x="1069848" y="2121408"/>
            <a:ext cx="10058400" cy="4050792"/>
          </a:xfrm>
        </p:spPr>
        <p:txBody>
          <a:bodyPr>
            <a:normAutofit lnSpcReduction="10000"/>
          </a:bodyPr>
          <a:lstStyle/>
          <a:p>
            <a:r>
              <a:rPr lang="en-US" sz="2800" dirty="0"/>
              <a:t>NO QUIZ!</a:t>
            </a:r>
          </a:p>
          <a:p>
            <a:pPr lvl="1"/>
            <a:r>
              <a:rPr lang="en-US" sz="2400" dirty="0"/>
              <a:t>3 quizzes next class</a:t>
            </a:r>
          </a:p>
          <a:p>
            <a:pPr lvl="2"/>
            <a:r>
              <a:rPr lang="en-US" sz="2000" dirty="0"/>
              <a:t>1 for midterm day, 1 for today, 1 that’s normally scheduled</a:t>
            </a:r>
          </a:p>
          <a:p>
            <a:pPr lvl="2"/>
            <a:r>
              <a:rPr lang="en-US" sz="2000" dirty="0"/>
              <a:t>Normally scheduled quiz will cover logical operators</a:t>
            </a:r>
          </a:p>
          <a:p>
            <a:pPr lvl="2"/>
            <a:r>
              <a:rPr lang="en-US" sz="2000" dirty="0"/>
              <a:t>Other 2 may cover topics from the midterm</a:t>
            </a:r>
          </a:p>
          <a:p>
            <a:r>
              <a:rPr lang="en-US" sz="2800" dirty="0"/>
              <a:t>Let’s look over due dates</a:t>
            </a:r>
          </a:p>
          <a:p>
            <a:r>
              <a:rPr lang="en-US" sz="2800" dirty="0"/>
              <a:t>Review the midterm</a:t>
            </a:r>
          </a:p>
          <a:p>
            <a:r>
              <a:rPr lang="en-US" sz="2800" dirty="0"/>
              <a:t>Logical Operators</a:t>
            </a:r>
          </a:p>
          <a:p>
            <a:r>
              <a:rPr lang="en-US" sz="2800" dirty="0"/>
              <a:t>(Work time, if people want)</a:t>
            </a:r>
          </a:p>
        </p:txBody>
      </p:sp>
      <p:sp>
        <p:nvSpPr>
          <p:cNvPr id="4" name="Slide Number Placeholder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280596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Exercises</a:t>
            </a:r>
          </a:p>
        </p:txBody>
      </p:sp>
      <p:sp>
        <p:nvSpPr>
          <p:cNvPr id="3" name="Content Placeholder 2"/>
          <p:cNvSpPr>
            <a:spLocks noGrp="1"/>
          </p:cNvSpPr>
          <p:nvPr>
            <p:ph idx="1"/>
          </p:nvPr>
        </p:nvSpPr>
        <p:spPr/>
        <p:txBody>
          <a:bodyPr/>
          <a:lstStyle/>
          <a:p>
            <a:r>
              <a:rPr lang="en-US" dirty="0"/>
              <a:t>Work on Exercises #2 and #3 </a:t>
            </a:r>
            <a:r>
              <a:rPr lang="en-US"/>
              <a:t>for this part </a:t>
            </a:r>
            <a:r>
              <a:rPr lang="en-US" dirty="0"/>
              <a:t>of this lecture</a:t>
            </a:r>
          </a:p>
        </p:txBody>
      </p:sp>
      <p:sp>
        <p:nvSpPr>
          <p:cNvPr id="4" name="Slide Number Placeholder 3"/>
          <p:cNvSpPr>
            <a:spLocks noGrp="1"/>
          </p:cNvSpPr>
          <p:nvPr>
            <p:ph type="sldNum" sz="quarter" idx="12"/>
          </p:nvPr>
        </p:nvSpPr>
        <p:spPr/>
        <p:txBody>
          <a:bodyPr/>
          <a:lstStyle/>
          <a:p>
            <a:fld id="{4FAB73BC-B049-4115-A692-8D63A059BFB8}" type="slidenum">
              <a:rPr lang="en-US" smtClean="0"/>
              <a:t>20</a:t>
            </a:fld>
            <a:endParaRPr lang="en-US" dirty="0"/>
          </a:p>
        </p:txBody>
      </p:sp>
    </p:spTree>
    <p:extLst>
      <p:ext uri="{BB962C8B-B14F-4D97-AF65-F5344CB8AC3E}">
        <p14:creationId xmlns:p14="http://schemas.microsoft.com/office/powerpoint/2010/main" val="32388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4EB-E042-4C91-8488-53F323C1F58E}"/>
              </a:ext>
            </a:extLst>
          </p:cNvPr>
          <p:cNvSpPr>
            <a:spLocks noGrp="1"/>
          </p:cNvSpPr>
          <p:nvPr>
            <p:ph type="title"/>
          </p:nvPr>
        </p:nvSpPr>
        <p:spPr/>
        <p:txBody>
          <a:bodyPr/>
          <a:lstStyle/>
          <a:p>
            <a:r>
              <a:rPr lang="en-US" dirty="0"/>
              <a:t>Midterm</a:t>
            </a:r>
          </a:p>
        </p:txBody>
      </p:sp>
      <p:sp>
        <p:nvSpPr>
          <p:cNvPr id="3" name="Content Placeholder 2">
            <a:extLst>
              <a:ext uri="{FF2B5EF4-FFF2-40B4-BE49-F238E27FC236}">
                <a16:creationId xmlns:a16="http://schemas.microsoft.com/office/drawing/2014/main" id="{A3A7BA07-936F-444F-B76D-09C3AD7B47D7}"/>
              </a:ext>
            </a:extLst>
          </p:cNvPr>
          <p:cNvSpPr>
            <a:spLocks noGrp="1"/>
          </p:cNvSpPr>
          <p:nvPr>
            <p:ph idx="1"/>
          </p:nvPr>
        </p:nvSpPr>
        <p:spPr/>
        <p:txBody>
          <a:bodyPr/>
          <a:lstStyle/>
          <a:p>
            <a:r>
              <a:rPr lang="en-US" dirty="0"/>
              <a:t>It’s yours - you own it!</a:t>
            </a:r>
          </a:p>
          <a:p>
            <a:r>
              <a:rPr lang="en-US" dirty="0"/>
              <a:t>Make sure that you go over all the questions</a:t>
            </a:r>
          </a:p>
          <a:p>
            <a:r>
              <a:rPr lang="en-US" dirty="0"/>
              <a:t>Make sure that you’re clear on what the correct answers are</a:t>
            </a:r>
          </a:p>
          <a:p>
            <a:endParaRPr lang="en-US" dirty="0"/>
          </a:p>
          <a:p>
            <a:r>
              <a:rPr lang="en-US" dirty="0"/>
              <a:t>I may take problematic question(s) off the midterm and put them onto the final </a:t>
            </a:r>
          </a:p>
        </p:txBody>
      </p:sp>
      <p:sp>
        <p:nvSpPr>
          <p:cNvPr id="4" name="Slide Number Placeholder 3">
            <a:extLst>
              <a:ext uri="{FF2B5EF4-FFF2-40B4-BE49-F238E27FC236}">
                <a16:creationId xmlns:a16="http://schemas.microsoft.com/office/drawing/2014/main" id="{12B77647-E67B-4B94-87BE-6ED44E038903}"/>
              </a:ext>
            </a:extLst>
          </p:cNvPr>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3146932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B77647-E67B-4B94-87BE-6ED44E038903}"/>
              </a:ext>
            </a:extLst>
          </p:cNvPr>
          <p:cNvSpPr>
            <a:spLocks noGrp="1"/>
          </p:cNvSpPr>
          <p:nvPr>
            <p:ph type="sldNum" sz="quarter" idx="12"/>
          </p:nvPr>
        </p:nvSpPr>
        <p:spPr/>
        <p:txBody>
          <a:bodyPr/>
          <a:lstStyle/>
          <a:p>
            <a:fld id="{4FAB73BC-B049-4115-A692-8D63A059BFB8}" type="slidenum">
              <a:rPr lang="en-US" smtClean="0"/>
              <a:t>4</a:t>
            </a:fld>
            <a:endParaRPr lang="en-US" dirty="0"/>
          </a:p>
        </p:txBody>
      </p:sp>
      <p:graphicFrame>
        <p:nvGraphicFramePr>
          <p:cNvPr id="13" name="Chart 12">
            <a:extLst>
              <a:ext uri="{FF2B5EF4-FFF2-40B4-BE49-F238E27FC236}">
                <a16:creationId xmlns:a16="http://schemas.microsoft.com/office/drawing/2014/main" id="{FBE8BF22-57BD-4C92-B33A-C3FDAE3A3F15}"/>
              </a:ext>
            </a:extLst>
          </p:cNvPr>
          <p:cNvGraphicFramePr>
            <a:graphicFrameLocks/>
          </p:cNvGraphicFramePr>
          <p:nvPr>
            <p:extLst>
              <p:ext uri="{D42A27DB-BD31-4B8C-83A1-F6EECF244321}">
                <p14:modId xmlns:p14="http://schemas.microsoft.com/office/powerpoint/2010/main" val="658209288"/>
              </p:ext>
            </p:extLst>
          </p:nvPr>
        </p:nvGraphicFramePr>
        <p:xfrm>
          <a:off x="0" y="1"/>
          <a:ext cx="12191999" cy="67423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0831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46602" y="550842"/>
            <a:ext cx="10058400" cy="84829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5</a:t>
            </a:fld>
            <a:endParaRPr lang="en-US" dirty="0"/>
          </a:p>
        </p:txBody>
      </p:sp>
      <p:sp>
        <p:nvSpPr>
          <p:cNvPr id="5" name="TextBox 4"/>
          <p:cNvSpPr txBox="1"/>
          <p:nvPr/>
        </p:nvSpPr>
        <p:spPr>
          <a:xfrm>
            <a:off x="1195619" y="660400"/>
            <a:ext cx="5504840" cy="646331"/>
          </a:xfrm>
          <a:prstGeom prst="rect">
            <a:avLst/>
          </a:prstGeom>
          <a:noFill/>
        </p:spPr>
        <p:txBody>
          <a:bodyPr wrap="none" rtlCol="0">
            <a:spAutoFit/>
          </a:bodyPr>
          <a:lstStyle/>
          <a:p>
            <a:r>
              <a:rPr lang="en-US" sz="3600" b="1" dirty="0">
                <a:solidFill>
                  <a:schemeClr val="accent1">
                    <a:lumMod val="50000"/>
                  </a:schemeClr>
                </a:solidFill>
                <a:effectLst>
                  <a:outerShdw blurRad="38100" dist="38100" dir="2700000" algn="tl">
                    <a:srgbClr val="000000">
                      <a:alpha val="43137"/>
                    </a:srgbClr>
                  </a:outerShdw>
                </a:effectLst>
                <a:latin typeface="Calibri" panose="020F0502020204030204" pitchFamily="34" charset="0"/>
              </a:rPr>
              <a:t>Logical Operators: Concepts</a:t>
            </a:r>
          </a:p>
        </p:txBody>
      </p:sp>
    </p:spTree>
    <p:extLst>
      <p:ext uri="{BB962C8B-B14F-4D97-AF65-F5344CB8AC3E}">
        <p14:creationId xmlns:p14="http://schemas.microsoft.com/office/powerpoint/2010/main" val="59236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6</a:t>
            </a:fld>
            <a:endParaRPr lang="en-US" dirty="0"/>
          </a:p>
        </p:txBody>
      </p:sp>
      <p:sp>
        <p:nvSpPr>
          <p:cNvPr id="5" name="TextBox 4"/>
          <p:cNvSpPr txBox="1"/>
          <p:nvPr/>
        </p:nvSpPr>
        <p:spPr>
          <a:xfrm>
            <a:off x="1195619" y="660400"/>
            <a:ext cx="2944460" cy="461665"/>
          </a:xfrm>
          <a:prstGeom prst="rect">
            <a:avLst/>
          </a:prstGeom>
          <a:noFill/>
        </p:spPr>
        <p:txBody>
          <a:bodyPr wrap="none" rtlCol="0">
            <a:spAutoFit/>
          </a:bodyPr>
          <a:lstStyle/>
          <a:p>
            <a:r>
              <a:rPr lang="en-US" sz="2400" b="1" dirty="0">
                <a:solidFill>
                  <a:schemeClr val="accent1">
                    <a:lumMod val="50000"/>
                  </a:schemeClr>
                </a:solidFill>
                <a:latin typeface="Calibri" panose="020F0502020204030204" pitchFamily="34" charset="0"/>
              </a:rPr>
              <a:t>The Logical Operators</a:t>
            </a:r>
            <a:endParaRPr lang="en-US" sz="2400" dirty="0">
              <a:solidFill>
                <a:schemeClr val="bg2">
                  <a:lumMod val="50000"/>
                </a:schemeClr>
              </a:solidFill>
              <a:latin typeface="Calibri" panose="020F0502020204030204" pitchFamily="34" charset="0"/>
            </a:endParaRPr>
          </a:p>
        </p:txBody>
      </p:sp>
      <p:sp>
        <p:nvSpPr>
          <p:cNvPr id="6" name="TextBox 5"/>
          <p:cNvSpPr txBox="1"/>
          <p:nvPr/>
        </p:nvSpPr>
        <p:spPr>
          <a:xfrm>
            <a:off x="1246110" y="1301603"/>
            <a:ext cx="9929581" cy="1661993"/>
          </a:xfrm>
          <a:prstGeom prst="rect">
            <a:avLst/>
          </a:prstGeom>
          <a:noFill/>
        </p:spPr>
        <p:txBody>
          <a:bodyPr wrap="square" rtlCol="0">
            <a:spAutoFit/>
          </a:bodyPr>
          <a:lstStyle/>
          <a:p>
            <a:pPr algn="just"/>
            <a:r>
              <a:rPr lang="en-US" sz="1700" dirty="0">
                <a:latin typeface="Calibri" panose="020F0502020204030204" pitchFamily="34" charset="0"/>
              </a:rPr>
              <a:t>The three logical operators allow you to compare two conditional statements to see if one or both of the statements is true and to proceed accordingly. The logical operators can be useful if you want to check on more than one condition at a time and use the results. </a:t>
            </a:r>
          </a:p>
          <a:p>
            <a:pPr algn="just"/>
            <a:endParaRPr lang="en-US" sz="1700" dirty="0">
              <a:latin typeface="Calibri" panose="020F0502020204030204" pitchFamily="34" charset="0"/>
            </a:endParaRPr>
          </a:p>
          <a:p>
            <a:pPr algn="just"/>
            <a:r>
              <a:rPr lang="en-US" sz="1700" dirty="0">
                <a:latin typeface="Calibri" panose="020F0502020204030204" pitchFamily="34" charset="0"/>
              </a:rPr>
              <a:t>Like the comparison operators, the logical operators return either true or false, depending on the values on either side of the operator.</a:t>
            </a:r>
          </a:p>
        </p:txBody>
      </p:sp>
      <p:pic>
        <p:nvPicPr>
          <p:cNvPr id="3" name="Picture 2"/>
          <p:cNvPicPr>
            <a:picLocks noChangeAspect="1"/>
          </p:cNvPicPr>
          <p:nvPr/>
        </p:nvPicPr>
        <p:blipFill>
          <a:blip r:embed="rId3"/>
          <a:stretch>
            <a:fillRect/>
          </a:stretch>
        </p:blipFill>
        <p:spPr>
          <a:xfrm>
            <a:off x="1246110" y="3494994"/>
            <a:ext cx="9658350" cy="1533525"/>
          </a:xfrm>
          <a:prstGeom prst="rect">
            <a:avLst/>
          </a:prstGeom>
          <a:ln w="19050">
            <a:solidFill>
              <a:schemeClr val="bg2">
                <a:lumMod val="1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94159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7</a:t>
            </a:fld>
            <a:endParaRPr lang="en-US" dirty="0"/>
          </a:p>
        </p:txBody>
      </p:sp>
      <p:sp>
        <p:nvSpPr>
          <p:cNvPr id="5" name="TextBox 4"/>
          <p:cNvSpPr txBox="1"/>
          <p:nvPr/>
        </p:nvSpPr>
        <p:spPr>
          <a:xfrm>
            <a:off x="1195619" y="660400"/>
            <a:ext cx="3336363" cy="584775"/>
          </a:xfrm>
          <a:prstGeom prst="rect">
            <a:avLst/>
          </a:prstGeom>
          <a:noFill/>
        </p:spPr>
        <p:txBody>
          <a:bodyPr wrap="none" rtlCol="0">
            <a:spAutoFit/>
          </a:bodyPr>
          <a:lstStyle/>
          <a:p>
            <a:r>
              <a:rPr lang="en-US" sz="2400" b="1" dirty="0">
                <a:solidFill>
                  <a:schemeClr val="accent1">
                    <a:lumMod val="50000"/>
                  </a:schemeClr>
                </a:solidFill>
                <a:latin typeface="Calibri" panose="020F0502020204030204" pitchFamily="34" charset="0"/>
              </a:rPr>
              <a:t>The AND Operator:  </a:t>
            </a:r>
            <a:r>
              <a:rPr lang="en-US" sz="3200" b="1" dirty="0">
                <a:solidFill>
                  <a:schemeClr val="accent1">
                    <a:lumMod val="75000"/>
                  </a:schemeClr>
                </a:solidFill>
                <a:latin typeface="Calibri" panose="020F0502020204030204" pitchFamily="34" charset="0"/>
              </a:rPr>
              <a:t>&amp;&amp;</a:t>
            </a:r>
            <a:endParaRPr lang="en-US" sz="2400" dirty="0">
              <a:solidFill>
                <a:schemeClr val="bg2">
                  <a:lumMod val="50000"/>
                </a:schemeClr>
              </a:solidFill>
              <a:latin typeface="Calibri" panose="020F0502020204030204" pitchFamily="34" charset="0"/>
            </a:endParaRPr>
          </a:p>
        </p:txBody>
      </p:sp>
      <p:sp>
        <p:nvSpPr>
          <p:cNvPr id="6" name="TextBox 5"/>
          <p:cNvSpPr txBox="1"/>
          <p:nvPr/>
        </p:nvSpPr>
        <p:spPr>
          <a:xfrm>
            <a:off x="1246110" y="1301603"/>
            <a:ext cx="9929581" cy="615553"/>
          </a:xfrm>
          <a:prstGeom prst="rect">
            <a:avLst/>
          </a:prstGeom>
          <a:noFill/>
        </p:spPr>
        <p:txBody>
          <a:bodyPr wrap="square" rtlCol="0">
            <a:spAutoFit/>
          </a:bodyPr>
          <a:lstStyle/>
          <a:p>
            <a:pPr algn="just"/>
            <a:r>
              <a:rPr lang="en-US" sz="1700" dirty="0">
                <a:latin typeface="Calibri" panose="020F0502020204030204" pitchFamily="34" charset="0"/>
              </a:rPr>
              <a:t>The logical </a:t>
            </a:r>
            <a:r>
              <a:rPr lang="en-US" sz="1700" b="1" dirty="0">
                <a:latin typeface="Calibri" panose="020F0502020204030204" pitchFamily="34" charset="0"/>
              </a:rPr>
              <a:t>&amp;&amp; operator </a:t>
            </a:r>
            <a:r>
              <a:rPr lang="en-US" sz="1700" dirty="0">
                <a:latin typeface="Calibri" panose="020F0502020204030204" pitchFamily="34" charset="0"/>
              </a:rPr>
              <a:t>returns true if the comparisons on both sides of the &amp;&amp; operator are true. If one or both comparisons on either side of the operator are false, a value of false is returned.</a:t>
            </a:r>
          </a:p>
        </p:txBody>
      </p:sp>
      <p:graphicFrame>
        <p:nvGraphicFramePr>
          <p:cNvPr id="2" name="Table 1"/>
          <p:cNvGraphicFramePr>
            <a:graphicFrameLocks noGrp="1"/>
          </p:cNvGraphicFramePr>
          <p:nvPr>
            <p:extLst>
              <p:ext uri="{D42A27DB-BD31-4B8C-83A1-F6EECF244321}">
                <p14:modId xmlns:p14="http://schemas.microsoft.com/office/powerpoint/2010/main" val="1046953130"/>
              </p:ext>
            </p:extLst>
          </p:nvPr>
        </p:nvGraphicFramePr>
        <p:xfrm>
          <a:off x="509155" y="2195175"/>
          <a:ext cx="11055927" cy="3241093"/>
        </p:xfrm>
        <a:graphic>
          <a:graphicData uri="http://schemas.openxmlformats.org/drawingml/2006/table">
            <a:tbl>
              <a:tblPr firstRow="1" bandRow="1">
                <a:tableStyleId>{5C22544A-7EE6-4342-B048-85BDC9FD1C3A}</a:tableStyleId>
              </a:tblPr>
              <a:tblGrid>
                <a:gridCol w="6369627">
                  <a:extLst>
                    <a:ext uri="{9D8B030D-6E8A-4147-A177-3AD203B41FA5}">
                      <a16:colId xmlns:a16="http://schemas.microsoft.com/office/drawing/2014/main" val="20000"/>
                    </a:ext>
                  </a:extLst>
                </a:gridCol>
                <a:gridCol w="4686300">
                  <a:extLst>
                    <a:ext uri="{9D8B030D-6E8A-4147-A177-3AD203B41FA5}">
                      <a16:colId xmlns:a16="http://schemas.microsoft.com/office/drawing/2014/main" val="20001"/>
                    </a:ext>
                  </a:extLst>
                </a:gridCol>
              </a:tblGrid>
              <a:tr h="436933">
                <a:tc>
                  <a:txBody>
                    <a:bodyPr/>
                    <a:lstStyle/>
                    <a:p>
                      <a:pPr algn="ctr"/>
                      <a:r>
                        <a:rPr lang="en-US" dirty="0"/>
                        <a:t>Expression</a:t>
                      </a:r>
                    </a:p>
                  </a:txBody>
                  <a:tcPr/>
                </a:tc>
                <a:tc>
                  <a:txBody>
                    <a:bodyPr/>
                    <a:lstStyle/>
                    <a:p>
                      <a:pPr algn="ctr"/>
                      <a:r>
                        <a:rPr lang="en-US" dirty="0"/>
                        <a:t>Explanation</a:t>
                      </a:r>
                    </a:p>
                  </a:txBody>
                  <a:tcPr/>
                </a:tc>
                <a:extLst>
                  <a:ext uri="{0D108BD9-81ED-4DB2-BD59-A6C34878D82A}">
                    <a16:rowId xmlns:a16="http://schemas.microsoft.com/office/drawing/2014/main" val="10000"/>
                  </a:ext>
                </a:extLst>
              </a:tr>
              <a:tr h="391647">
                <a:tc>
                  <a:txBody>
                    <a:bodyPr/>
                    <a:lstStyle/>
                    <a:p>
                      <a:r>
                        <a:rPr lang="en-US" dirty="0">
                          <a:latin typeface="Courier New" panose="02070309020205020404" pitchFamily="49" charset="0"/>
                          <a:cs typeface="Courier New" panose="02070309020205020404" pitchFamily="49" charset="0"/>
                        </a:rPr>
                        <a:t>if( </a:t>
                      </a:r>
                      <a:r>
                        <a:rPr lang="en-US" dirty="0" err="1">
                          <a:latin typeface="Courier New" panose="02070309020205020404" pitchFamily="49" charset="0"/>
                          <a:cs typeface="Courier New" panose="02070309020205020404" pitchFamily="49" charset="0"/>
                        </a:rPr>
                        <a:t>karel.frontIsClear</a:t>
                      </a:r>
                      <a:r>
                        <a:rPr lang="en-US" dirty="0">
                          <a:latin typeface="Courier New" panose="02070309020205020404" pitchFamily="49" charset="0"/>
                          <a:cs typeface="Courier New" panose="02070309020205020404" pitchFamily="49" charset="0"/>
                        </a:rPr>
                        <a:t>() </a:t>
                      </a:r>
                      <a:r>
                        <a:rPr lang="en-US" sz="3200" b="1" dirty="0">
                          <a:solidFill>
                            <a:srgbClr val="FF0000"/>
                          </a:solidFill>
                          <a:latin typeface="Courier New" panose="02070309020205020404" pitchFamily="49" charset="0"/>
                          <a:cs typeface="Courier New" panose="02070309020205020404" pitchFamily="49" charset="0"/>
                        </a:rPr>
                        <a:t>&amp;&amp;</a:t>
                      </a:r>
                      <a:r>
                        <a:rPr lang="en-US" dirty="0">
                          <a:latin typeface="Courier New" panose="02070309020205020404" pitchFamily="49" charset="0"/>
                          <a:cs typeface="Courier New" panose="02070309020205020404" pitchFamily="49" charset="0"/>
                        </a:rPr>
                        <a:t> </a:t>
                      </a:r>
                    </a:p>
                    <a:p>
                      <a:r>
                        <a:rPr lang="en-US" dirty="0" err="1">
                          <a:latin typeface="Courier New" panose="02070309020205020404" pitchFamily="49" charset="0"/>
                          <a:cs typeface="Courier New" panose="02070309020205020404" pitchFamily="49" charset="0"/>
                        </a:rPr>
                        <a:t>karel.getDirection</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Direction.NORTH</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a:t>
                      </a:r>
                      <a:r>
                        <a:rPr lang="en-US" baseline="0" dirty="0">
                          <a:latin typeface="Courier New" panose="02070309020205020404" pitchFamily="49" charset="0"/>
                          <a:cs typeface="Courier New" panose="02070309020205020404" pitchFamily="49" charset="0"/>
                        </a:rPr>
                        <a:t>    </a:t>
                      </a:r>
                      <a:r>
                        <a:rPr lang="en-US" baseline="0" dirty="0" err="1">
                          <a:latin typeface="Courier New" panose="02070309020205020404" pitchFamily="49" charset="0"/>
                          <a:cs typeface="Courier New" panose="02070309020205020404" pitchFamily="49" charset="0"/>
                        </a:rPr>
                        <a:t>karel.move</a:t>
                      </a:r>
                      <a:r>
                        <a:rPr lang="en-US" baseline="0" dirty="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txBody>
                  <a:tcPr/>
                </a:tc>
                <a:tc>
                  <a:txBody>
                    <a:bodyPr/>
                    <a:lstStyle/>
                    <a:p>
                      <a:pPr algn="ctr"/>
                      <a:r>
                        <a:rPr lang="en-US" dirty="0"/>
                        <a:t>The robot </a:t>
                      </a:r>
                      <a:r>
                        <a:rPr lang="en-US" dirty="0" err="1"/>
                        <a:t>karel</a:t>
                      </a:r>
                      <a:r>
                        <a:rPr lang="en-US" dirty="0"/>
                        <a:t> should move</a:t>
                      </a:r>
                      <a:r>
                        <a:rPr lang="en-US" baseline="0" dirty="0"/>
                        <a:t> forwards when </a:t>
                      </a:r>
                      <a:r>
                        <a:rPr lang="en-US" baseline="0" dirty="0" err="1"/>
                        <a:t>karel</a:t>
                      </a:r>
                      <a:r>
                        <a:rPr lang="en-US" baseline="0" dirty="0"/>
                        <a:t> isn’t blocked by a wall and </a:t>
                      </a:r>
                      <a:r>
                        <a:rPr lang="en-US" baseline="0" dirty="0" err="1"/>
                        <a:t>karel</a:t>
                      </a:r>
                      <a:r>
                        <a:rPr lang="en-US" baseline="0" dirty="0"/>
                        <a:t> is facing North.</a:t>
                      </a:r>
                      <a:endParaRPr lang="en-US" dirty="0"/>
                    </a:p>
                  </a:txBody>
                  <a:tcPr/>
                </a:tc>
                <a:extLst>
                  <a:ext uri="{0D108BD9-81ED-4DB2-BD59-A6C34878D82A}">
                    <a16:rowId xmlns:a16="http://schemas.microsoft.com/office/drawing/2014/main" val="10001"/>
                  </a:ext>
                </a:extLst>
              </a:tr>
              <a:tr h="391647">
                <a:tc>
                  <a:txBody>
                    <a:bodyPr/>
                    <a:lstStyle/>
                    <a:p>
                      <a:r>
                        <a:rPr lang="en-US" dirty="0" err="1">
                          <a:latin typeface="Courier New" panose="02070309020205020404" pitchFamily="49" charset="0"/>
                          <a:cs typeface="Courier New" panose="02070309020205020404" pitchFamily="49" charset="0"/>
                        </a:rPr>
                        <a:t>var</a:t>
                      </a:r>
                      <a:r>
                        <a:rPr lang="en-US" dirty="0">
                          <a:latin typeface="Courier New" panose="02070309020205020404" pitchFamily="49" charset="0"/>
                          <a:cs typeface="Courier New" panose="02070309020205020404" pitchFamily="49" charset="0"/>
                        </a:rPr>
                        <a:t> input = $(“#</a:t>
                      </a:r>
                      <a:r>
                        <a:rPr lang="en-US" dirty="0" err="1">
                          <a:latin typeface="Courier New" panose="02070309020205020404" pitchFamily="49" charset="0"/>
                          <a:cs typeface="Courier New" panose="02070309020205020404" pitchFamily="49" charset="0"/>
                        </a:rPr>
                        <a:t>inputBox</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val</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input = </a:t>
                      </a:r>
                      <a:r>
                        <a:rPr lang="en-US" dirty="0" err="1">
                          <a:latin typeface="Courier New" panose="02070309020205020404" pitchFamily="49" charset="0"/>
                          <a:cs typeface="Courier New" panose="02070309020205020404" pitchFamily="49" charset="0"/>
                        </a:rPr>
                        <a:t>parseFloat</a:t>
                      </a:r>
                      <a:r>
                        <a:rPr lang="en-US" dirty="0">
                          <a:latin typeface="Courier New" panose="02070309020205020404" pitchFamily="49" charset="0"/>
                          <a:cs typeface="Courier New" panose="02070309020205020404" pitchFamily="49" charset="0"/>
                        </a:rPr>
                        <a:t>(input);</a:t>
                      </a:r>
                    </a:p>
                    <a:p>
                      <a:r>
                        <a:rPr lang="en-US" dirty="0">
                          <a:latin typeface="Courier New" panose="02070309020205020404" pitchFamily="49" charset="0"/>
                          <a:cs typeface="Courier New" panose="02070309020205020404" pitchFamily="49" charset="0"/>
                        </a:rPr>
                        <a:t>if( input &gt;</a:t>
                      </a:r>
                      <a:r>
                        <a:rPr lang="en-US" baseline="0" dirty="0">
                          <a:latin typeface="Courier New" panose="02070309020205020404" pitchFamily="49" charset="0"/>
                          <a:cs typeface="Courier New" panose="02070309020205020404" pitchFamily="49" charset="0"/>
                        </a:rPr>
                        <a:t> 0 </a:t>
                      </a:r>
                      <a:r>
                        <a:rPr lang="en-US" sz="3200" b="1" dirty="0">
                          <a:solidFill>
                            <a:srgbClr val="FF0000"/>
                          </a:solidFill>
                          <a:latin typeface="Courier New" panose="02070309020205020404" pitchFamily="49" charset="0"/>
                          <a:cs typeface="Courier New" panose="02070309020205020404" pitchFamily="49" charset="0"/>
                        </a:rPr>
                        <a:t>&amp;&amp;</a:t>
                      </a:r>
                      <a:r>
                        <a:rPr lang="en-US" baseline="0" dirty="0">
                          <a:latin typeface="Courier New" panose="02070309020205020404" pitchFamily="49" charset="0"/>
                          <a:cs typeface="Courier New" panose="02070309020205020404" pitchFamily="49" charset="0"/>
                        </a:rPr>
                        <a:t> input &lt;= 100)</a:t>
                      </a:r>
                    </a:p>
                    <a:p>
                      <a:r>
                        <a:rPr lang="en-US" baseline="0" dirty="0">
                          <a:latin typeface="Courier New" panose="02070309020205020404" pitchFamily="49" charset="0"/>
                          <a:cs typeface="Courier New" panose="02070309020205020404" pitchFamily="49" charset="0"/>
                        </a:rPr>
                        <a:t>{ $(“#</a:t>
                      </a:r>
                      <a:r>
                        <a:rPr lang="en-US" baseline="0" dirty="0" err="1">
                          <a:latin typeface="Courier New" panose="02070309020205020404" pitchFamily="49" charset="0"/>
                          <a:cs typeface="Courier New" panose="02070309020205020404" pitchFamily="49" charset="0"/>
                        </a:rPr>
                        <a:t>msgHere</a:t>
                      </a:r>
                      <a:r>
                        <a:rPr lang="en-US" baseline="0" dirty="0">
                          <a:latin typeface="Courier New" panose="02070309020205020404" pitchFamily="49" charset="0"/>
                          <a:cs typeface="Courier New" panose="02070309020205020404" pitchFamily="49" charset="0"/>
                        </a:rPr>
                        <a:t>”).html(“between 0 and 100!”); }</a:t>
                      </a:r>
                      <a:endParaRPr lang="en-US" dirty="0">
                        <a:latin typeface="Courier New" panose="02070309020205020404" pitchFamily="49" charset="0"/>
                        <a:cs typeface="Courier New" panose="02070309020205020404" pitchFamily="49" charset="0"/>
                      </a:endParaRPr>
                    </a:p>
                  </a:txBody>
                  <a:tcPr/>
                </a:tc>
                <a:tc>
                  <a:txBody>
                    <a:bodyPr/>
                    <a:lstStyle/>
                    <a:p>
                      <a:pPr algn="ctr"/>
                      <a:r>
                        <a:rPr lang="en-US" baseline="0" dirty="0"/>
                        <a:t>Display the message when </a:t>
                      </a:r>
                      <a:r>
                        <a:rPr lang="en-US" dirty="0"/>
                        <a:t>the</a:t>
                      </a:r>
                      <a:r>
                        <a:rPr lang="en-US" baseline="0" dirty="0"/>
                        <a:t> user typed in a number that’s strictly greater than zero, and at the same time less than or equal to 100.</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1734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8</a:t>
            </a:fld>
            <a:endParaRPr lang="en-US" dirty="0"/>
          </a:p>
        </p:txBody>
      </p:sp>
      <p:sp>
        <p:nvSpPr>
          <p:cNvPr id="5" name="TextBox 4"/>
          <p:cNvSpPr txBox="1"/>
          <p:nvPr/>
        </p:nvSpPr>
        <p:spPr>
          <a:xfrm>
            <a:off x="1154055" y="120072"/>
            <a:ext cx="2950038" cy="584775"/>
          </a:xfrm>
          <a:prstGeom prst="rect">
            <a:avLst/>
          </a:prstGeom>
          <a:noFill/>
        </p:spPr>
        <p:txBody>
          <a:bodyPr wrap="none" rtlCol="0">
            <a:spAutoFit/>
          </a:bodyPr>
          <a:lstStyle/>
          <a:p>
            <a:r>
              <a:rPr lang="en-US" sz="2400" b="1" dirty="0">
                <a:solidFill>
                  <a:schemeClr val="accent1">
                    <a:lumMod val="50000"/>
                  </a:schemeClr>
                </a:solidFill>
                <a:latin typeface="Calibri" panose="020F0502020204030204" pitchFamily="34" charset="0"/>
              </a:rPr>
              <a:t>The OR Operator:  </a:t>
            </a:r>
            <a:r>
              <a:rPr lang="en-US" sz="3200" b="1" dirty="0">
                <a:solidFill>
                  <a:schemeClr val="accent1">
                    <a:lumMod val="75000"/>
                  </a:schemeClr>
                </a:solidFill>
                <a:latin typeface="Calibri" panose="020F0502020204030204" pitchFamily="34" charset="0"/>
              </a:rPr>
              <a:t>||</a:t>
            </a:r>
            <a:endParaRPr lang="en-US" sz="2400" dirty="0">
              <a:solidFill>
                <a:schemeClr val="bg2">
                  <a:lumMod val="50000"/>
                </a:schemeClr>
              </a:solidFill>
              <a:latin typeface="Calibri" panose="020F0502020204030204" pitchFamily="34" charset="0"/>
            </a:endParaRPr>
          </a:p>
        </p:txBody>
      </p:sp>
      <p:sp>
        <p:nvSpPr>
          <p:cNvPr id="6" name="TextBox 5"/>
          <p:cNvSpPr txBox="1"/>
          <p:nvPr/>
        </p:nvSpPr>
        <p:spPr>
          <a:xfrm>
            <a:off x="965556" y="704847"/>
            <a:ext cx="9929581" cy="877163"/>
          </a:xfrm>
          <a:prstGeom prst="rect">
            <a:avLst/>
          </a:prstGeom>
          <a:noFill/>
        </p:spPr>
        <p:txBody>
          <a:bodyPr wrap="square" rtlCol="0">
            <a:spAutoFit/>
          </a:bodyPr>
          <a:lstStyle/>
          <a:p>
            <a:pPr algn="just"/>
            <a:r>
              <a:rPr lang="en-US" sz="1700" dirty="0">
                <a:latin typeface="Calibri" panose="020F0502020204030204" pitchFamily="34" charset="0"/>
              </a:rPr>
              <a:t>The logical </a:t>
            </a:r>
            <a:r>
              <a:rPr lang="en-US" sz="1700" b="1" dirty="0">
                <a:latin typeface="Calibri" panose="020F0502020204030204" pitchFamily="34" charset="0"/>
              </a:rPr>
              <a:t>|| operator </a:t>
            </a:r>
            <a:r>
              <a:rPr lang="en-US" sz="1700" dirty="0">
                <a:latin typeface="Calibri" panose="020F0502020204030204" pitchFamily="34" charset="0"/>
              </a:rPr>
              <a:t>returns true if the comparison on either side of the operator returns true. So, for this to return true, only one of the statements on one side needs to evaluate to true. To return false, the comparisons on both sides of the operator must return false.</a:t>
            </a:r>
          </a:p>
        </p:txBody>
      </p:sp>
      <p:graphicFrame>
        <p:nvGraphicFramePr>
          <p:cNvPr id="7" name="Table 6"/>
          <p:cNvGraphicFramePr>
            <a:graphicFrameLocks noGrp="1"/>
          </p:cNvGraphicFramePr>
          <p:nvPr>
            <p:extLst>
              <p:ext uri="{D42A27DB-BD31-4B8C-83A1-F6EECF244321}">
                <p14:modId xmlns:p14="http://schemas.microsoft.com/office/powerpoint/2010/main" val="3081096169"/>
              </p:ext>
            </p:extLst>
          </p:nvPr>
        </p:nvGraphicFramePr>
        <p:xfrm>
          <a:off x="255201" y="1582010"/>
          <a:ext cx="11055927" cy="4612693"/>
        </p:xfrm>
        <a:graphic>
          <a:graphicData uri="http://schemas.openxmlformats.org/drawingml/2006/table">
            <a:tbl>
              <a:tblPr firstRow="1" bandRow="1">
                <a:tableStyleId>{5C22544A-7EE6-4342-B048-85BDC9FD1C3A}</a:tableStyleId>
              </a:tblPr>
              <a:tblGrid>
                <a:gridCol w="6872963">
                  <a:extLst>
                    <a:ext uri="{9D8B030D-6E8A-4147-A177-3AD203B41FA5}">
                      <a16:colId xmlns:a16="http://schemas.microsoft.com/office/drawing/2014/main" val="20000"/>
                    </a:ext>
                  </a:extLst>
                </a:gridCol>
                <a:gridCol w="4182964">
                  <a:extLst>
                    <a:ext uri="{9D8B030D-6E8A-4147-A177-3AD203B41FA5}">
                      <a16:colId xmlns:a16="http://schemas.microsoft.com/office/drawing/2014/main" val="20001"/>
                    </a:ext>
                  </a:extLst>
                </a:gridCol>
              </a:tblGrid>
              <a:tr h="436933">
                <a:tc>
                  <a:txBody>
                    <a:bodyPr/>
                    <a:lstStyle/>
                    <a:p>
                      <a:pPr algn="ctr"/>
                      <a:r>
                        <a:rPr lang="en-US" dirty="0"/>
                        <a:t>Expression</a:t>
                      </a:r>
                    </a:p>
                  </a:txBody>
                  <a:tcPr/>
                </a:tc>
                <a:tc>
                  <a:txBody>
                    <a:bodyPr/>
                    <a:lstStyle/>
                    <a:p>
                      <a:pPr algn="ctr"/>
                      <a:r>
                        <a:rPr lang="en-US" dirty="0"/>
                        <a:t>Explanation</a:t>
                      </a:r>
                    </a:p>
                  </a:txBody>
                  <a:tcPr/>
                </a:tc>
                <a:extLst>
                  <a:ext uri="{0D108BD9-81ED-4DB2-BD59-A6C34878D82A}">
                    <a16:rowId xmlns:a16="http://schemas.microsoft.com/office/drawing/2014/main" val="10000"/>
                  </a:ext>
                </a:extLst>
              </a:tr>
              <a:tr h="391647">
                <a:tc>
                  <a:txBody>
                    <a:bodyPr/>
                    <a:lstStyle/>
                    <a:p>
                      <a:r>
                        <a:rPr lang="en-US" dirty="0">
                          <a:latin typeface="Courier New" panose="02070309020205020404" pitchFamily="49" charset="0"/>
                          <a:cs typeface="Courier New" panose="02070309020205020404" pitchFamily="49" charset="0"/>
                        </a:rPr>
                        <a:t>if</a:t>
                      </a:r>
                      <a:r>
                        <a:rPr lang="en-US" sz="2800" b="1" baseline="0" dirty="0">
                          <a:solidFill>
                            <a:srgbClr val="7030A0"/>
                          </a:solidFill>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karel.getDirection</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Direction.NORTH</a:t>
                      </a:r>
                      <a:r>
                        <a:rPr lang="en-US" baseline="0" dirty="0">
                          <a:latin typeface="Courier New" panose="02070309020205020404" pitchFamily="49" charset="0"/>
                          <a:cs typeface="Courier New" panose="02070309020205020404" pitchFamily="49" charset="0"/>
                        </a:rPr>
                        <a:t> </a:t>
                      </a:r>
                      <a:r>
                        <a:rPr lang="en-US" sz="2400" b="1" baseline="0" dirty="0">
                          <a:solidFill>
                            <a:srgbClr val="0000CC"/>
                          </a:solidFill>
                          <a:latin typeface="Courier New" panose="02070309020205020404" pitchFamily="49" charset="0"/>
                          <a:cs typeface="Courier New" panose="02070309020205020404" pitchFamily="49" charset="0"/>
                        </a:rPr>
                        <a:t>||</a:t>
                      </a:r>
                      <a:r>
                        <a:rPr lang="en-US" baseline="0" dirty="0">
                          <a:latin typeface="Courier New" panose="02070309020205020404" pitchFamily="49" charset="0"/>
                          <a:cs typeface="Courier New" panose="02070309020205020404" pitchFamily="49" charset="0"/>
                        </a:rPr>
                        <a:t> </a:t>
                      </a:r>
                    </a:p>
                    <a:p>
                      <a:r>
                        <a:rPr lang="en-US" dirty="0" err="1">
                          <a:latin typeface="Courier New" panose="02070309020205020404" pitchFamily="49" charset="0"/>
                          <a:cs typeface="Courier New" panose="02070309020205020404" pitchFamily="49" charset="0"/>
                        </a:rPr>
                        <a:t>karel.getDirection</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Direction.SOUTH</a:t>
                      </a:r>
                      <a:r>
                        <a:rPr lang="en-US" sz="2800" b="1" baseline="0" dirty="0">
                          <a:solidFill>
                            <a:srgbClr val="7030A0"/>
                          </a:solidFill>
                          <a:latin typeface="Courier New" panose="02070309020205020404" pitchFamily="49" charset="0"/>
                          <a:cs typeface="Courier New" panose="02070309020205020404" pitchFamily="49" charset="0"/>
                        </a:rPr>
                        <a:t>)</a:t>
                      </a:r>
                      <a:r>
                        <a:rPr lang="en-US" baseline="0" dirty="0">
                          <a:latin typeface="Courier New" panose="02070309020205020404" pitchFamily="49" charset="0"/>
                          <a:cs typeface="Courier New" panose="02070309020205020404" pitchFamily="49" charset="0"/>
                        </a:rPr>
                        <a:t> </a:t>
                      </a:r>
                      <a:br>
                        <a:rPr lang="en-US" baseline="0"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r>
                        <a:rPr lang="en-US" baseline="0" dirty="0">
                          <a:latin typeface="Courier New" panose="02070309020205020404" pitchFamily="49" charset="0"/>
                          <a:cs typeface="Courier New" panose="02070309020205020404" pitchFamily="49" charset="0"/>
                        </a:rPr>
                        <a:t>    </a:t>
                      </a:r>
                      <a:r>
                        <a:rPr lang="en-US" baseline="0" dirty="0" err="1">
                          <a:latin typeface="Courier New" panose="02070309020205020404" pitchFamily="49" charset="0"/>
                          <a:cs typeface="Courier New" panose="02070309020205020404" pitchFamily="49" charset="0"/>
                        </a:rPr>
                        <a:t>karel.move</a:t>
                      </a:r>
                      <a:r>
                        <a:rPr lang="en-US" baseline="0" dirty="0">
                          <a:latin typeface="Courier New" panose="02070309020205020404" pitchFamily="49" charset="0"/>
                          <a:cs typeface="Courier New" panose="02070309020205020404" pitchFamily="49" charset="0"/>
                        </a:rPr>
                        <a:t>();   }</a:t>
                      </a:r>
                    </a:p>
                  </a:txBody>
                  <a:tcPr/>
                </a:tc>
                <a:tc>
                  <a:txBody>
                    <a:bodyPr/>
                    <a:lstStyle/>
                    <a:p>
                      <a:pPr algn="ctr"/>
                      <a:r>
                        <a:rPr lang="en-US" dirty="0"/>
                        <a:t>The robot </a:t>
                      </a:r>
                      <a:r>
                        <a:rPr lang="en-US" dirty="0" err="1"/>
                        <a:t>karel</a:t>
                      </a:r>
                      <a:r>
                        <a:rPr lang="en-US" dirty="0"/>
                        <a:t> should move</a:t>
                      </a:r>
                      <a:r>
                        <a:rPr lang="en-US" baseline="0" dirty="0"/>
                        <a:t> forwards when </a:t>
                      </a:r>
                      <a:r>
                        <a:rPr lang="en-US" baseline="0" dirty="0" err="1"/>
                        <a:t>karel</a:t>
                      </a:r>
                      <a:r>
                        <a:rPr lang="en-US" baseline="0" dirty="0"/>
                        <a:t> is facing North or when </a:t>
                      </a:r>
                      <a:r>
                        <a:rPr lang="en-US" baseline="0" dirty="0" err="1"/>
                        <a:t>karel</a:t>
                      </a:r>
                      <a:r>
                        <a:rPr lang="en-US" baseline="0" dirty="0"/>
                        <a:t> is facing South</a:t>
                      </a:r>
                      <a:endParaRPr lang="en-US" dirty="0"/>
                    </a:p>
                  </a:txBody>
                  <a:tcPr/>
                </a:tc>
                <a:extLst>
                  <a:ext uri="{0D108BD9-81ED-4DB2-BD59-A6C34878D82A}">
                    <a16:rowId xmlns:a16="http://schemas.microsoft.com/office/drawing/2014/main" val="10001"/>
                  </a:ext>
                </a:extLst>
              </a:tr>
              <a:tr h="391647">
                <a:tc>
                  <a:txBody>
                    <a:bodyPr/>
                    <a:lstStyle/>
                    <a:p>
                      <a:r>
                        <a:rPr lang="en-US" dirty="0">
                          <a:latin typeface="Courier New" panose="02070309020205020404" pitchFamily="49" charset="0"/>
                          <a:cs typeface="Courier New" panose="02070309020205020404" pitchFamily="49" charset="0"/>
                        </a:rPr>
                        <a:t>if</a:t>
                      </a:r>
                      <a:r>
                        <a:rPr lang="en-US" sz="3200" b="1" dirty="0">
                          <a:solidFill>
                            <a:srgbClr val="FF000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karel.frontIsClear</a:t>
                      </a:r>
                      <a:r>
                        <a:rPr lang="en-US" dirty="0">
                          <a:latin typeface="Courier New" panose="02070309020205020404" pitchFamily="49" charset="0"/>
                          <a:cs typeface="Courier New" panose="02070309020205020404" pitchFamily="49" charset="0"/>
                        </a:rPr>
                        <a:t>() &amp;&amp; </a:t>
                      </a:r>
                    </a:p>
                    <a:p>
                      <a:r>
                        <a:rPr lang="en-US" sz="2800" b="1" baseline="0" dirty="0">
                          <a:solidFill>
                            <a:srgbClr val="7030A0"/>
                          </a:solidFill>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karel.getDirection</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Direction.NORTH</a:t>
                      </a:r>
                      <a:r>
                        <a:rPr lang="en-US" baseline="0" dirty="0">
                          <a:latin typeface="Courier New" panose="02070309020205020404" pitchFamily="49" charset="0"/>
                          <a:cs typeface="Courier New" panose="02070309020205020404" pitchFamily="49" charset="0"/>
                        </a:rPr>
                        <a:t> </a:t>
                      </a:r>
                      <a:r>
                        <a:rPr lang="en-US" sz="2400" b="1" baseline="0" dirty="0">
                          <a:solidFill>
                            <a:srgbClr val="0000CC"/>
                          </a:solidFill>
                          <a:latin typeface="Courier New" panose="02070309020205020404" pitchFamily="49" charset="0"/>
                          <a:cs typeface="Courier New" panose="02070309020205020404" pitchFamily="49" charset="0"/>
                        </a:rPr>
                        <a:t>||</a:t>
                      </a:r>
                      <a:r>
                        <a:rPr lang="en-US" baseline="0" dirty="0">
                          <a:latin typeface="Courier New" panose="02070309020205020404" pitchFamily="49" charset="0"/>
                          <a:cs typeface="Courier New" panose="02070309020205020404" pitchFamily="49" charset="0"/>
                        </a:rPr>
                        <a:t> </a:t>
                      </a:r>
                    </a:p>
                    <a:p>
                      <a:r>
                        <a:rPr lang="en-US" dirty="0" err="1">
                          <a:latin typeface="Courier New" panose="02070309020205020404" pitchFamily="49" charset="0"/>
                          <a:cs typeface="Courier New" panose="02070309020205020404" pitchFamily="49" charset="0"/>
                        </a:rPr>
                        <a:t>karel.getDirection</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Direction</a:t>
                      </a:r>
                      <a:r>
                        <a:rPr lang="en-US" err="1">
                          <a:latin typeface="Courier New" panose="02070309020205020404" pitchFamily="49" charset="0"/>
                          <a:cs typeface="Courier New" panose="02070309020205020404" pitchFamily="49" charset="0"/>
                        </a:rPr>
                        <a:t>.</a:t>
                      </a:r>
                      <a:r>
                        <a:rPr lang="en-US">
                          <a:latin typeface="Courier New" panose="02070309020205020404" pitchFamily="49" charset="0"/>
                          <a:cs typeface="Courier New" panose="02070309020205020404" pitchFamily="49" charset="0"/>
                        </a:rPr>
                        <a:t>SOUTH</a:t>
                      </a:r>
                      <a:r>
                        <a:rPr lang="en-US" sz="2800" b="1" baseline="0" dirty="0">
                          <a:solidFill>
                            <a:srgbClr val="7030A0"/>
                          </a:solidFill>
                          <a:latin typeface="Courier New" panose="02070309020205020404" pitchFamily="49" charset="0"/>
                          <a:cs typeface="Courier New" panose="02070309020205020404" pitchFamily="49" charset="0"/>
                        </a:rPr>
                        <a:t>)</a:t>
                      </a:r>
                      <a:r>
                        <a:rPr lang="en-US" baseline="0" dirty="0">
                          <a:latin typeface="Courier New" panose="02070309020205020404" pitchFamily="49" charset="0"/>
                          <a:cs typeface="Courier New" panose="02070309020205020404" pitchFamily="49" charset="0"/>
                        </a:rPr>
                        <a:t> </a:t>
                      </a:r>
                      <a:r>
                        <a:rPr lang="en-US" sz="3200" b="1" baseline="0" dirty="0">
                          <a:solidFill>
                            <a:srgbClr val="FF0000"/>
                          </a:solidFill>
                          <a:latin typeface="Courier New" panose="02070309020205020404" pitchFamily="49" charset="0"/>
                          <a:cs typeface="Courier New" panose="02070309020205020404" pitchFamily="49" charset="0"/>
                        </a:rPr>
                        <a:t>)</a:t>
                      </a:r>
                      <a:endParaRPr lang="en-US" b="1" dirty="0">
                        <a:solidFill>
                          <a:srgbClr val="FF0000"/>
                        </a:solidFill>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a:t>
                      </a:r>
                      <a:r>
                        <a:rPr lang="en-US" baseline="0" dirty="0">
                          <a:latin typeface="Courier New" panose="02070309020205020404" pitchFamily="49" charset="0"/>
                          <a:cs typeface="Courier New" panose="02070309020205020404" pitchFamily="49" charset="0"/>
                        </a:rPr>
                        <a:t>    </a:t>
                      </a:r>
                      <a:r>
                        <a:rPr lang="en-US" baseline="0" dirty="0" err="1">
                          <a:latin typeface="Courier New" panose="02070309020205020404" pitchFamily="49" charset="0"/>
                          <a:cs typeface="Courier New" panose="02070309020205020404" pitchFamily="49" charset="0"/>
                        </a:rPr>
                        <a:t>karel.move</a:t>
                      </a:r>
                      <a:r>
                        <a:rPr lang="en-US" baseline="0" dirty="0">
                          <a:latin typeface="Courier New" panose="02070309020205020404" pitchFamily="49" charset="0"/>
                          <a:cs typeface="Courier New" panose="02070309020205020404" pitchFamily="49" charset="0"/>
                        </a:rPr>
                        <a:t>();   }</a:t>
                      </a:r>
                    </a:p>
                  </a:txBody>
                  <a:tcPr/>
                </a:tc>
                <a:tc>
                  <a:txBody>
                    <a:bodyPr/>
                    <a:lstStyle/>
                    <a:p>
                      <a:pPr algn="ctr"/>
                      <a:r>
                        <a:rPr lang="en-US" dirty="0"/>
                        <a:t>The robot </a:t>
                      </a:r>
                      <a:r>
                        <a:rPr lang="en-US" dirty="0" err="1"/>
                        <a:t>karel</a:t>
                      </a:r>
                      <a:r>
                        <a:rPr lang="en-US" dirty="0"/>
                        <a:t> should move</a:t>
                      </a:r>
                      <a:r>
                        <a:rPr lang="en-US" baseline="0" dirty="0"/>
                        <a:t> forwards when </a:t>
                      </a:r>
                      <a:r>
                        <a:rPr lang="en-US" baseline="0" dirty="0" err="1"/>
                        <a:t>karel</a:t>
                      </a:r>
                      <a:r>
                        <a:rPr lang="en-US" baseline="0" dirty="0"/>
                        <a:t> is not blocked by a wall and either </a:t>
                      </a:r>
                      <a:r>
                        <a:rPr lang="en-US" baseline="0" dirty="0" err="1"/>
                        <a:t>karel</a:t>
                      </a:r>
                      <a:r>
                        <a:rPr lang="en-US" baseline="0" dirty="0"/>
                        <a:t> is facing North or else if </a:t>
                      </a:r>
                      <a:r>
                        <a:rPr lang="en-US" baseline="0" dirty="0" err="1"/>
                        <a:t>karel</a:t>
                      </a:r>
                      <a:r>
                        <a:rPr lang="en-US" baseline="0" dirty="0"/>
                        <a:t> is facing South</a:t>
                      </a:r>
                      <a:endParaRPr lang="en-US" dirty="0"/>
                    </a:p>
                  </a:txBody>
                  <a:tcPr/>
                </a:tc>
                <a:extLst>
                  <a:ext uri="{0D108BD9-81ED-4DB2-BD59-A6C34878D82A}">
                    <a16:rowId xmlns:a16="http://schemas.microsoft.com/office/drawing/2014/main" val="10002"/>
                  </a:ext>
                </a:extLst>
              </a:tr>
              <a:tr h="391647">
                <a:tc>
                  <a:txBody>
                    <a:bodyPr/>
                    <a:lstStyle/>
                    <a:p>
                      <a:r>
                        <a:rPr lang="en-US" dirty="0" err="1">
                          <a:latin typeface="Courier New" panose="02070309020205020404" pitchFamily="49" charset="0"/>
                          <a:cs typeface="Courier New" panose="02070309020205020404" pitchFamily="49" charset="0"/>
                        </a:rPr>
                        <a:t>var</a:t>
                      </a:r>
                      <a:r>
                        <a:rPr lang="en-US" dirty="0">
                          <a:latin typeface="Courier New" panose="02070309020205020404" pitchFamily="49" charset="0"/>
                          <a:cs typeface="Courier New" panose="02070309020205020404" pitchFamily="49" charset="0"/>
                        </a:rPr>
                        <a:t> input = $(“#</a:t>
                      </a:r>
                      <a:r>
                        <a:rPr lang="en-US" dirty="0" err="1">
                          <a:latin typeface="Courier New" panose="02070309020205020404" pitchFamily="49" charset="0"/>
                          <a:cs typeface="Courier New" panose="02070309020205020404" pitchFamily="49" charset="0"/>
                        </a:rPr>
                        <a:t>inputBox</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val</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input = </a:t>
                      </a:r>
                      <a:r>
                        <a:rPr lang="en-US" dirty="0" err="1">
                          <a:latin typeface="Courier New" panose="02070309020205020404" pitchFamily="49" charset="0"/>
                          <a:cs typeface="Courier New" panose="02070309020205020404" pitchFamily="49" charset="0"/>
                        </a:rPr>
                        <a:t>parseFloat</a:t>
                      </a:r>
                      <a:r>
                        <a:rPr lang="en-US" dirty="0">
                          <a:latin typeface="Courier New" panose="02070309020205020404" pitchFamily="49" charset="0"/>
                          <a:cs typeface="Courier New" panose="02070309020205020404" pitchFamily="49" charset="0"/>
                        </a:rPr>
                        <a:t>(input);</a:t>
                      </a:r>
                    </a:p>
                    <a:p>
                      <a:r>
                        <a:rPr lang="en-US" dirty="0">
                          <a:latin typeface="Courier New" panose="02070309020205020404" pitchFamily="49" charset="0"/>
                          <a:cs typeface="Courier New" panose="02070309020205020404" pitchFamily="49" charset="0"/>
                        </a:rPr>
                        <a:t>if( input &lt;=</a:t>
                      </a:r>
                      <a:r>
                        <a:rPr lang="en-US" baseline="0" dirty="0">
                          <a:latin typeface="Courier New" panose="02070309020205020404" pitchFamily="49" charset="0"/>
                          <a:cs typeface="Courier New" panose="02070309020205020404" pitchFamily="49" charset="0"/>
                        </a:rPr>
                        <a:t> 0 || input &gt; 100)</a:t>
                      </a:r>
                    </a:p>
                    <a:p>
                      <a:r>
                        <a:rPr lang="en-US" baseline="0" dirty="0">
                          <a:latin typeface="Courier New" panose="02070309020205020404" pitchFamily="49" charset="0"/>
                          <a:cs typeface="Courier New" panose="02070309020205020404" pitchFamily="49" charset="0"/>
                        </a:rPr>
                        <a:t>{ $(“#</a:t>
                      </a:r>
                      <a:r>
                        <a:rPr lang="en-US" baseline="0" dirty="0" err="1">
                          <a:latin typeface="Courier New" panose="02070309020205020404" pitchFamily="49" charset="0"/>
                          <a:cs typeface="Courier New" panose="02070309020205020404" pitchFamily="49" charset="0"/>
                        </a:rPr>
                        <a:t>msgHere</a:t>
                      </a:r>
                      <a:r>
                        <a:rPr lang="en-US" baseline="0" dirty="0">
                          <a:latin typeface="Courier New" panose="02070309020205020404" pitchFamily="49" charset="0"/>
                          <a:cs typeface="Courier New" panose="02070309020205020404" pitchFamily="49" charset="0"/>
                        </a:rPr>
                        <a:t>”).html(“out of range!”); }</a:t>
                      </a:r>
                      <a:endParaRPr lang="en-US" dirty="0">
                        <a:latin typeface="Courier New" panose="02070309020205020404" pitchFamily="49" charset="0"/>
                        <a:cs typeface="Courier New" panose="02070309020205020404" pitchFamily="49" charset="0"/>
                      </a:endParaRPr>
                    </a:p>
                  </a:txBody>
                  <a:tcPr/>
                </a:tc>
                <a:tc>
                  <a:txBody>
                    <a:bodyPr/>
                    <a:lstStyle/>
                    <a:p>
                      <a:pPr algn="ctr"/>
                      <a:r>
                        <a:rPr lang="en-US" dirty="0"/>
                        <a:t>Display the message when the</a:t>
                      </a:r>
                      <a:r>
                        <a:rPr lang="en-US" baseline="0" dirty="0"/>
                        <a:t> user typed in a number that’s out of bounds (either zero or less, or else strictly greater than100)</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01131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9</a:t>
            </a:fld>
            <a:endParaRPr lang="en-US" dirty="0"/>
          </a:p>
        </p:txBody>
      </p:sp>
      <p:sp>
        <p:nvSpPr>
          <p:cNvPr id="5" name="TextBox 4"/>
          <p:cNvSpPr txBox="1"/>
          <p:nvPr/>
        </p:nvSpPr>
        <p:spPr>
          <a:xfrm>
            <a:off x="1195619" y="660400"/>
            <a:ext cx="2866362" cy="584775"/>
          </a:xfrm>
          <a:prstGeom prst="rect">
            <a:avLst/>
          </a:prstGeom>
          <a:noFill/>
        </p:spPr>
        <p:txBody>
          <a:bodyPr wrap="none" rtlCol="0">
            <a:spAutoFit/>
          </a:bodyPr>
          <a:lstStyle/>
          <a:p>
            <a:r>
              <a:rPr lang="en-US" sz="2400" b="1" dirty="0">
                <a:solidFill>
                  <a:schemeClr val="accent1">
                    <a:lumMod val="50000"/>
                  </a:schemeClr>
                </a:solidFill>
                <a:latin typeface="Calibri" panose="020F0502020204030204" pitchFamily="34" charset="0"/>
              </a:rPr>
              <a:t>The NOT Operator:  </a:t>
            </a:r>
            <a:r>
              <a:rPr lang="en-US" sz="3200" b="1" dirty="0">
                <a:solidFill>
                  <a:schemeClr val="accent1">
                    <a:lumMod val="75000"/>
                  </a:schemeClr>
                </a:solidFill>
                <a:latin typeface="Calibri" panose="020F0502020204030204" pitchFamily="34" charset="0"/>
              </a:rPr>
              <a:t>!</a:t>
            </a:r>
            <a:endParaRPr lang="en-US" sz="2400" dirty="0">
              <a:solidFill>
                <a:schemeClr val="bg2">
                  <a:lumMod val="50000"/>
                </a:schemeClr>
              </a:solidFill>
              <a:latin typeface="Calibri" panose="020F0502020204030204" pitchFamily="34" charset="0"/>
            </a:endParaRPr>
          </a:p>
        </p:txBody>
      </p:sp>
      <p:sp>
        <p:nvSpPr>
          <p:cNvPr id="6" name="TextBox 5"/>
          <p:cNvSpPr txBox="1"/>
          <p:nvPr/>
        </p:nvSpPr>
        <p:spPr>
          <a:xfrm>
            <a:off x="1246110" y="1301603"/>
            <a:ext cx="9929581" cy="877163"/>
          </a:xfrm>
          <a:prstGeom prst="rect">
            <a:avLst/>
          </a:prstGeom>
          <a:noFill/>
        </p:spPr>
        <p:txBody>
          <a:bodyPr wrap="square" rtlCol="0">
            <a:spAutoFit/>
          </a:bodyPr>
          <a:lstStyle/>
          <a:p>
            <a:pPr algn="just"/>
            <a:r>
              <a:rPr lang="en-US" sz="1700" dirty="0">
                <a:latin typeface="Calibri" panose="020F0502020204030204" pitchFamily="34" charset="0"/>
              </a:rPr>
              <a:t>The logical </a:t>
            </a:r>
            <a:r>
              <a:rPr lang="en-US" sz="1700" b="1" dirty="0">
                <a:latin typeface="Calibri" panose="020F0502020204030204" pitchFamily="34" charset="0"/>
              </a:rPr>
              <a:t>! operator </a:t>
            </a:r>
            <a:r>
              <a:rPr lang="en-US" sz="1700" dirty="0">
                <a:latin typeface="Calibri" panose="020F0502020204030204" pitchFamily="34" charset="0"/>
              </a:rPr>
              <a:t>can be used on a single comparison to say, “If this is not the case, then return true.” Basically, it can make an expression that would normally return false return true, or make an expression that would normally return true return false.</a:t>
            </a:r>
          </a:p>
        </p:txBody>
      </p:sp>
      <p:graphicFrame>
        <p:nvGraphicFramePr>
          <p:cNvPr id="7" name="Table 6"/>
          <p:cNvGraphicFramePr>
            <a:graphicFrameLocks noGrp="1"/>
          </p:cNvGraphicFramePr>
          <p:nvPr>
            <p:extLst>
              <p:ext uri="{D42A27DB-BD31-4B8C-83A1-F6EECF244321}">
                <p14:modId xmlns:p14="http://schemas.microsoft.com/office/powerpoint/2010/main" val="2471055043"/>
              </p:ext>
            </p:extLst>
          </p:nvPr>
        </p:nvGraphicFramePr>
        <p:xfrm>
          <a:off x="255201" y="2880874"/>
          <a:ext cx="11055927" cy="2814373"/>
        </p:xfrm>
        <a:graphic>
          <a:graphicData uri="http://schemas.openxmlformats.org/drawingml/2006/table">
            <a:tbl>
              <a:tblPr firstRow="1" bandRow="1">
                <a:tableStyleId>{5C22544A-7EE6-4342-B048-85BDC9FD1C3A}</a:tableStyleId>
              </a:tblPr>
              <a:tblGrid>
                <a:gridCol w="6872963">
                  <a:extLst>
                    <a:ext uri="{9D8B030D-6E8A-4147-A177-3AD203B41FA5}">
                      <a16:colId xmlns:a16="http://schemas.microsoft.com/office/drawing/2014/main" val="20000"/>
                    </a:ext>
                  </a:extLst>
                </a:gridCol>
                <a:gridCol w="4182964">
                  <a:extLst>
                    <a:ext uri="{9D8B030D-6E8A-4147-A177-3AD203B41FA5}">
                      <a16:colId xmlns:a16="http://schemas.microsoft.com/office/drawing/2014/main" val="20001"/>
                    </a:ext>
                  </a:extLst>
                </a:gridCol>
              </a:tblGrid>
              <a:tr h="436933">
                <a:tc>
                  <a:txBody>
                    <a:bodyPr/>
                    <a:lstStyle/>
                    <a:p>
                      <a:pPr algn="ctr"/>
                      <a:r>
                        <a:rPr lang="en-US" dirty="0"/>
                        <a:t>Expression</a:t>
                      </a:r>
                    </a:p>
                  </a:txBody>
                  <a:tcPr/>
                </a:tc>
                <a:tc>
                  <a:txBody>
                    <a:bodyPr/>
                    <a:lstStyle/>
                    <a:p>
                      <a:pPr algn="ctr"/>
                      <a:r>
                        <a:rPr lang="en-US" dirty="0"/>
                        <a:t>Explanation</a:t>
                      </a:r>
                    </a:p>
                  </a:txBody>
                  <a:tcPr/>
                </a:tc>
                <a:extLst>
                  <a:ext uri="{0D108BD9-81ED-4DB2-BD59-A6C34878D82A}">
                    <a16:rowId xmlns:a16="http://schemas.microsoft.com/office/drawing/2014/main" val="10000"/>
                  </a:ext>
                </a:extLst>
              </a:tr>
              <a:tr h="391647">
                <a:tc>
                  <a:txBody>
                    <a:bodyPr/>
                    <a:lstStyle/>
                    <a:p>
                      <a:r>
                        <a:rPr lang="en-US" dirty="0">
                          <a:latin typeface="Courier New" panose="02070309020205020404" pitchFamily="49" charset="0"/>
                          <a:cs typeface="Courier New" panose="02070309020205020404" pitchFamily="49" charset="0"/>
                        </a:rPr>
                        <a:t>while</a:t>
                      </a:r>
                      <a:r>
                        <a:rPr lang="en-US" sz="2800" b="1" baseline="0" dirty="0">
                          <a:solidFill>
                            <a:srgbClr val="7030A0"/>
                          </a:solidFill>
                          <a:latin typeface="Courier New" panose="02070309020205020404" pitchFamily="49" charset="0"/>
                          <a:cs typeface="Courier New" panose="02070309020205020404" pitchFamily="49" charset="0"/>
                        </a:rPr>
                        <a:t>(</a:t>
                      </a:r>
                      <a:r>
                        <a:rPr lang="en-US" sz="2800" b="1" dirty="0">
                          <a:solidFill>
                            <a:srgbClr val="FF0000"/>
                          </a:solidFill>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karel.frontIsClear</a:t>
                      </a:r>
                      <a:r>
                        <a:rPr lang="en-US" dirty="0">
                          <a:latin typeface="Courier New" panose="02070309020205020404" pitchFamily="49" charset="0"/>
                          <a:cs typeface="Courier New" panose="02070309020205020404" pitchFamily="49" charset="0"/>
                        </a:rPr>
                        <a:t>()</a:t>
                      </a:r>
                      <a:r>
                        <a:rPr lang="en-US" sz="2800" b="1" baseline="0" dirty="0">
                          <a:solidFill>
                            <a:srgbClr val="7030A0"/>
                          </a:solidFill>
                          <a:latin typeface="Courier New" panose="02070309020205020404" pitchFamily="49" charset="0"/>
                          <a:cs typeface="Courier New" panose="02070309020205020404" pitchFamily="49" charset="0"/>
                        </a:rPr>
                        <a:t>)</a:t>
                      </a:r>
                      <a:r>
                        <a:rPr lang="en-US" baseline="0" dirty="0">
                          <a:latin typeface="Courier New" panose="02070309020205020404" pitchFamily="49" charset="0"/>
                          <a:cs typeface="Courier New" panose="02070309020205020404" pitchFamily="49" charset="0"/>
                        </a:rPr>
                        <a:t> </a:t>
                      </a:r>
                      <a:br>
                        <a:rPr lang="en-US" baseline="0"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r>
                        <a:rPr lang="en-US" baseline="0" dirty="0">
                          <a:latin typeface="Courier New" panose="02070309020205020404" pitchFamily="49" charset="0"/>
                          <a:cs typeface="Courier New" panose="02070309020205020404" pitchFamily="49" charset="0"/>
                        </a:rPr>
                        <a:t>    </a:t>
                      </a:r>
                      <a:r>
                        <a:rPr lang="en-US" baseline="0" dirty="0" err="1">
                          <a:latin typeface="Courier New" panose="02070309020205020404" pitchFamily="49" charset="0"/>
                          <a:cs typeface="Courier New" panose="02070309020205020404" pitchFamily="49" charset="0"/>
                        </a:rPr>
                        <a:t>karel.turnLeft</a:t>
                      </a:r>
                      <a:r>
                        <a:rPr lang="en-US" baseline="0" dirty="0">
                          <a:latin typeface="Courier New" panose="02070309020205020404" pitchFamily="49" charset="0"/>
                          <a:cs typeface="Courier New" panose="02070309020205020404" pitchFamily="49" charset="0"/>
                        </a:rPr>
                        <a:t>();   }</a:t>
                      </a:r>
                    </a:p>
                  </a:txBody>
                  <a:tcPr/>
                </a:tc>
                <a:tc>
                  <a:txBody>
                    <a:bodyPr/>
                    <a:lstStyle/>
                    <a:p>
                      <a:pPr algn="ctr"/>
                      <a:r>
                        <a:rPr lang="en-US" dirty="0"/>
                        <a:t>The robot </a:t>
                      </a:r>
                      <a:r>
                        <a:rPr lang="en-US" dirty="0" err="1"/>
                        <a:t>karel</a:t>
                      </a:r>
                      <a:r>
                        <a:rPr lang="en-US" dirty="0"/>
                        <a:t> should rotate leftwards</a:t>
                      </a:r>
                      <a:r>
                        <a:rPr lang="en-US" baseline="0" dirty="0"/>
                        <a:t> until it finds a direction that is not blocked by a wall</a:t>
                      </a:r>
                      <a:endParaRPr lang="en-US" dirty="0"/>
                    </a:p>
                  </a:txBody>
                  <a:tcPr/>
                </a:tc>
                <a:extLst>
                  <a:ext uri="{0D108BD9-81ED-4DB2-BD59-A6C34878D82A}">
                    <a16:rowId xmlns:a16="http://schemas.microsoft.com/office/drawing/2014/main" val="10001"/>
                  </a:ext>
                </a:extLst>
              </a:tr>
              <a:tr h="391647">
                <a:tc>
                  <a:txBody>
                    <a:bodyPr/>
                    <a:lstStyle/>
                    <a:p>
                      <a:r>
                        <a:rPr lang="en-US" dirty="0" err="1">
                          <a:latin typeface="Courier New" panose="02070309020205020404" pitchFamily="49" charset="0"/>
                          <a:cs typeface="Courier New" panose="02070309020205020404" pitchFamily="49" charset="0"/>
                        </a:rPr>
                        <a:t>var</a:t>
                      </a:r>
                      <a:r>
                        <a:rPr lang="en-US" dirty="0">
                          <a:latin typeface="Courier New" panose="02070309020205020404" pitchFamily="49" charset="0"/>
                          <a:cs typeface="Courier New" panose="02070309020205020404" pitchFamily="49" charset="0"/>
                        </a:rPr>
                        <a:t> input = $(“#</a:t>
                      </a:r>
                      <a:r>
                        <a:rPr lang="en-US" dirty="0" err="1">
                          <a:latin typeface="Courier New" panose="02070309020205020404" pitchFamily="49" charset="0"/>
                          <a:cs typeface="Courier New" panose="02070309020205020404" pitchFamily="49" charset="0"/>
                        </a:rPr>
                        <a:t>inputBox</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val</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input = </a:t>
                      </a:r>
                      <a:r>
                        <a:rPr lang="en-US" dirty="0" err="1">
                          <a:latin typeface="Courier New" panose="02070309020205020404" pitchFamily="49" charset="0"/>
                          <a:cs typeface="Courier New" panose="02070309020205020404" pitchFamily="49" charset="0"/>
                        </a:rPr>
                        <a:t>parseFloat</a:t>
                      </a:r>
                      <a:r>
                        <a:rPr lang="en-US" dirty="0">
                          <a:latin typeface="Courier New" panose="02070309020205020404" pitchFamily="49" charset="0"/>
                          <a:cs typeface="Courier New" panose="02070309020205020404" pitchFamily="49" charset="0"/>
                        </a:rPr>
                        <a:t>(input);</a:t>
                      </a:r>
                    </a:p>
                    <a:p>
                      <a:r>
                        <a:rPr lang="en-US" dirty="0">
                          <a:latin typeface="Courier New" panose="02070309020205020404" pitchFamily="49" charset="0"/>
                          <a:cs typeface="Courier New" panose="02070309020205020404" pitchFamily="49" charset="0"/>
                        </a:rPr>
                        <a:t>if( </a:t>
                      </a:r>
                      <a:r>
                        <a:rPr lang="en-US" sz="3600" b="1" dirty="0">
                          <a:solidFill>
                            <a:srgbClr val="FF000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isNaN</a:t>
                      </a:r>
                      <a:r>
                        <a:rPr lang="en-US" dirty="0">
                          <a:latin typeface="Courier New" panose="02070309020205020404" pitchFamily="49" charset="0"/>
                          <a:cs typeface="Courier New" panose="02070309020205020404" pitchFamily="49" charset="0"/>
                        </a:rPr>
                        <a:t>(input) </a:t>
                      </a:r>
                      <a:r>
                        <a:rPr lang="en-US" baseline="0" dirty="0">
                          <a:latin typeface="Courier New" panose="02070309020205020404" pitchFamily="49" charset="0"/>
                          <a:cs typeface="Courier New" panose="02070309020205020404" pitchFamily="49" charset="0"/>
                        </a:rPr>
                        <a:t>)</a:t>
                      </a:r>
                    </a:p>
                    <a:p>
                      <a:r>
                        <a:rPr lang="en-US" baseline="0" dirty="0">
                          <a:latin typeface="Courier New" panose="02070309020205020404" pitchFamily="49" charset="0"/>
                          <a:cs typeface="Courier New" panose="02070309020205020404" pitchFamily="49" charset="0"/>
                        </a:rPr>
                        <a:t>{ $(“#</a:t>
                      </a:r>
                      <a:r>
                        <a:rPr lang="en-US" baseline="0" dirty="0" err="1">
                          <a:latin typeface="Courier New" panose="02070309020205020404" pitchFamily="49" charset="0"/>
                          <a:cs typeface="Courier New" panose="02070309020205020404" pitchFamily="49" charset="0"/>
                        </a:rPr>
                        <a:t>msgHere</a:t>
                      </a:r>
                      <a:r>
                        <a:rPr lang="en-US" baseline="0" dirty="0">
                          <a:latin typeface="Courier New" panose="02070309020205020404" pitchFamily="49" charset="0"/>
                          <a:cs typeface="Courier New" panose="02070309020205020404" pitchFamily="49" charset="0"/>
                        </a:rPr>
                        <a:t>”).html(“input IS a number!”); }</a:t>
                      </a:r>
                      <a:endParaRPr lang="en-US" dirty="0">
                        <a:latin typeface="Courier New" panose="02070309020205020404" pitchFamily="49" charset="0"/>
                        <a:cs typeface="Courier New" panose="02070309020205020404" pitchFamily="49" charset="0"/>
                      </a:endParaRPr>
                    </a:p>
                  </a:txBody>
                  <a:tcPr/>
                </a:tc>
                <a:tc>
                  <a:txBody>
                    <a:bodyPr/>
                    <a:lstStyle/>
                    <a:p>
                      <a:pPr algn="ctr"/>
                      <a:r>
                        <a:rPr lang="en-US" baseline="0" dirty="0"/>
                        <a:t>Display a message when</a:t>
                      </a:r>
                      <a:r>
                        <a:rPr lang="en-US" dirty="0"/>
                        <a:t> the</a:t>
                      </a:r>
                      <a:r>
                        <a:rPr lang="en-US" baseline="0" dirty="0"/>
                        <a:t> user typed in a number.</a:t>
                      </a:r>
                    </a:p>
                    <a:p>
                      <a:pPr algn="ctr"/>
                      <a:r>
                        <a:rPr lang="en-US" baseline="0" dirty="0"/>
                        <a:t>(if the user’s input is not “Not A Number”)</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71554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TC103090434[[fn=Wood Type]]</Template>
  <TotalTime>9359</TotalTime>
  <Words>960</Words>
  <Application>Microsoft Office PowerPoint</Application>
  <PresentationFormat>Widescreen</PresentationFormat>
  <Paragraphs>170</Paragraphs>
  <Slides>20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Black</vt:lpstr>
      <vt:lpstr>Calibri</vt:lpstr>
      <vt:lpstr>Courier New</vt:lpstr>
      <vt:lpstr>Franklin Gothic Demi</vt:lpstr>
      <vt:lpstr>Wingdings</vt:lpstr>
      <vt:lpstr>Wood Type</vt:lpstr>
      <vt:lpstr>BIT116: Scripting</vt:lpstr>
      <vt:lpstr>Today</vt:lpstr>
      <vt:lpstr>Midterm</vt:lpstr>
      <vt:lpstr>PowerPoint Presentation</vt:lpstr>
      <vt:lpstr>PowerPoint Presentation</vt:lpstr>
      <vt:lpstr>PowerPoint Presentation</vt:lpstr>
      <vt:lpstr>PowerPoint Presentation</vt:lpstr>
      <vt:lpstr>PowerPoint Presentation</vt:lpstr>
      <vt:lpstr>PowerPoint Presentation</vt:lpstr>
      <vt:lpstr>What To Use When</vt:lpstr>
      <vt:lpstr>Do exercise #1</vt:lpstr>
      <vt:lpstr>PowerPoint Presentation</vt:lpstr>
      <vt:lpstr>PowerPoint Presentation</vt:lpstr>
      <vt:lpstr>PowerPoint Presentation</vt:lpstr>
      <vt:lpstr>Covered Previously:</vt:lpstr>
      <vt:lpstr>Checking for out-of-bounds: OR</vt:lpstr>
      <vt:lpstr>Checking for # in a range: AND</vt:lpstr>
      <vt:lpstr>AND binds tighter than OR</vt:lpstr>
      <vt:lpstr>AND binds tighter than OR</vt:lpstr>
      <vt:lpstr>Do Exercises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BIT116: Scripting Lecture 01</dc:title>
  <dc:creator>Craig Duckett</dc:creator>
  <cp:lastModifiedBy>Michael Panitz</cp:lastModifiedBy>
  <cp:revision>381</cp:revision>
  <dcterms:created xsi:type="dcterms:W3CDTF">2013-11-29T18:37:18Z</dcterms:created>
  <dcterms:modified xsi:type="dcterms:W3CDTF">2019-02-26T20:30:12Z</dcterms:modified>
</cp:coreProperties>
</file>