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26"/>
  </p:notesMasterIdLst>
  <p:sldIdLst>
    <p:sldId id="275" r:id="rId2"/>
    <p:sldId id="345" r:id="rId3"/>
    <p:sldId id="369" r:id="rId4"/>
    <p:sldId id="365" r:id="rId5"/>
    <p:sldId id="346" r:id="rId6"/>
    <p:sldId id="367" r:id="rId7"/>
    <p:sldId id="368" r:id="rId8"/>
    <p:sldId id="347" r:id="rId9"/>
    <p:sldId id="344" r:id="rId10"/>
    <p:sldId id="348" r:id="rId11"/>
    <p:sldId id="366" r:id="rId12"/>
    <p:sldId id="349" r:id="rId13"/>
    <p:sldId id="350" r:id="rId14"/>
    <p:sldId id="328" r:id="rId15"/>
    <p:sldId id="329" r:id="rId16"/>
    <p:sldId id="357" r:id="rId17"/>
    <p:sldId id="358" r:id="rId18"/>
    <p:sldId id="362" r:id="rId19"/>
    <p:sldId id="351" r:id="rId20"/>
    <p:sldId id="352" r:id="rId21"/>
    <p:sldId id="359" r:id="rId22"/>
    <p:sldId id="361" r:id="rId23"/>
    <p:sldId id="353" r:id="rId24"/>
    <p:sldId id="3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33FF4B"/>
    <a:srgbClr val="0000FF"/>
    <a:srgbClr val="05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1FA2-0ABE-4676-A98B-8411FFA0589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FB4C4-9576-48F4-9C9C-A7B29418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D39-F464-42F2-9CAF-70ADDB2B3EEE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4E96-BD26-44BD-A046-E1D0D31E237F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E428-A442-473F-AB12-B89D6B8A138F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189E-0525-4A42-BDF0-E7633AF66C10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0FC4DD8-3AEE-4DD0-9CED-408F152AEC4B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F22A-2C7F-403E-B6F6-596F8C95F3AE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BF92-73D1-4CE5-997B-E76322F891BA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B17-2887-42F7-BB8A-59BF69A16075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50F-6094-4A6A-A9ED-2A33EEC2137B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7DE-5D84-4717-9E5B-AC282C1F89B6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3D46-703F-44AF-BA59-8FED19D464C2}" type="datetime1">
              <a:rPr lang="en-US" smtClean="0"/>
              <a:t>1/10/2019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60B6BFD-EB26-4682-9C0B-5524A207BE68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tag_ol.asp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tag_ul.asp" TargetMode="External"/><Relationship Id="rId2" Type="http://schemas.openxmlformats.org/officeDocument/2006/relationships/hyperlink" Target="http://www.w3schools.com/cssref/pr_list-style-type.asp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3schools.com/tags/tag_ul.asp" TargetMode="External"/><Relationship Id="rId5" Type="http://schemas.openxmlformats.org/officeDocument/2006/relationships/hyperlink" Target="http://faculty.cascadia.edu/mpanitz/Courses/BIT116/Lectures/Lecture_02/SupportingMaterials/OtherOtherFile.html" TargetMode="External"/><Relationship Id="rId4" Type="http://schemas.openxmlformats.org/officeDocument/2006/relationships/hyperlink" Target="http://faculty.cascadia.edu/mpanitz/Courses/BIT116/Lectures/Lecture_02/anotherFIle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htmL/html_blocks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tag_ul.asp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.cascadia.edu/mpanitz/Courses/BIT116/Lectures/Lecture_02/Quiz_Fil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mmons.wikimedia.org/wiki/File:Russian_Doll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536699"/>
            <a:ext cx="9966960" cy="2690031"/>
          </a:xfrm>
        </p:spPr>
        <p:txBody>
          <a:bodyPr/>
          <a:lstStyle/>
          <a:p>
            <a:r>
              <a:rPr lang="en-US" sz="5400" dirty="0"/>
              <a:t>BIT116: Scripting</a:t>
            </a:r>
            <a:br>
              <a:rPr lang="en-US" sz="5400" dirty="0"/>
            </a:br>
            <a:r>
              <a:rPr lang="en-US" sz="5400" dirty="0"/>
              <a:t>Lecture 02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998716" y="3465068"/>
            <a:ext cx="3924808" cy="471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Instructor: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Mike Panitz</a:t>
            </a:r>
          </a:p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MPanitz@cascadia.edu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9848" y="5447213"/>
            <a:ext cx="1006365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HTML, Continued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53" y="906837"/>
            <a:ext cx="2395841" cy="23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5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rule: </a:t>
            </a:r>
            <a:br>
              <a:rPr lang="en-US" dirty="0"/>
            </a:br>
            <a:r>
              <a:rPr lang="en-US" dirty="0"/>
              <a:t>Examples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2121407"/>
            <a:ext cx="10812562" cy="4516501"/>
          </a:xfrm>
        </p:spPr>
        <p:txBody>
          <a:bodyPr>
            <a:normAutofit/>
          </a:bodyPr>
          <a:lstStyle/>
          <a:p>
            <a:r>
              <a:rPr lang="en-US" dirty="0"/>
              <a:t>You </a:t>
            </a:r>
            <a:r>
              <a:rPr lang="en-US" b="1" i="1" u="sng" dirty="0"/>
              <a:t>must</a:t>
            </a:r>
            <a:r>
              <a:rPr lang="en-US" b="1" dirty="0"/>
              <a:t> </a:t>
            </a:r>
            <a:r>
              <a:rPr lang="en-US" dirty="0"/>
              <a:t>put a nested element completely inside another one.</a:t>
            </a:r>
          </a:p>
          <a:p>
            <a:r>
              <a:rPr lang="en-US" dirty="0"/>
              <a:t>You </a:t>
            </a:r>
            <a:r>
              <a:rPr lang="en-US" b="1" u="sng" dirty="0"/>
              <a:t>cannot </a:t>
            </a:r>
            <a:r>
              <a:rPr lang="en-US" dirty="0"/>
              <a:t>have the nested item overlap another tag.</a:t>
            </a:r>
          </a:p>
          <a:p>
            <a:r>
              <a:rPr lang="en-US" dirty="0"/>
              <a:t>In the following example the 'u' element is wrong because it starts before the &lt;p&gt; tag and ends between the &lt;p&gt; tag and the &lt;/p&gt; tag</a:t>
            </a:r>
          </a:p>
          <a:p>
            <a:r>
              <a:rPr lang="en-US" dirty="0"/>
              <a:t>In the following example the '</a:t>
            </a:r>
            <a:r>
              <a:rPr lang="en-US" dirty="0" err="1"/>
              <a:t>i</a:t>
            </a:r>
            <a:r>
              <a:rPr lang="en-US" dirty="0"/>
              <a:t>' element is wrong because it starts before the &lt;/p&gt; tag and ends after the &lt;/p&gt; tag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&lt;u&gt;</a:t>
            </a:r>
            <a:r>
              <a:rPr lang="en-US" dirty="0"/>
              <a:t>These words are</a:t>
            </a:r>
            <a:r>
              <a:rPr lang="en-US" b="1" dirty="0">
                <a:solidFill>
                  <a:srgbClr val="9E0000"/>
                </a:solidFill>
              </a:rPr>
              <a:t>&lt;p&gt;</a:t>
            </a:r>
            <a:r>
              <a:rPr lang="en-US" dirty="0"/>
              <a:t> underlined</a:t>
            </a:r>
            <a:r>
              <a:rPr lang="en-US" b="1" dirty="0">
                <a:solidFill>
                  <a:srgbClr val="7030A0"/>
                </a:solidFill>
              </a:rPr>
              <a:t>&lt;/u&gt;</a:t>
            </a:r>
            <a:r>
              <a:rPr lang="en-US" dirty="0"/>
              <a:t>, and </a:t>
            </a:r>
            <a:r>
              <a:rPr lang="en-US" b="1" dirty="0">
                <a:solidFill>
                  <a:srgbClr val="0070C0"/>
                </a:solidFill>
              </a:rPr>
              <a:t>&lt;i&gt; </a:t>
            </a:r>
            <a:r>
              <a:rPr lang="en-US" dirty="0"/>
              <a:t>these words are </a:t>
            </a:r>
            <a:r>
              <a:rPr lang="en-US" b="1" dirty="0">
                <a:solidFill>
                  <a:srgbClr val="9E0000"/>
                </a:solidFill>
              </a:rPr>
              <a:t>&lt;/p&gt; </a:t>
            </a:r>
            <a:r>
              <a:rPr lang="en-US" dirty="0"/>
              <a:t>italicized </a:t>
            </a:r>
            <a:r>
              <a:rPr lang="en-US" b="1" dirty="0">
                <a:solidFill>
                  <a:srgbClr val="0070C0"/>
                </a:solidFill>
              </a:rPr>
              <a:t>&lt;/i&gt;</a:t>
            </a:r>
          </a:p>
          <a:p>
            <a:pPr marL="274320" lvl="1" indent="0" algn="ctr">
              <a:buNone/>
            </a:pPr>
            <a:endParaRPr lang="en-US" b="1" dirty="0">
              <a:solidFill>
                <a:srgbClr val="9E0000"/>
              </a:solidFill>
            </a:endParaRP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Left Bracket 5"/>
          <p:cNvSpPr/>
          <p:nvPr/>
        </p:nvSpPr>
        <p:spPr>
          <a:xfrm rot="5400000">
            <a:off x="3434562" y="3795008"/>
            <a:ext cx="315445" cy="3701143"/>
          </a:xfrm>
          <a:prstGeom prst="leftBracket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 rot="5400000">
            <a:off x="8039219" y="3809286"/>
            <a:ext cx="315445" cy="3614057"/>
          </a:xfrm>
          <a:prstGeom prst="leftBracket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/>
          <p:cNvSpPr/>
          <p:nvPr/>
        </p:nvSpPr>
        <p:spPr>
          <a:xfrm rot="5400000">
            <a:off x="5807522" y="3102253"/>
            <a:ext cx="794172" cy="4711835"/>
          </a:xfrm>
          <a:prstGeom prst="leftBracke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191861" y="5150172"/>
            <a:ext cx="726372" cy="589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3498769" y="5184627"/>
            <a:ext cx="726372" cy="589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5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rule: </a:t>
            </a:r>
            <a:br>
              <a:rPr lang="en-US" dirty="0"/>
            </a:br>
            <a:r>
              <a:rPr lang="en-US" dirty="0"/>
              <a:t>Previous Errors, Fixed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2121407"/>
            <a:ext cx="10812562" cy="451650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You can avoid the problem by ending the first </a:t>
            </a:r>
            <a:r>
              <a:rPr lang="en-US" b="1" u="sng" dirty="0"/>
              <a:t>u</a:t>
            </a:r>
            <a:r>
              <a:rPr lang="en-US" b="1" dirty="0"/>
              <a:t> </a:t>
            </a:r>
            <a:r>
              <a:rPr lang="en-US" dirty="0"/>
              <a:t>element before starting the </a:t>
            </a:r>
            <a:r>
              <a:rPr lang="en-US" b="1" u="sng" dirty="0"/>
              <a:t>p</a:t>
            </a:r>
            <a:r>
              <a:rPr lang="en-US"/>
              <a:t>, </a:t>
            </a:r>
            <a:br>
              <a:rPr lang="en-US"/>
            </a:br>
            <a:r>
              <a:rPr lang="en-US"/>
              <a:t>then </a:t>
            </a:r>
            <a:r>
              <a:rPr lang="en-US" dirty="0"/>
              <a:t>'restarting' the </a:t>
            </a:r>
            <a:r>
              <a:rPr lang="en-US" b="1" u="sng" dirty="0"/>
              <a:t>u</a:t>
            </a:r>
            <a:r>
              <a:rPr lang="en-US" dirty="0"/>
              <a:t> right after:</a:t>
            </a:r>
          </a:p>
          <a:p>
            <a:pPr lvl="1"/>
            <a:r>
              <a:rPr lang="en-US" dirty="0"/>
              <a:t>(Similarly with the </a:t>
            </a:r>
            <a:r>
              <a:rPr lang="en-US" b="1" u="sng" dirty="0"/>
              <a:t>I</a:t>
            </a:r>
            <a:r>
              <a:rPr lang="en-US" dirty="0"/>
              <a:t> tag)</a:t>
            </a:r>
            <a:endParaRPr lang="en-US" u="sng" dirty="0"/>
          </a:p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&lt;u&gt;</a:t>
            </a:r>
            <a:r>
              <a:rPr lang="en-US" dirty="0"/>
              <a:t>These words are</a:t>
            </a:r>
            <a:r>
              <a:rPr lang="en-US" b="1" dirty="0">
                <a:solidFill>
                  <a:srgbClr val="7030A0"/>
                </a:solidFill>
              </a:rPr>
              <a:t>&lt;/u&gt;</a:t>
            </a:r>
            <a:r>
              <a:rPr lang="en-US" b="1" dirty="0">
                <a:solidFill>
                  <a:srgbClr val="9E0000"/>
                </a:solidFill>
              </a:rPr>
              <a:t>&lt;p&gt;</a:t>
            </a:r>
            <a:r>
              <a:rPr lang="en-US" b="1" dirty="0">
                <a:solidFill>
                  <a:srgbClr val="7030A0"/>
                </a:solidFill>
              </a:rPr>
              <a:t>&lt;u&gt;</a:t>
            </a:r>
            <a:r>
              <a:rPr lang="en-US" dirty="0"/>
              <a:t> underlined</a:t>
            </a:r>
            <a:r>
              <a:rPr lang="en-US" b="1" dirty="0">
                <a:solidFill>
                  <a:srgbClr val="7030A0"/>
                </a:solidFill>
              </a:rPr>
              <a:t>&lt;/u&gt;</a:t>
            </a:r>
            <a:r>
              <a:rPr lang="en-US" dirty="0"/>
              <a:t>, and </a:t>
            </a:r>
            <a:r>
              <a:rPr lang="en-US" b="1" dirty="0">
                <a:solidFill>
                  <a:srgbClr val="0070C0"/>
                </a:solidFill>
              </a:rPr>
              <a:t>&lt;i&gt; </a:t>
            </a:r>
            <a:r>
              <a:rPr lang="en-US" dirty="0"/>
              <a:t>these words are </a:t>
            </a:r>
            <a:r>
              <a:rPr lang="en-US" b="1" dirty="0">
                <a:solidFill>
                  <a:srgbClr val="0070C0"/>
                </a:solidFill>
              </a:rPr>
              <a:t>&lt;/i&gt;</a:t>
            </a:r>
            <a:r>
              <a:rPr lang="en-US" b="1" dirty="0">
                <a:solidFill>
                  <a:srgbClr val="9E0000"/>
                </a:solidFill>
              </a:rPr>
              <a:t>&lt;/p&gt;</a:t>
            </a:r>
            <a:r>
              <a:rPr lang="en-US" b="1" dirty="0">
                <a:solidFill>
                  <a:srgbClr val="0070C0"/>
                </a:solidFill>
              </a:rPr>
              <a:t> &lt;i&gt;</a:t>
            </a:r>
            <a:r>
              <a:rPr lang="en-US" b="1" dirty="0">
                <a:solidFill>
                  <a:srgbClr val="9E0000"/>
                </a:solidFill>
              </a:rPr>
              <a:t> </a:t>
            </a:r>
            <a:r>
              <a:rPr lang="en-US" dirty="0"/>
              <a:t>italicized </a:t>
            </a:r>
            <a:r>
              <a:rPr lang="en-US" b="1" dirty="0">
                <a:solidFill>
                  <a:srgbClr val="0070C0"/>
                </a:solidFill>
              </a:rPr>
              <a:t>&lt;/i&gt;</a:t>
            </a:r>
          </a:p>
          <a:p>
            <a:pPr marL="274320" lvl="1" indent="0" algn="ctr">
              <a:buNone/>
            </a:pPr>
            <a:endParaRPr lang="en-US" b="1" dirty="0">
              <a:solidFill>
                <a:srgbClr val="9E0000"/>
              </a:solidFill>
            </a:endParaRP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Left Bracket 4"/>
          <p:cNvSpPr/>
          <p:nvPr/>
        </p:nvSpPr>
        <p:spPr>
          <a:xfrm rot="5400000">
            <a:off x="5800995" y="1435842"/>
            <a:ext cx="772644" cy="5565027"/>
          </a:xfrm>
          <a:prstGeom prst="leftBracke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 rot="5400000">
            <a:off x="1785072" y="3346974"/>
            <a:ext cx="315445" cy="2145099"/>
          </a:xfrm>
          <a:prstGeom prst="leftBracket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 rot="5400000">
            <a:off x="7269641" y="3323374"/>
            <a:ext cx="315445" cy="2192301"/>
          </a:xfrm>
          <a:prstGeom prst="leftBracket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 rot="5400000">
            <a:off x="4466287" y="3633333"/>
            <a:ext cx="315445" cy="1572382"/>
          </a:xfrm>
          <a:prstGeom prst="leftBracket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 rot="5400000">
            <a:off x="9890833" y="3734764"/>
            <a:ext cx="315445" cy="1369518"/>
          </a:xfrm>
          <a:prstGeom prst="leftBracket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4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ICEs: Learning UL, 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151376"/>
          </a:xfrm>
        </p:spPr>
        <p:txBody>
          <a:bodyPr>
            <a:normAutofit/>
          </a:bodyPr>
          <a:lstStyle/>
          <a:p>
            <a:r>
              <a:rPr lang="en-US" dirty="0"/>
              <a:t>If you want a bulleted list you can use the HTML &lt;</a:t>
            </a:r>
            <a:r>
              <a:rPr lang="en-US" dirty="0" err="1"/>
              <a:t>ul</a:t>
            </a:r>
            <a:r>
              <a:rPr lang="en-US" dirty="0"/>
              <a:t>&gt; tag to start the list…</a:t>
            </a:r>
          </a:p>
          <a:p>
            <a:pPr lvl="1"/>
            <a:r>
              <a:rPr lang="en-US" dirty="0"/>
              <a:t>…and of course &lt;/</a:t>
            </a:r>
            <a:r>
              <a:rPr lang="en-US" dirty="0" err="1"/>
              <a:t>ul</a:t>
            </a:r>
            <a:r>
              <a:rPr lang="en-US" dirty="0"/>
              <a:t>&gt; to end it</a:t>
            </a:r>
          </a:p>
          <a:p>
            <a:pPr lvl="1"/>
            <a:r>
              <a:rPr lang="en-US" dirty="0"/>
              <a:t>UL means "</a:t>
            </a:r>
            <a:r>
              <a:rPr lang="en-US" dirty="0" err="1"/>
              <a:t>UNordered</a:t>
            </a:r>
            <a:r>
              <a:rPr lang="en-US" dirty="0"/>
              <a:t> list"</a:t>
            </a:r>
          </a:p>
          <a:p>
            <a:r>
              <a:rPr lang="en-US" dirty="0"/>
              <a:t>Each item in the list should be started with the &lt;li&gt; tag (for 'list item') </a:t>
            </a:r>
          </a:p>
          <a:p>
            <a:pPr lvl="1"/>
            <a:r>
              <a:rPr lang="en-US" dirty="0"/>
              <a:t>…and of course &lt;/li&gt; to end it</a:t>
            </a:r>
          </a:p>
          <a:p>
            <a:pPr lvl="1"/>
            <a:endParaRPr lang="en-US" dirty="0"/>
          </a:p>
          <a:p>
            <a:r>
              <a:rPr lang="en-US" dirty="0"/>
              <a:t>If you want a numbered list you can use the HTML &lt;</a:t>
            </a:r>
            <a:r>
              <a:rPr lang="en-US" dirty="0" err="1"/>
              <a:t>ol</a:t>
            </a:r>
            <a:r>
              <a:rPr lang="en-US" dirty="0"/>
              <a:t>&gt; tag to start the list…</a:t>
            </a:r>
          </a:p>
          <a:p>
            <a:pPr lvl="1"/>
            <a:r>
              <a:rPr lang="en-US" dirty="0"/>
              <a:t>…and of course &lt;/</a:t>
            </a:r>
            <a:r>
              <a:rPr lang="en-US" dirty="0" err="1"/>
              <a:t>ol</a:t>
            </a:r>
            <a:r>
              <a:rPr lang="en-US" dirty="0"/>
              <a:t>&gt; to end it</a:t>
            </a:r>
          </a:p>
          <a:p>
            <a:pPr lvl="1"/>
            <a:r>
              <a:rPr lang="en-US" dirty="0"/>
              <a:t>OL means "Ordered list"</a:t>
            </a:r>
          </a:p>
          <a:p>
            <a:r>
              <a:rPr lang="en-US" dirty="0"/>
              <a:t>Just like for the unordered list, items in the ordered list should be started with the &lt;li&gt; tag and ended with the &lt;/li&gt; tag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4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parts 2, 3, 4, and optionally 5</a:t>
            </a:r>
          </a:p>
          <a:p>
            <a:endParaRPr lang="en-US" dirty="0"/>
          </a:p>
          <a:p>
            <a:r>
              <a:rPr lang="en-US" dirty="0"/>
              <a:t>There's some reference material on the next two slides that may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1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37153"/>
              </p:ext>
            </p:extLst>
          </p:nvPr>
        </p:nvGraphicFramePr>
        <p:xfrm>
          <a:off x="1378329" y="297934"/>
          <a:ext cx="9962771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ol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&gt;&lt;/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ol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&lt;li&gt;&lt;/li&gt;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ordered list</a:t>
                      </a:r>
                      <a:br>
                        <a:rPr lang="en-US" dirty="0"/>
                      </a:br>
                      <a:r>
                        <a:rPr lang="en-US" dirty="0" err="1"/>
                        <a:t>list</a:t>
                      </a:r>
                      <a:r>
                        <a:rPr lang="en-US" dirty="0"/>
                        <a:t>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Creates a numbered list, followed by a line of white space. You can also declare its start, order, and the type of list using 1 (default), A, a, I (upper</a:t>
                      </a:r>
                      <a:r>
                        <a:rPr lang="en-US" baseline="0" dirty="0"/>
                        <a:t> case Roman numeral)</a:t>
                      </a:r>
                      <a:r>
                        <a:rPr lang="en-US" dirty="0"/>
                        <a:t>, I (lower case roman numeral)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&lt;body&gt;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ol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&lt;li&gt;</a:t>
                      </a:r>
                      <a:r>
                        <a:rPr lang="en-US" dirty="0"/>
                        <a:t>Apple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&lt;/li&gt;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&lt;li&gt;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Banana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&lt;/li&gt;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&lt;li&gt;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Cantaloupe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&lt;/li&gt;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ol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&lt;/body&gt;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Apple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/>
                        <a:t>Banana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/>
                        <a:t>Cantaloupe</a:t>
                      </a:r>
                    </a:p>
                    <a:p>
                      <a:pPr marL="0" indent="0">
                        <a:buNone/>
                      </a:pPr>
                      <a:endParaRPr lang="en-US" baseline="0" dirty="0"/>
                    </a:p>
                    <a:p>
                      <a:pPr marL="0" indent="0">
                        <a:buNone/>
                      </a:pP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86193" y="6272784"/>
            <a:ext cx="208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W3Schools: &lt;</a:t>
            </a:r>
            <a:r>
              <a:rPr lang="en-US" dirty="0" err="1">
                <a:hlinkClick r:id="rId2"/>
              </a:rPr>
              <a:t>ol</a:t>
            </a:r>
            <a:r>
              <a:rPr lang="en-US" dirty="0">
                <a:hlinkClick r:id="rId2"/>
              </a:rPr>
              <a:t>&gt; tag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4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73249"/>
              </p:ext>
            </p:extLst>
          </p:nvPr>
        </p:nvGraphicFramePr>
        <p:xfrm>
          <a:off x="1378329" y="297934"/>
          <a:ext cx="9962771" cy="658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ul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&gt;&lt;/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ul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&lt;li&gt;&lt;/li&gt;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unordered list</a:t>
                      </a:r>
                      <a:br>
                        <a:rPr lang="en-US" dirty="0"/>
                      </a:br>
                      <a:r>
                        <a:rPr lang="en-US" dirty="0"/>
                        <a:t>list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Creates a bulleted list, followed by a line of white space. You can also declare its type using CSS and the </a:t>
                      </a:r>
                      <a:r>
                        <a:rPr lang="en-US" dirty="0">
                          <a:hlinkClick r:id="rId2"/>
                        </a:rPr>
                        <a:t>list-style-type</a:t>
                      </a:r>
                      <a:r>
                        <a:rPr lang="en-US" dirty="0"/>
                        <a:t>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&lt;body&gt;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ul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&lt;li&gt;</a:t>
                      </a:r>
                      <a:r>
                        <a:rPr lang="en-US" dirty="0"/>
                        <a:t>Apple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&lt;/li&gt;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&lt;li&gt;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Banana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&lt;/li&gt;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&lt;li&gt;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Cantaloupe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&lt;/li&gt;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ul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&lt;ul&gt;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&lt;li&gt;</a:t>
                      </a:r>
                      <a:r>
                        <a:rPr lang="en-US" dirty="0"/>
                        <a:t>Apple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ul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   &lt;li&gt; Red Delicious&lt;/li&gt;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   &lt;li&gt; Granny Smith&lt;/li&gt;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&lt;/ul&gt;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&lt;/li&gt;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&lt;li&gt;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Banana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&lt;/li&gt;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 &lt;li&gt;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Cantaloupe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&lt;/li&gt;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&lt;/li&gt;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&lt;/ul&gt;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&lt;/body&gt;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Apple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Banana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Cantaloupe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Apple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aseline="0" dirty="0"/>
                        <a:t>Red Delicious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aseline="0" dirty="0"/>
                        <a:t>Granny Smith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Banana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Cantaloupe</a:t>
                      </a:r>
                    </a:p>
                    <a:p>
                      <a:pPr marL="0" indent="0">
                        <a:buNone/>
                      </a:pP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13193" y="6268577"/>
            <a:ext cx="208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W3Schools: &lt;</a:t>
            </a:r>
            <a:r>
              <a:rPr lang="en-US" dirty="0" err="1">
                <a:hlinkClick r:id="rId3"/>
              </a:rPr>
              <a:t>ul</a:t>
            </a:r>
            <a:r>
              <a:rPr lang="en-US" dirty="0">
                <a:hlinkClick r:id="rId3"/>
              </a:rPr>
              <a:t>&gt; tag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1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6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Brace 4"/>
          <p:cNvSpPr/>
          <p:nvPr/>
        </p:nvSpPr>
        <p:spPr>
          <a:xfrm rot="16200000">
            <a:off x="4950458" y="-1038989"/>
            <a:ext cx="850900" cy="8227061"/>
          </a:xfrm>
          <a:prstGeom prst="leftBrace">
            <a:avLst/>
          </a:prstGeom>
          <a:solidFill>
            <a:schemeClr val="bg1"/>
          </a:solidFill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35888" y="1611248"/>
            <a:ext cx="1081532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&lt;tag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attribute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=</a:t>
            </a:r>
            <a:r>
              <a:rPr lang="en-US" altLang="zh-CN" b="1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"value"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&gt;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Hello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&lt;/tag&gt;</a:t>
            </a:r>
          </a:p>
          <a:p>
            <a:pPr>
              <a:defRPr/>
            </a:pPr>
            <a:endParaRPr lang="en-US" altLang="zh-CN" b="1" dirty="0">
              <a:solidFill>
                <a:srgbClr val="0000CC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endParaRPr lang="en-US" altLang="zh-CN" b="1" dirty="0">
              <a:solidFill>
                <a:srgbClr val="0000CC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                     </a:t>
            </a:r>
            <a:r>
              <a:rPr lang="en-US" altLang="zh-CN" b="1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element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35888" y="4258435"/>
            <a:ext cx="9608312" cy="237947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b="1" u="sng" dirty="0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Examples: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&lt;html </a:t>
            </a:r>
            <a:r>
              <a:rPr lang="en-US" altLang="zh-CN" dirty="0" err="1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lang</a:t>
            </a:r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="</a:t>
            </a:r>
            <a:r>
              <a:rPr lang="en-US" altLang="zh-CN" dirty="0" err="1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en</a:t>
            </a:r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"&gt;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&lt;</a:t>
            </a:r>
            <a:r>
              <a:rPr lang="en-US" altLang="zh-CN" dirty="0" err="1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img</a:t>
            </a:r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src</a:t>
            </a:r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="MyPicture.png"&gt;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CN" sz="2800" b="1" dirty="0">
                <a:solidFill>
                  <a:srgbClr val="7030A0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&lt;a </a:t>
            </a:r>
            <a:r>
              <a:rPr lang="en-US" altLang="zh-CN" sz="2800" b="1" dirty="0" err="1">
                <a:solidFill>
                  <a:srgbClr val="7030A0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href</a:t>
            </a:r>
            <a:r>
              <a:rPr lang="en-US" altLang="zh-CN" sz="2800" b="1" dirty="0">
                <a:solidFill>
                  <a:srgbClr val="7030A0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="http://www.google.com"&gt;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zh-CN" dirty="0">
              <a:solidFill>
                <a:schemeClr val="tx1"/>
              </a:solidFill>
              <a:latin typeface="Consolas" panose="020B0609020204030204" pitchFamily="49" charset="0"/>
              <a:ea typeface="SimSun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7180" y="93734"/>
            <a:ext cx="10672064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</a:rPr>
              <a:t>Some Quick HTML Vocabulary:</a:t>
            </a:r>
          </a:p>
          <a:p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28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26598"/>
              </p:ext>
            </p:extLst>
          </p:nvPr>
        </p:nvGraphicFramePr>
        <p:xfrm>
          <a:off x="401583" y="245979"/>
          <a:ext cx="9962771" cy="621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752">
                <a:tc>
                  <a:txBody>
                    <a:bodyPr/>
                    <a:lstStyle/>
                    <a:p>
                      <a:r>
                        <a:rPr lang="en-US" dirty="0"/>
                        <a:t>Tags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3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&lt;a&gt;</a:t>
                      </a:r>
                    </a:p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&lt;/a&gt;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“anchor” – this is a hyperlink to another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Could also be a link to another place in the same 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76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&lt;body&gt;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&lt;p&gt;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You can search the web with 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&lt;a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="http://www.google.com"&gt;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Google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&lt;/a&gt; 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&lt;a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="http://www.bing.com"&gt;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Bing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&lt;/a&gt;.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You can also go to 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&lt;a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="anotherFile.html"&gt;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another file in this same folder/directory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&lt;/a&gt;&lt;/p&gt;. 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You can also go to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&lt;a 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href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="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extraStuff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/stuff1.html"&gt;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another file in a subfolder/subdirectory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&lt;/a&gt;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&lt;/body&gt;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can search the web with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Google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Bing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You can also go to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another file in this same folder/directory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can also go to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another file in a subfolder/subdirectory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752">
                <a:tc gridSpan="3"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13193" y="6268577"/>
            <a:ext cx="208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W3Schools: &lt;</a:t>
            </a:r>
            <a:r>
              <a:rPr lang="en-US" dirty="0" err="1">
                <a:hlinkClick r:id="rId6"/>
              </a:rPr>
              <a:t>ul</a:t>
            </a:r>
            <a:r>
              <a:rPr lang="en-US" dirty="0">
                <a:hlinkClick r:id="rId6"/>
              </a:rPr>
              <a:t>&gt; tag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45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47" y="0"/>
            <a:ext cx="10058400" cy="1130372"/>
          </a:xfrm>
        </p:spPr>
        <p:txBody>
          <a:bodyPr/>
          <a:lstStyle/>
          <a:p>
            <a:pPr algn="r"/>
            <a:r>
              <a:rPr lang="en-US" dirty="0"/>
              <a:t>3 types of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6" y="507999"/>
            <a:ext cx="11762522" cy="6241143"/>
          </a:xfrm>
        </p:spPr>
        <p:txBody>
          <a:bodyPr>
            <a:noAutofit/>
          </a:bodyPr>
          <a:lstStyle/>
          <a:p>
            <a:r>
              <a:rPr lang="en-US" sz="2400" dirty="0"/>
              <a:t>Absolute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&lt;p&gt;You can search the web with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"http://www.google.com"&gt;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Google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&lt;/a&gt;  </a:t>
            </a:r>
            <a:b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&lt;a 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="http://www.bing.com"&gt;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Bing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&lt;/a&gt;.&lt;/p&gt;</a:t>
            </a:r>
          </a:p>
          <a:p>
            <a:pPr lvl="1" algn="r"/>
            <a:r>
              <a:rPr lang="en-US" sz="2000" i="1" dirty="0"/>
              <a:t>Good for linking to other websites</a:t>
            </a:r>
          </a:p>
          <a:p>
            <a:r>
              <a:rPr lang="en-US" sz="2400" dirty="0"/>
              <a:t>Relative link </a:t>
            </a:r>
            <a:r>
              <a:rPr lang="en-US" sz="2400" b="1" dirty="0">
                <a:solidFill>
                  <a:srgbClr val="7030A0"/>
                </a:solidFill>
              </a:rPr>
              <a:t>to another file in the same folder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You can also go to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="anotherFile.html"&gt;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another file in this same directory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&lt;/a&gt;</a:t>
            </a:r>
          </a:p>
          <a:p>
            <a:pPr lvl="1"/>
            <a:r>
              <a:rPr lang="en-US" sz="2000" dirty="0"/>
              <a:t>This works great as long as </a:t>
            </a:r>
            <a:r>
              <a:rPr lang="en-US" sz="2000" i="1" dirty="0"/>
              <a:t>anotherFile.html</a:t>
            </a:r>
            <a:r>
              <a:rPr lang="en-US" sz="2000" dirty="0"/>
              <a:t> is in the same folder as the starting .HTML file</a:t>
            </a:r>
          </a:p>
          <a:p>
            <a:pPr lvl="1" algn="r"/>
            <a:r>
              <a:rPr lang="en-US" sz="2000" i="1" dirty="0"/>
              <a:t>Works well when you have a small number of other files to link to.</a:t>
            </a:r>
            <a:br>
              <a:rPr lang="en-US" sz="2000" i="1" dirty="0"/>
            </a:br>
            <a:r>
              <a:rPr lang="en-US" sz="2000" i="1" dirty="0"/>
              <a:t>(If you've got a lot of files then use the next option) </a:t>
            </a:r>
          </a:p>
          <a:p>
            <a:r>
              <a:rPr lang="en-US" sz="2400" dirty="0"/>
              <a:t>Relative link </a:t>
            </a:r>
            <a:r>
              <a:rPr lang="en-US" sz="2400" b="1" dirty="0">
                <a:solidFill>
                  <a:srgbClr val="7030A0"/>
                </a:solidFill>
              </a:rPr>
              <a:t>to another file in a subfolder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You can also go to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extraStuff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/stuff1.html"&gt;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another file in this same directory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&lt;/a&gt;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This works great as long as </a:t>
            </a:r>
            <a:r>
              <a:rPr lang="en-US" sz="2000" i="1" dirty="0"/>
              <a:t>stuff1.html </a:t>
            </a:r>
            <a:r>
              <a:rPr lang="en-US" sz="2000" dirty="0"/>
              <a:t>is in a folder named </a:t>
            </a:r>
            <a:r>
              <a:rPr lang="en-US" sz="2000" b="1" dirty="0" err="1"/>
              <a:t>extraStuff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/>
              <a:t>The folder named </a:t>
            </a:r>
            <a:r>
              <a:rPr lang="en-US" sz="2000" b="1" dirty="0" err="1"/>
              <a:t>extraStuff</a:t>
            </a:r>
            <a:r>
              <a:rPr lang="en-US" sz="2000" b="1" dirty="0"/>
              <a:t> </a:t>
            </a:r>
            <a:r>
              <a:rPr lang="en-US" sz="2000" dirty="0"/>
              <a:t>must be in the same folder as the as the starting .HTML file</a:t>
            </a:r>
          </a:p>
          <a:p>
            <a:pPr lvl="1" algn="r"/>
            <a:r>
              <a:rPr lang="en-US" sz="2000" i="1" dirty="0"/>
              <a:t>Good for keeping things organized (by subfolder) when you've got a lot of files     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7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121408"/>
            <a:ext cx="10381417" cy="4050792"/>
          </a:xfrm>
        </p:spPr>
        <p:txBody>
          <a:bodyPr/>
          <a:lstStyle/>
          <a:p>
            <a:r>
              <a:rPr lang="en-US" dirty="0"/>
              <a:t>Hand in your schedule (in </a:t>
            </a:r>
            <a:r>
              <a:rPr lang="en-US" dirty="0" err="1"/>
              <a:t>StudentTracker</a:t>
            </a:r>
            <a:r>
              <a:rPr lang="en-US" dirty="0"/>
              <a:t>, under </a:t>
            </a:r>
            <a:r>
              <a:rPr lang="en-US" b="1" dirty="0"/>
              <a:t>Q1_AKA_Filling_In_Your_Schedule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you don’ have it done you can hand it in after class.</a:t>
            </a:r>
          </a:p>
          <a:p>
            <a:pPr lvl="1"/>
            <a:r>
              <a:rPr lang="en-US" dirty="0"/>
              <a:t>I’ll (hopefully) grade it tonight after 7pm</a:t>
            </a:r>
          </a:p>
          <a:p>
            <a:r>
              <a:rPr lang="en-US" dirty="0"/>
              <a:t>Quiz</a:t>
            </a:r>
          </a:p>
          <a:p>
            <a:r>
              <a:rPr lang="en-US" dirty="0"/>
              <a:t>Learning How To Learn (HTML) : Numbered and bulleted lists</a:t>
            </a:r>
          </a:p>
          <a:p>
            <a:r>
              <a:rPr lang="en-US" dirty="0"/>
              <a:t>Learning How To Learn (HTML) : Hyperlinks</a:t>
            </a:r>
          </a:p>
          <a:p>
            <a:r>
              <a:rPr lang="en-US" dirty="0"/>
              <a:t>Learning How To Learn (HTML) : (Semi-)independent investigation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68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parts 6 and 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6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vs. Inline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elements (h1, (h2, </a:t>
            </a:r>
            <a:r>
              <a:rPr lang="en-US" dirty="0" err="1"/>
              <a:t>etc</a:t>
            </a:r>
            <a:r>
              <a:rPr lang="en-US" dirty="0"/>
              <a:t>),  p, </a:t>
            </a:r>
            <a:r>
              <a:rPr lang="en-US" dirty="0" err="1"/>
              <a:t>ol</a:t>
            </a:r>
            <a:r>
              <a:rPr lang="en-US" dirty="0"/>
              <a:t>, </a:t>
            </a:r>
            <a:r>
              <a:rPr lang="en-US" dirty="0" err="1"/>
              <a:t>ul</a:t>
            </a:r>
            <a:r>
              <a:rPr lang="en-US" dirty="0"/>
              <a:t>) are all “block” elements</a:t>
            </a:r>
          </a:p>
          <a:p>
            <a:pPr lvl="1"/>
            <a:r>
              <a:rPr lang="en-US" dirty="0"/>
              <a:t>Each one starts on a new line, and whatever follows is on the next line</a:t>
            </a:r>
          </a:p>
          <a:p>
            <a:pPr lvl="1"/>
            <a:endParaRPr lang="en-US" dirty="0"/>
          </a:p>
          <a:p>
            <a:r>
              <a:rPr lang="en-US" dirty="0"/>
              <a:t>Let’s look at some “inline” elements</a:t>
            </a:r>
          </a:p>
          <a:p>
            <a:pPr lvl="1"/>
            <a:r>
              <a:rPr lang="en-US" dirty="0"/>
              <a:t>They’ll structure something </a:t>
            </a:r>
            <a:r>
              <a:rPr lang="en-US" i="1" dirty="0"/>
              <a:t>inside</a:t>
            </a:r>
            <a:r>
              <a:rPr lang="en-US" dirty="0"/>
              <a:t> a block, without causing new lines. </a:t>
            </a:r>
          </a:p>
          <a:p>
            <a:endParaRPr lang="en-US" dirty="0"/>
          </a:p>
          <a:p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http://www.w3schools.com/htmL/html_blocks.asp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36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78329" y="297934"/>
          <a:ext cx="9962771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&lt;strong&gt;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&lt;/strong&gt;</a:t>
                      </a:r>
                    </a:p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&lt;b&gt;&lt;/b&gt;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 says that this is particularly</a:t>
                      </a:r>
                      <a:r>
                        <a:rPr lang="en-US" baseline="0" dirty="0"/>
                        <a:t> important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B means “bold”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practice</a:t>
                      </a:r>
                      <a:r>
                        <a:rPr lang="en-US" baseline="0" dirty="0"/>
                        <a:t> both tend to produce boldface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&lt;body&gt;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&lt;p&gt;</a:t>
                      </a:r>
                      <a:r>
                        <a:rPr lang="en-US" dirty="0"/>
                        <a:t>Lasers</a:t>
                      </a:r>
                      <a:r>
                        <a:rPr lang="en-US" baseline="0" dirty="0"/>
                        <a:t> can be very dangerous!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&lt;strong&gt;</a:t>
                      </a:r>
                      <a:r>
                        <a:rPr lang="en-US" dirty="0"/>
                        <a:t>Do</a:t>
                      </a:r>
                      <a:r>
                        <a:rPr lang="en-US" baseline="0" dirty="0"/>
                        <a:t> not look directly at the laser’s beam emitter!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&lt;/strong&gt;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If you do look directly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at the beam, then in the future please do not look at the laser with your 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&lt;b&gt;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remaining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&lt;/b&gt;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eye.</a:t>
                      </a:r>
                      <a:br>
                        <a:rPr lang="en-US" dirty="0">
                          <a:solidFill>
                            <a:srgbClr val="0000FF"/>
                          </a:solidFill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&lt;/p&gt;&lt;/body&gt;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Lasers can be very dangerous! 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not look directly at the laser beam emitter!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If you do look directly at the beam, then in the future please do not look at the laser with your 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remaining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eye.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 that the strong &amp; b elements are inline – they change how the text looks</a:t>
                      </a:r>
                      <a:r>
                        <a:rPr lang="en-US" baseline="0" dirty="0"/>
                        <a:t> without forcing a new line.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13193" y="6268577"/>
            <a:ext cx="208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W3Schools: &lt;</a:t>
            </a:r>
            <a:r>
              <a:rPr lang="en-US" dirty="0" err="1">
                <a:hlinkClick r:id="rId2"/>
              </a:rPr>
              <a:t>ul</a:t>
            </a:r>
            <a:r>
              <a:rPr lang="en-US" dirty="0">
                <a:hlinkClick r:id="rId2"/>
              </a:rPr>
              <a:t>&gt; tag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0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Please work on ICEs 8 through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8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 HTML reference sheet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one for yourself so that you know what to study for quizzes, exams,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Also, Google around for reference sheets / cheat sheets online and see what you find</a:t>
            </a:r>
          </a:p>
          <a:p>
            <a:endParaRPr lang="en-US" dirty="0"/>
          </a:p>
          <a:p>
            <a:r>
              <a:rPr lang="en-US" dirty="0"/>
              <a:t>Then do part 12 in the 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000" b="1" dirty="0"/>
              <a:t>Note:</a:t>
            </a:r>
          </a:p>
          <a:p>
            <a:pPr>
              <a:defRPr/>
            </a:pPr>
            <a:r>
              <a:rPr lang="en-US" altLang="zh-CN" dirty="0">
                <a:latin typeface="Calibri" panose="020F0502020204030204" pitchFamily="34" charset="0"/>
                <a:ea typeface="SimSun" panose="02010600030101010101" pitchFamily="2" charset="-122"/>
              </a:rPr>
              <a:t>I have not yet talked about </a:t>
            </a:r>
            <a:r>
              <a:rPr lang="en-US" altLang="zh-CN" b="1" dirty="0">
                <a:latin typeface="Calibri" panose="020F0502020204030204" pitchFamily="34" charset="0"/>
                <a:ea typeface="SimSun" panose="02010600030101010101" pitchFamily="2" charset="-122"/>
              </a:rPr>
              <a:t>color</a:t>
            </a:r>
            <a:r>
              <a:rPr lang="en-US" altLang="zh-CN" dirty="0">
                <a:latin typeface="Calibri" panose="020F0502020204030204" pitchFamily="34" charset="0"/>
                <a:ea typeface="SimSun" panose="02010600030101010101" pitchFamily="2" charset="-122"/>
              </a:rPr>
              <a:t>, </a:t>
            </a:r>
            <a:r>
              <a:rPr lang="en-US" altLang="zh-CN" b="1" dirty="0">
                <a:latin typeface="Calibri" panose="020F0502020204030204" pitchFamily="34" charset="0"/>
                <a:ea typeface="SimSun" panose="02010600030101010101" pitchFamily="2" charset="-122"/>
              </a:rPr>
              <a:t>tables</a:t>
            </a:r>
            <a:r>
              <a:rPr lang="en-US" altLang="zh-CN" dirty="0">
                <a:latin typeface="Calibri" panose="020F0502020204030204" pitchFamily="34" charset="0"/>
                <a:ea typeface="SimSun" panose="02010600030101010101" pitchFamily="2" charset="-122"/>
              </a:rPr>
              <a:t>, </a:t>
            </a:r>
            <a:r>
              <a:rPr lang="en-US" altLang="zh-CN" b="1" dirty="0">
                <a:latin typeface="Calibri" panose="020F0502020204030204" pitchFamily="34" charset="0"/>
                <a:ea typeface="SimSun" panose="02010600030101010101" pitchFamily="2" charset="-122"/>
              </a:rPr>
              <a:t>forms</a:t>
            </a:r>
            <a:r>
              <a:rPr lang="en-US" altLang="zh-CN" dirty="0">
                <a:latin typeface="Calibri" panose="020F0502020204030204" pitchFamily="34" charset="0"/>
                <a:ea typeface="SimSun" panose="02010600030101010101" pitchFamily="2" charset="-122"/>
              </a:rPr>
              <a:t> (including checkboxes, radio buttons, or select elements).</a:t>
            </a:r>
          </a:p>
          <a:p>
            <a:pPr>
              <a:defRPr/>
            </a:pPr>
            <a:r>
              <a:rPr lang="en-US" altLang="zh-CN" dirty="0">
                <a:latin typeface="Calibri" panose="020F0502020204030204" pitchFamily="34" charset="0"/>
                <a:ea typeface="SimSun" panose="02010600030101010101" pitchFamily="2" charset="-122"/>
              </a:rPr>
              <a:t>I will cover these — as well as a few other HTML features — as the quarter progresses.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0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DF83-908A-40CC-9B44-C459B69B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FYI’s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B398-D249-4468-8A75-1A6A59FF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49983"/>
            <a:ext cx="10058400" cy="4050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Website has been fixed (class dates, course room)</a:t>
            </a:r>
          </a:p>
          <a:p>
            <a:r>
              <a:rPr lang="en-US" dirty="0"/>
              <a:t>ASSIGNMENT DUE DATES HAVE BEEN ADJUSTED!!!!!</a:t>
            </a:r>
          </a:p>
          <a:p>
            <a:r>
              <a:rPr lang="en-US" dirty="0"/>
              <a:t>BIT Tutoring lab hours were announced on Canvas:</a:t>
            </a:r>
          </a:p>
          <a:p>
            <a:pPr lvl="1"/>
            <a:r>
              <a:rPr lang="en-US" dirty="0"/>
              <a:t>Monday 9:00-11:00</a:t>
            </a:r>
          </a:p>
          <a:p>
            <a:pPr lvl="1"/>
            <a:r>
              <a:rPr lang="en-US" dirty="0"/>
              <a:t>Tuesday 10:00-1:00</a:t>
            </a:r>
          </a:p>
          <a:p>
            <a:pPr lvl="1"/>
            <a:r>
              <a:rPr lang="en-US" dirty="0"/>
              <a:t>Wednesday 9:00-12:00</a:t>
            </a:r>
          </a:p>
          <a:p>
            <a:pPr lvl="1"/>
            <a:r>
              <a:rPr lang="en-US" dirty="0"/>
              <a:t>Thursday 10:00-2:00</a:t>
            </a:r>
          </a:p>
          <a:p>
            <a:pPr lvl="1"/>
            <a:r>
              <a:rPr lang="en-US" dirty="0"/>
              <a:t>Location: the Brock Learning Center (for all days + times)</a:t>
            </a:r>
          </a:p>
          <a:p>
            <a:r>
              <a:rPr lang="en-US" dirty="0"/>
              <a:t>Instructor office hours:</a:t>
            </a:r>
          </a:p>
          <a:p>
            <a:pPr lvl="1"/>
            <a:r>
              <a:rPr lang="en-US" dirty="0"/>
              <a:t>Mondays, 1pm-3pm</a:t>
            </a:r>
          </a:p>
          <a:p>
            <a:pPr lvl="1"/>
            <a:r>
              <a:rPr lang="en-US" dirty="0"/>
              <a:t>Wednesdays, 1pm – 2pm</a:t>
            </a:r>
          </a:p>
          <a:p>
            <a:pPr lvl="1"/>
            <a:r>
              <a:rPr lang="en-US" dirty="0"/>
              <a:t>I have class in CC3-235 immediately before, then I’ll move to my office (CC1-319)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A12A-3602-4F52-8A5E-DD34213B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3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" y="233172"/>
            <a:ext cx="3589020" cy="1309878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#2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" y="3883914"/>
            <a:ext cx="4091940" cy="1309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Lecture #1 Quiz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65626" y="5597713"/>
            <a:ext cx="6226374" cy="12602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030A0"/>
                </a:solidFill>
              </a:rPr>
              <a:t>After</a:t>
            </a:r>
            <a:r>
              <a:rPr lang="en-US" dirty="0"/>
              <a:t> the </a:t>
            </a:r>
            <a:r>
              <a:rPr lang="en-US" dirty="0" err="1"/>
              <a:t>quizes</a:t>
            </a:r>
            <a:r>
              <a:rPr lang="en-US" dirty="0"/>
              <a:t>, start </a:t>
            </a:r>
          </a:p>
          <a:p>
            <a:r>
              <a:rPr lang="en-US" dirty="0"/>
              <a:t>Lecture #2, ICE Part 1 (h2…h6)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625" y="257442"/>
            <a:ext cx="5872147" cy="484243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405930" y="955589"/>
            <a:ext cx="2854827" cy="2618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45427" y="428368"/>
            <a:ext cx="2059459" cy="6178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" y="1495043"/>
            <a:ext cx="5634990" cy="514286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First, close all the windows/programs on your computer, so that you're starting from scratch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b="1" dirty="0">
                <a:hlinkClick r:id="rId4"/>
              </a:rPr>
              <a:t>Quiz File</a:t>
            </a:r>
            <a:r>
              <a:rPr lang="en-US" dirty="0"/>
              <a:t> (there's a direct link under Lecture #2, under 'Quiz File')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Edit the file and make it look like the image to the right.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Don't forget the page title!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'</a:t>
            </a:r>
            <a:r>
              <a:rPr lang="en-US" dirty="0" err="1"/>
              <a:t>StudentTracker</a:t>
            </a:r>
            <a:r>
              <a:rPr lang="en-US" dirty="0"/>
              <a:t>' account if you haven't already done so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Upload your schedule using the 'Schedule' option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5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working on the Lecture 2 ICEs – </a:t>
            </a:r>
            <a:r>
              <a:rPr lang="en-US" sz="2800" b="1" dirty="0">
                <a:solidFill>
                  <a:srgbClr val="7030A0"/>
                </a:solidFill>
              </a:rPr>
              <a:t>work on Parts 1, 2, 3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exercise (technically) involves you learning some new html – the H2, H3, H4, H5, and H6 elements.</a:t>
            </a:r>
          </a:p>
          <a:p>
            <a:pPr lvl="1"/>
            <a:r>
              <a:rPr lang="en-US" dirty="0"/>
              <a:t>In practical terms these are all very, very similar to H1 so this exercise is really more of a review of the HTML that you saw last lecture.</a:t>
            </a:r>
          </a:p>
          <a:p>
            <a:pPr lvl="1"/>
            <a:r>
              <a:rPr lang="en-US" dirty="0"/>
              <a:t>Instead, the real focus of this exercise is to start you on the path to being able to teach yourself basic HTML in a (semi-)independent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4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19A8-88DC-422F-AA9B-0F6A96CA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for 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59699-3922-4D8F-8D5C-4B95B9C1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quiz will be on paper, with pencil / pen</a:t>
            </a:r>
          </a:p>
          <a:p>
            <a:endParaRPr lang="en-US" dirty="0"/>
          </a:p>
          <a:p>
            <a:r>
              <a:rPr lang="en-US" dirty="0"/>
              <a:t>You </a:t>
            </a:r>
            <a:r>
              <a:rPr lang="en-US" b="1" u="sng" dirty="0"/>
              <a:t>are </a:t>
            </a:r>
            <a:r>
              <a:rPr lang="en-US" dirty="0"/>
              <a:t>allowed to bring a single, 3" x 5"  'cheat sheet' / crib  into the quiz</a:t>
            </a:r>
          </a:p>
          <a:p>
            <a:r>
              <a:rPr lang="en-US" dirty="0"/>
              <a:t>The crib sheet must be hand-written</a:t>
            </a:r>
          </a:p>
          <a:p>
            <a:r>
              <a:rPr lang="en-US" dirty="0"/>
              <a:t>You can fill both sides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04DB9-A52D-44E1-AF3E-42C52D62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8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EE94-12AA-43F6-826A-65B67310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ask for help</a:t>
            </a:r>
            <a:br>
              <a:rPr lang="en-US" dirty="0"/>
            </a:br>
            <a:r>
              <a:rPr lang="en-US" sz="3200" dirty="0"/>
              <a:t>in a college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6B48-E788-4823-82B7-9B9BFD02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51650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Tl;dr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try some things first,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ask for help </a:t>
            </a:r>
            <a:br>
              <a:rPr lang="en-US" dirty="0"/>
            </a:br>
            <a:r>
              <a:rPr lang="en-US" dirty="0"/>
              <a:t>	AND </a:t>
            </a:r>
            <a:br>
              <a:rPr lang="en-US" dirty="0"/>
            </a:br>
            <a:r>
              <a:rPr lang="en-US" dirty="0"/>
              <a:t>walk the instructor/tutor/classmate through the things you’ve tried</a:t>
            </a:r>
          </a:p>
          <a:p>
            <a:endParaRPr lang="en-US" dirty="0"/>
          </a:p>
          <a:p>
            <a:r>
              <a:rPr lang="en-US" dirty="0"/>
              <a:t>Things to try:</a:t>
            </a:r>
          </a:p>
          <a:p>
            <a:pPr lvl="1"/>
            <a:r>
              <a:rPr lang="en-US" dirty="0"/>
              <a:t>Talk to the people around you</a:t>
            </a:r>
          </a:p>
          <a:p>
            <a:pPr lvl="1"/>
            <a:r>
              <a:rPr lang="en-US" dirty="0"/>
              <a:t>Review your notes</a:t>
            </a:r>
          </a:p>
          <a:p>
            <a:pPr lvl="1"/>
            <a:r>
              <a:rPr lang="en-US" dirty="0"/>
              <a:t>Review the slides</a:t>
            </a:r>
          </a:p>
          <a:p>
            <a:pPr lvl="1"/>
            <a:r>
              <a:rPr lang="en-US" dirty="0"/>
              <a:t>Review the technical demos (example programs / web pages /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Look through the ICEs</a:t>
            </a:r>
          </a:p>
          <a:p>
            <a:pPr lvl="1"/>
            <a:r>
              <a:rPr lang="en-US" dirty="0"/>
              <a:t>“Ask 3, then me”</a:t>
            </a:r>
          </a:p>
          <a:p>
            <a:pPr lvl="1"/>
            <a:r>
              <a:rPr lang="en-US" dirty="0"/>
              <a:t>What else?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6E25-81E5-46AB-95AD-77F694A4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Vocab: 'Nesting' In </a:t>
            </a:r>
            <a:r>
              <a:rPr lang="en-US" dirty="0" err="1"/>
              <a:t>Comp.Sci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98" y="1716058"/>
            <a:ext cx="3883152" cy="4741892"/>
          </a:xfrm>
        </p:spPr>
        <p:txBody>
          <a:bodyPr>
            <a:normAutofit/>
          </a:bodyPr>
          <a:lstStyle/>
          <a:p>
            <a:r>
              <a:rPr lang="en-US" dirty="0"/>
              <a:t>To 'nest' something means to put something inside something else, when both things are the same type of thing</a:t>
            </a:r>
          </a:p>
          <a:p>
            <a:r>
              <a:rPr lang="en-US" dirty="0"/>
              <a:t>I *think* that the term comes from Russian nesting dolls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r>
              <a:rPr lang="en-US" b="1" dirty="0"/>
              <a:t>Photo: Lachlan </a:t>
            </a:r>
            <a:r>
              <a:rPr lang="en-US" b="1" dirty="0" err="1"/>
              <a:t>Fearnley</a:t>
            </a:r>
            <a:endParaRPr lang="en-US" dirty="0"/>
          </a:p>
          <a:p>
            <a:r>
              <a:rPr lang="en-US" dirty="0"/>
              <a:t>(Image from </a:t>
            </a:r>
            <a:r>
              <a:rPr lang="en-US" dirty="0">
                <a:hlinkClick r:id="rId2"/>
              </a:rPr>
              <a:t>https://commons.wikimedia.org/wiki/File:Russian_Dolls.jpg</a:t>
            </a:r>
            <a:r>
              <a:rPr lang="en-US" dirty="0"/>
              <a:t>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 descr="https://upload.wikimedia.org/wikipedia/commons/0/0a/Russian_Do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51" y="1594147"/>
            <a:ext cx="7339457" cy="486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0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Nesting rule:</a:t>
            </a:r>
            <a:br>
              <a:rPr lang="en-US" dirty="0"/>
            </a:br>
            <a:r>
              <a:rPr lang="en-US" dirty="0"/>
              <a:t>You must put elements </a:t>
            </a:r>
            <a:br>
              <a:rPr lang="en-US" dirty="0"/>
            </a:br>
            <a:r>
              <a:rPr lang="en-US" dirty="0"/>
              <a:t>inside other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2121408"/>
            <a:ext cx="10812562" cy="4050792"/>
          </a:xfrm>
        </p:spPr>
        <p:txBody>
          <a:bodyPr/>
          <a:lstStyle/>
          <a:p>
            <a:r>
              <a:rPr lang="en-US" dirty="0"/>
              <a:t>Some HTML elements can be 'nested' within each other</a:t>
            </a:r>
          </a:p>
          <a:p>
            <a:pPr lvl="1"/>
            <a:r>
              <a:rPr lang="en-US" dirty="0"/>
              <a:t>Much like Russian Nesting dolls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b="1" dirty="0">
                <a:solidFill>
                  <a:srgbClr val="9E0000"/>
                </a:solidFill>
              </a:rPr>
              <a:t>&lt;p&gt;</a:t>
            </a:r>
            <a:r>
              <a:rPr lang="en-US" dirty="0"/>
              <a:t>This word is </a:t>
            </a:r>
            <a:r>
              <a:rPr lang="en-US" b="1" dirty="0">
                <a:solidFill>
                  <a:srgbClr val="7030A0"/>
                </a:solidFill>
              </a:rPr>
              <a:t>&lt;u&gt;</a:t>
            </a:r>
            <a:r>
              <a:rPr lang="en-US" dirty="0"/>
              <a:t>underlined</a:t>
            </a:r>
            <a:r>
              <a:rPr lang="en-US" b="1" dirty="0">
                <a:solidFill>
                  <a:srgbClr val="7030A0"/>
                </a:solidFill>
              </a:rPr>
              <a:t>&lt;/u&gt;</a:t>
            </a:r>
            <a:r>
              <a:rPr lang="en-US" dirty="0"/>
              <a:t>, this one is in </a:t>
            </a:r>
            <a:r>
              <a:rPr lang="en-US" b="1" dirty="0">
                <a:solidFill>
                  <a:srgbClr val="00B050"/>
                </a:solidFill>
              </a:rPr>
              <a:t>&lt;b&gt;</a:t>
            </a:r>
            <a:r>
              <a:rPr lang="en-US" dirty="0"/>
              <a:t>bold</a:t>
            </a:r>
            <a:r>
              <a:rPr lang="en-US" b="1" dirty="0">
                <a:solidFill>
                  <a:srgbClr val="00B050"/>
                </a:solidFill>
              </a:rPr>
              <a:t>&lt;/b&gt;</a:t>
            </a:r>
            <a:r>
              <a:rPr lang="en-US" dirty="0"/>
              <a:t>, and this one is </a:t>
            </a:r>
            <a:r>
              <a:rPr lang="en-US" b="1" dirty="0">
                <a:solidFill>
                  <a:srgbClr val="0070C0"/>
                </a:solidFill>
              </a:rPr>
              <a:t>&lt;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&gt;</a:t>
            </a:r>
            <a:r>
              <a:rPr lang="en-US" dirty="0"/>
              <a:t>italicized</a:t>
            </a:r>
            <a:r>
              <a:rPr lang="en-US" b="1" dirty="0">
                <a:solidFill>
                  <a:srgbClr val="0070C0"/>
                </a:solidFill>
              </a:rPr>
              <a:t>&lt;/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&gt;</a:t>
            </a:r>
            <a:r>
              <a:rPr lang="en-US" b="1" dirty="0">
                <a:solidFill>
                  <a:srgbClr val="9E0000"/>
                </a:solidFill>
              </a:rPr>
              <a:t>&lt;/p&gt;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You </a:t>
            </a:r>
            <a:r>
              <a:rPr lang="en-US" b="1" i="1" u="sng" dirty="0"/>
              <a:t>must</a:t>
            </a:r>
            <a:r>
              <a:rPr lang="en-US" b="1" dirty="0"/>
              <a:t> </a:t>
            </a:r>
            <a:r>
              <a:rPr lang="en-US" dirty="0"/>
              <a:t>put a nested element completely inside another one.</a:t>
            </a:r>
          </a:p>
          <a:p>
            <a:r>
              <a:rPr lang="en-US" dirty="0"/>
              <a:t>You </a:t>
            </a:r>
            <a:r>
              <a:rPr lang="en-US" b="1" u="sng" dirty="0"/>
              <a:t>cannot </a:t>
            </a:r>
            <a:r>
              <a:rPr lang="en-US" dirty="0"/>
              <a:t>have the nested item overlap another tag.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Left Bracket 4"/>
          <p:cNvSpPr/>
          <p:nvPr/>
        </p:nvSpPr>
        <p:spPr>
          <a:xfrm rot="5400000">
            <a:off x="5274218" y="-1464280"/>
            <a:ext cx="772644" cy="9579492"/>
          </a:xfrm>
          <a:prstGeom prst="leftBracke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 rot="5400000">
            <a:off x="3147584" y="2799003"/>
            <a:ext cx="315445" cy="1510129"/>
          </a:xfrm>
          <a:prstGeom prst="leftBracket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 rot="5400000">
            <a:off x="6235498" y="3127388"/>
            <a:ext cx="315445" cy="853358"/>
          </a:xfrm>
          <a:prstGeom prst="leftBracke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 rot="5400000">
            <a:off x="9264448" y="2994040"/>
            <a:ext cx="315445" cy="1120058"/>
          </a:xfrm>
          <a:prstGeom prst="leftBracket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23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13704</TotalTime>
  <Words>1462</Words>
  <Application>Microsoft Office PowerPoint</Application>
  <PresentationFormat>Widescreen</PresentationFormat>
  <Paragraphs>255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Consolas</vt:lpstr>
      <vt:lpstr>Courier New</vt:lpstr>
      <vt:lpstr>Franklin Gothic Demi</vt:lpstr>
      <vt:lpstr>Times New Roman</vt:lpstr>
      <vt:lpstr>Wingdings</vt:lpstr>
      <vt:lpstr>Wood Type</vt:lpstr>
      <vt:lpstr>BIT116: Scripting Lecture 02</vt:lpstr>
      <vt:lpstr>Plan For Today</vt:lpstr>
      <vt:lpstr>FYI’s</vt:lpstr>
      <vt:lpstr>Lecture #2 Quiz</vt:lpstr>
      <vt:lpstr>Do ICEs</vt:lpstr>
      <vt:lpstr>Quiz for next lecture</vt:lpstr>
      <vt:lpstr>How to ask for help in a college class</vt:lpstr>
      <vt:lpstr>Vocab: 'Nesting' In Comp.Sci.</vt:lpstr>
      <vt:lpstr>Nesting rule: You must put elements  inside other elements</vt:lpstr>
      <vt:lpstr>Nesting rule:  Examples of Errors</vt:lpstr>
      <vt:lpstr>Nesting rule:  Previous Errors, Fixed</vt:lpstr>
      <vt:lpstr>ICEs: Learning UL, OL</vt:lpstr>
      <vt:lpstr>Do ICEs</vt:lpstr>
      <vt:lpstr>PowerPoint Presentation</vt:lpstr>
      <vt:lpstr>PowerPoint Presentation</vt:lpstr>
      <vt:lpstr>Hyperlinks</vt:lpstr>
      <vt:lpstr>PowerPoint Presentation</vt:lpstr>
      <vt:lpstr>PowerPoint Presentation</vt:lpstr>
      <vt:lpstr>3 types of addresses</vt:lpstr>
      <vt:lpstr>Do ICEs</vt:lpstr>
      <vt:lpstr>Block vs. Inline Elements</vt:lpstr>
      <vt:lpstr>PowerPoint Presentation</vt:lpstr>
      <vt:lpstr>Independent Investigation</vt:lpstr>
      <vt:lpstr>Create your own HTML reference sheet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BIT116: Scripting Lecture 01</dc:title>
  <dc:creator>Craig Duckett</dc:creator>
  <cp:lastModifiedBy>Michael Panitz</cp:lastModifiedBy>
  <cp:revision>275</cp:revision>
  <dcterms:created xsi:type="dcterms:W3CDTF">2013-11-29T18:37:18Z</dcterms:created>
  <dcterms:modified xsi:type="dcterms:W3CDTF">2019-01-10T19:47:54Z</dcterms:modified>
</cp:coreProperties>
</file>