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sldIdLst>
    <p:sldId id="256" r:id="rId2"/>
    <p:sldId id="305" r:id="rId3"/>
    <p:sldId id="307" r:id="rId4"/>
    <p:sldId id="303" r:id="rId5"/>
    <p:sldId id="308" r:id="rId6"/>
    <p:sldId id="309" r:id="rId7"/>
    <p:sldId id="31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996600"/>
    <a:srgbClr val="FF9900"/>
    <a:srgbClr val="663300"/>
    <a:srgbClr val="894400"/>
    <a:srgbClr val="A45100"/>
    <a:srgbClr val="B7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468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8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533400" y="1905000"/>
            <a:ext cx="8153400" cy="1600200"/>
            <a:chOff x="288" y="1489"/>
            <a:chExt cx="5136" cy="1008"/>
          </a:xfrm>
        </p:grpSpPr>
        <p:sp>
          <p:nvSpPr>
            <p:cNvPr id="5" name="Arc 2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T0" fmla="*/ 25 w 21912"/>
                <a:gd name="T1" fmla="*/ 0 h 43200"/>
                <a:gd name="T2" fmla="*/ 0 w 21912"/>
                <a:gd name="T3" fmla="*/ 1008 h 43200"/>
                <a:gd name="T4" fmla="*/ 26 w 21912"/>
                <a:gd name="T5" fmla="*/ 504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lnTo>
                    <a:pt x="30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Arc 3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T0" fmla="*/ 26 w 21924"/>
                <a:gd name="T1" fmla="*/ 0 h 43200"/>
                <a:gd name="T2" fmla="*/ 0 w 21924"/>
                <a:gd name="T3" fmla="*/ 800 h 43200"/>
                <a:gd name="T4" fmla="*/ 27 w 21924"/>
                <a:gd name="T5" fmla="*/ 400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lnTo>
                    <a:pt x="31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Arc 4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T0" fmla="*/ 26 w 21925"/>
                <a:gd name="T1" fmla="*/ 0 h 43200"/>
                <a:gd name="T2" fmla="*/ 0 w 21925"/>
                <a:gd name="T3" fmla="*/ 522 h 43200"/>
                <a:gd name="T4" fmla="*/ 27 w 21925"/>
                <a:gd name="T5" fmla="*/ 261 h 432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lnTo>
                    <a:pt x="313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AutoShape 5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533400" y="152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438400"/>
            <a:ext cx="6400800" cy="3048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A604-08EB-47C6-84F7-7E698CA9B9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57425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C7C9A-B939-4EDB-BA56-1D66B103D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38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0218D-26C8-47C0-8755-C4A365FC5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5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D2A534-7AC9-44D4-989F-4F9ECB8747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0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CE875D-F24C-439B-92F8-6A36E4A4D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19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B5268-DACD-4F80-8B9D-D5E9FD41B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65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35584-3528-4A2C-9656-02B5F0E13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92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FC298-4069-4A34-8B9A-1B3092640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17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3E245-E316-4343-86FB-6AD0168C7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88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812EC-37BE-40F0-B240-32DB353CC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94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7DD9F-D82A-41B2-A95E-D9DF2AAFB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2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88A44A93-0688-4F6A-BED6-BE575A417A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85800"/>
            <a:ext cx="7772400" cy="1143000"/>
          </a:xfrm>
        </p:spPr>
        <p:txBody>
          <a:bodyPr/>
          <a:lstStyle/>
          <a:p>
            <a:r>
              <a:rPr lang="en-US"/>
              <a:t>BIT 143:Programming &amp; Data Structures in C#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572000"/>
            <a:ext cx="8382000" cy="2286000"/>
          </a:xfrm>
        </p:spPr>
        <p:txBody>
          <a:bodyPr/>
          <a:lstStyle/>
          <a:p>
            <a:r>
              <a:rPr lang="en-US"/>
              <a:t>Instructor: Mike Panitz</a:t>
            </a:r>
          </a:p>
          <a:p>
            <a:r>
              <a:rPr lang="en-US"/>
              <a:t>(mpanitz@cascadia.edu)</a:t>
            </a:r>
          </a:p>
          <a:p>
            <a:pPr marL="457200" lvl="1" indent="0" algn="ctr">
              <a:buFontTx/>
              <a:buNone/>
            </a:pPr>
            <a:endParaRPr lang="en-US">
              <a:solidFill>
                <a:schemeClr val="bg1"/>
              </a:solidFill>
              <a:latin typeface="Arial" charset="0"/>
            </a:endParaRPr>
          </a:p>
          <a:p>
            <a:pPr marL="457200" lvl="1" indent="0" algn="ctr"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for email from </a:t>
            </a:r>
            <a:r>
              <a:rPr lang="en-US" dirty="0" err="1"/>
              <a:t>StudentTracker</a:t>
            </a:r>
            <a:r>
              <a:rPr lang="en-US" dirty="0"/>
              <a:t>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PCE01 was graded last week</a:t>
            </a:r>
          </a:p>
          <a:p>
            <a:r>
              <a:rPr lang="en-US" dirty="0"/>
              <a:t>PCE 02 will be graded “soon”</a:t>
            </a:r>
          </a:p>
          <a:p>
            <a:r>
              <a:rPr lang="en-US" dirty="0"/>
              <a:t>WATCH FOR STUDENTTRACKER EMAIL THAT GOES TO YOUR ‘JUNK EMAIL’ FOLDER!!!!</a:t>
            </a:r>
          </a:p>
          <a:p>
            <a:pPr lvl="1"/>
            <a:r>
              <a:rPr lang="en-US" dirty="0"/>
              <a:t>I’ll post a Canvas announcement when I’m done grading this week</a:t>
            </a:r>
          </a:p>
          <a:p>
            <a:pPr lvl="1"/>
            <a:r>
              <a:rPr lang="en-US" dirty="0"/>
              <a:t>Next week we’ll just use </a:t>
            </a:r>
            <a:r>
              <a:rPr lang="en-US" dirty="0" err="1"/>
              <a:t>StudentTracker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4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extensions: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81600"/>
          </a:xfrm>
        </p:spPr>
        <p:txBody>
          <a:bodyPr/>
          <a:lstStyle/>
          <a:p>
            <a:r>
              <a:rPr lang="en-US" dirty="0"/>
              <a:t>Delete your bin &amp; </a:t>
            </a:r>
            <a:r>
              <a:rPr lang="en-US" dirty="0" err="1"/>
              <a:t>obj</a:t>
            </a:r>
            <a:r>
              <a:rPr lang="en-US" dirty="0"/>
              <a:t> directories before .</a:t>
            </a:r>
            <a:r>
              <a:rPr lang="en-US" dirty="0" err="1"/>
              <a:t>ZIPing</a:t>
            </a:r>
            <a:r>
              <a:rPr lang="en-US" dirty="0"/>
              <a:t> your work</a:t>
            </a:r>
          </a:p>
          <a:p>
            <a:endParaRPr lang="en-US" dirty="0"/>
          </a:p>
          <a:p>
            <a:r>
              <a:rPr lang="en-US" dirty="0"/>
              <a:t>Upload to </a:t>
            </a:r>
            <a:r>
              <a:rPr lang="en-US" dirty="0" err="1"/>
              <a:t>StudentTracker</a:t>
            </a:r>
            <a:r>
              <a:rPr lang="en-US" dirty="0"/>
              <a:t>, same slot as the original (so your PCE02 extensions still go into the PCE 02 slot)</a:t>
            </a:r>
          </a:p>
          <a:p>
            <a:endParaRPr lang="en-US" dirty="0"/>
          </a:p>
          <a:p>
            <a:r>
              <a:rPr lang="en-US" dirty="0"/>
              <a:t>Do this within 24 hours of when I finished grading (i.e., when I emailed out the grades)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142: Intermediate Programming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952735-1EC1-402B-8248-C0E18E6EA44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02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>
                <a:latin typeface="Arial" charset="0"/>
              </a:rPr>
              <a:t>BIT 142: Intermediate Programming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0C6BB4-564A-4D17-BF2B-C13715C93899}" type="slidenum">
              <a:rPr lang="en-US" sz="1400" smtClean="0">
                <a:latin typeface="Arial" charset="0"/>
              </a:rPr>
              <a:pPr/>
              <a:t>4</a:t>
            </a:fld>
            <a:endParaRPr lang="en-US" sz="1400">
              <a:latin typeface="Arial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algn="r"/>
            <a:r>
              <a:rPr lang="en-US"/>
              <a:t>Course Schedule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5029200"/>
          </a:xfrm>
        </p:spPr>
        <p:txBody>
          <a:bodyPr/>
          <a:lstStyle/>
          <a:p>
            <a:r>
              <a:rPr lang="en-US"/>
              <a:t>On the website</a:t>
            </a:r>
          </a:p>
          <a:p>
            <a:endParaRPr lang="en-US"/>
          </a:p>
          <a:p>
            <a:r>
              <a:rPr lang="en-US"/>
              <a:t>Let’s look at it now!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Misc. Notes from Lesson 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4648200"/>
          </a:xfrm>
        </p:spPr>
        <p:txBody>
          <a:bodyPr/>
          <a:lstStyle/>
          <a:p>
            <a:r>
              <a:rPr lang="en-US" dirty="0"/>
              <a:t>O(1) vs O(N) for </a:t>
            </a:r>
            <a:r>
              <a:rPr lang="en-US" dirty="0" err="1"/>
              <a:t>Stack.Push</a:t>
            </a:r>
            <a:endParaRPr lang="en-US" dirty="0"/>
          </a:p>
          <a:p>
            <a:pPr lvl="1"/>
            <a:r>
              <a:rPr lang="en-US" dirty="0"/>
              <a:t>O(1) when there’s extra space that can be used</a:t>
            </a:r>
          </a:p>
          <a:p>
            <a:pPr lvl="1"/>
            <a:r>
              <a:rPr lang="en-US" dirty="0"/>
              <a:t>O(N) to create a new, bigger array &amp; copy everything over into it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08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Misc. Notes from Lesson 02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077200" cy="4648200"/>
          </a:xfrm>
        </p:spPr>
        <p:txBody>
          <a:bodyPr/>
          <a:lstStyle/>
          <a:p>
            <a:r>
              <a:rPr lang="en-US" dirty="0"/>
              <a:t>Running time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int[</a:t>
            </a:r>
            <a:r>
              <a:rPr lang="en-US" sz="2400" b="1" u="sng" dirty="0">
                <a:solidFill>
                  <a:srgbClr val="7030A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/>
              <a:t>O(N), because it fills the array with zeros</a:t>
            </a:r>
          </a:p>
          <a:p>
            <a:r>
              <a:rPr lang="en-US" dirty="0"/>
              <a:t>Running time of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new int[</a:t>
            </a:r>
            <a:r>
              <a:rPr lang="en-US" sz="2400" b="1" u="sng" dirty="0">
                <a:solidFill>
                  <a:srgbClr val="7030A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 algn="just"/>
            <a:r>
              <a:rPr lang="en-US" dirty="0"/>
              <a:t>O(1), because it always takes the exact same time.  Same as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int[</a:t>
            </a:r>
            <a:r>
              <a:rPr lang="en-US" b="1" u="sng" dirty="0">
                <a:solidFill>
                  <a:srgbClr val="7030A0"/>
                </a:solidFill>
                <a:highlight>
                  <a:srgbClr val="FF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5000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b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/>
              <a:t>or any other constant number of slots, no matter how many slots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For Lesson 03 and onwards:</a:t>
            </a:r>
            <a:br>
              <a:rPr lang="en-US" sz="3200" dirty="0"/>
            </a:br>
            <a:r>
              <a:rPr lang="en-US" dirty="0"/>
              <a:t>Only hand in necessary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Starting with Lesson 03 please hand in only those files you put your work in, and that you want me to grade</a:t>
            </a:r>
          </a:p>
          <a:p>
            <a:endParaRPr lang="en-US" dirty="0"/>
          </a:p>
          <a:p>
            <a:r>
              <a:rPr lang="en-US" dirty="0"/>
              <a:t>Typically this will be:</a:t>
            </a:r>
          </a:p>
          <a:p>
            <a:pPr lvl="1"/>
            <a:r>
              <a:rPr lang="en-US" dirty="0" err="1"/>
              <a:t>Program.cs</a:t>
            </a:r>
            <a:endParaRPr lang="en-US" dirty="0"/>
          </a:p>
          <a:p>
            <a:pPr lvl="1"/>
            <a:r>
              <a:rPr lang="en-US" dirty="0"/>
              <a:t>Your Viewing Quiz </a:t>
            </a:r>
          </a:p>
          <a:p>
            <a:pPr lvl="2"/>
            <a:r>
              <a:rPr lang="en-US" sz="1800" dirty="0"/>
              <a:t>.DOCX or .PDF are both great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BIT 143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D2A534-7AC9-44D4-989F-4F9ECB87470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32750"/>
      </p:ext>
    </p:extLst>
  </p:cSld>
  <p:clrMapOvr>
    <a:masterClrMapping/>
  </p:clrMapOvr>
</p:sld>
</file>

<file path=ppt/theme/theme1.xml><?xml version="1.0" encoding="utf-8"?>
<a:theme xmlns:a="http://schemas.openxmlformats.org/drawingml/2006/main" name="Fireball">
  <a:themeElements>
    <a:clrScheme name="Fireball 2">
      <a:dk1>
        <a:srgbClr val="000000"/>
      </a:dk1>
      <a:lt1>
        <a:srgbClr val="FFFFFF"/>
      </a:lt1>
      <a:dk2>
        <a:srgbClr val="FF9900"/>
      </a:dk2>
      <a:lt2>
        <a:srgbClr val="5F5F5F"/>
      </a:lt2>
      <a:accent1>
        <a:srgbClr val="FF9933"/>
      </a:accent1>
      <a:accent2>
        <a:srgbClr val="CC0066"/>
      </a:accent2>
      <a:accent3>
        <a:srgbClr val="FFFFFF"/>
      </a:accent3>
      <a:accent4>
        <a:srgbClr val="000000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ireball 1">
    <a:dk1>
      <a:srgbClr val="5F5F5F"/>
    </a:dk1>
    <a:lt1>
      <a:srgbClr val="FFFFCC"/>
    </a:lt1>
    <a:dk2>
      <a:srgbClr val="000000"/>
    </a:dk2>
    <a:lt2>
      <a:srgbClr val="FFCC66"/>
    </a:lt2>
    <a:accent1>
      <a:srgbClr val="FF9933"/>
    </a:accent1>
    <a:accent2>
      <a:srgbClr val="CC0066"/>
    </a:accent2>
    <a:accent3>
      <a:srgbClr val="AAAAAA"/>
    </a:accent3>
    <a:accent4>
      <a:srgbClr val="DADAAE"/>
    </a:accent4>
    <a:accent5>
      <a:srgbClr val="FFCAAD"/>
    </a:accent5>
    <a:accent6>
      <a:srgbClr val="B9005C"/>
    </a:accent6>
    <a:hlink>
      <a:srgbClr val="CC00CC"/>
    </a:hlink>
    <a:folHlink>
      <a:srgbClr val="9900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1431</TotalTime>
  <Words>325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Times New Roman</vt:lpstr>
      <vt:lpstr>Fireball</vt:lpstr>
      <vt:lpstr>BIT 143:Programming &amp; Data Structures in C#</vt:lpstr>
      <vt:lpstr>Watch for email from StudentTracker!</vt:lpstr>
      <vt:lpstr>Using extensions: </vt:lpstr>
      <vt:lpstr>Course Schedule</vt:lpstr>
      <vt:lpstr>Misc. Notes from Lesson 02</vt:lpstr>
      <vt:lpstr>Misc. Notes from Lesson 02</vt:lpstr>
      <vt:lpstr>For Lesson 03 and onwards: Only hand in necessary files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143:       C++ Programming:  Data Structures</dc:title>
  <dc:creator>Mike W. Panitz</dc:creator>
  <dc:description>Copyright 2002, Mike Panitz,_x000d_
All Rights Reserved, 2002, Mike Panitz</dc:description>
  <cp:lastModifiedBy>Michael Panitz</cp:lastModifiedBy>
  <cp:revision>252</cp:revision>
  <dcterms:created xsi:type="dcterms:W3CDTF">2001-06-15T01:31:23Z</dcterms:created>
  <dcterms:modified xsi:type="dcterms:W3CDTF">2017-04-26T00:51:33Z</dcterms:modified>
</cp:coreProperties>
</file>