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sldIdLst>
    <p:sldId id="256" r:id="rId2"/>
    <p:sldId id="319" r:id="rId3"/>
    <p:sldId id="328" r:id="rId4"/>
    <p:sldId id="320" r:id="rId5"/>
    <p:sldId id="323" r:id="rId6"/>
    <p:sldId id="324" r:id="rId7"/>
    <p:sldId id="325" r:id="rId8"/>
    <p:sldId id="329" r:id="rId9"/>
    <p:sldId id="322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9" autoAdjust="0"/>
    <p:restoredTop sz="94718" autoAdjust="0"/>
  </p:normalViewPr>
  <p:slideViewPr>
    <p:cSldViewPr>
      <p:cViewPr varScale="1">
        <p:scale>
          <a:sx n="68" d="100"/>
          <a:sy n="68" d="100"/>
        </p:scale>
        <p:origin x="47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37668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38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894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9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533400" y="1905000"/>
            <a:ext cx="8153400" cy="1600200"/>
            <a:chOff x="288" y="1489"/>
            <a:chExt cx="5136" cy="1008"/>
          </a:xfrm>
        </p:grpSpPr>
        <p:sp>
          <p:nvSpPr>
            <p:cNvPr id="5" name="Arc 2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25 w 21912"/>
                <a:gd name="T1" fmla="*/ 0 h 43200"/>
                <a:gd name="T2" fmla="*/ 0 w 21912"/>
                <a:gd name="T3" fmla="*/ 1008 h 43200"/>
                <a:gd name="T4" fmla="*/ 26 w 21912"/>
                <a:gd name="T5" fmla="*/ 504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26 w 21924"/>
                <a:gd name="T1" fmla="*/ 0 h 43200"/>
                <a:gd name="T2" fmla="*/ 0 w 21924"/>
                <a:gd name="T3" fmla="*/ 800 h 43200"/>
                <a:gd name="T4" fmla="*/ 27 w 21924"/>
                <a:gd name="T5" fmla="*/ 40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rc 4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26 w 21925"/>
                <a:gd name="T1" fmla="*/ 0 h 43200"/>
                <a:gd name="T2" fmla="*/ 0 w 21925"/>
                <a:gd name="T3" fmla="*/ 522 h 43200"/>
                <a:gd name="T4" fmla="*/ 27 w 21925"/>
                <a:gd name="T5" fmla="*/ 261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533400" y="152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438400"/>
            <a:ext cx="6400800" cy="3048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07F7B-E8DD-40CD-95A5-CF1D3A17A88B}" type="datetime1">
              <a:rPr lang="en-US"/>
              <a:pPr>
                <a:defRPr/>
              </a:pPr>
              <a:t>4/5/2017</a:t>
            </a:fld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D0210-DADF-4411-8B0F-57625452F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46680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A67DF-01AE-41E8-A8E4-2421DEC71861}" type="datetime1">
              <a:rPr lang="en-US"/>
              <a:pPr>
                <a:defRPr/>
              </a:pPr>
              <a:t>4/5/2017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EB237-9FFE-46D9-A174-8A3F98841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23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6F816-022F-4237-9AA1-F9E473777C6B}" type="datetime1">
              <a:rPr lang="en-US"/>
              <a:pPr>
                <a:defRPr/>
              </a:pPr>
              <a:t>4/5/2017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3500C-2538-4F14-A37C-12EA78756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3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62278-AE17-4080-ACE1-AB132946DA0D}" type="datetime1">
              <a:rPr lang="en-US"/>
              <a:pPr>
                <a:defRPr/>
              </a:pPr>
              <a:t>4/5/2017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A5229-1CDF-49FB-81EE-B7BE7EA024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25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CD89A-CC77-46CC-8336-0D6E2880AE7D}" type="datetime1">
              <a:rPr lang="en-US"/>
              <a:pPr>
                <a:defRPr/>
              </a:pPr>
              <a:t>4/5/2017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4E1E1-A0CF-40FC-B2BE-CE3051B5D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6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553F2-ECA3-47FA-872D-8095604AD30A}" type="datetime1">
              <a:rPr lang="en-US"/>
              <a:pPr>
                <a:defRPr/>
              </a:pPr>
              <a:t>4/5/2017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5E024-BE90-45A7-B22B-B81891E223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72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FAF77-98D2-4BA8-80C3-4A3535041AE0}" type="datetime1">
              <a:rPr lang="en-US"/>
              <a:pPr>
                <a:defRPr/>
              </a:pPr>
              <a:t>4/5/2017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6937A-DEA6-4C77-A4E9-2A573242D8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5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A07FC-3BE9-481F-832C-7DB791168E30}" type="datetime1">
              <a:rPr lang="en-US"/>
              <a:pPr>
                <a:defRPr/>
              </a:pPr>
              <a:t>4/5/2017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4EF2E-C0B9-4D8A-A42C-0B026A102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99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3B349-AD0C-45C8-9444-DA8F3367FF37}" type="datetime1">
              <a:rPr lang="en-US"/>
              <a:pPr>
                <a:defRPr/>
              </a:pPr>
              <a:t>4/5/2017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3147E-9538-4A7F-9D11-A4FC262CC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8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D46FB-0DB3-4B53-B731-F88EA8416E25}" type="datetime1">
              <a:rPr lang="en-US"/>
              <a:pPr>
                <a:defRPr/>
              </a:pPr>
              <a:t>4/5/2017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D4BB6-84FC-42B5-9504-354787347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17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148A3-602D-42F9-B9A7-2670291F12A7}" type="datetime1">
              <a:rPr lang="en-US"/>
              <a:pPr>
                <a:defRPr/>
              </a:pPr>
              <a:t>4/5/2017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779B4-E757-4770-AAA9-51D4C3BEA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376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fld id="{1DF31212-569C-443C-A78E-750BEF16AA99}" type="datetime1">
              <a:rPr lang="en-US"/>
              <a:pPr>
                <a:defRPr/>
              </a:pPr>
              <a:t>4/5/2017</a:t>
            </a:fld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4EE6012D-A0DA-461F-A52B-11823EA23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1143000"/>
          </a:xfrm>
        </p:spPr>
        <p:txBody>
          <a:bodyPr/>
          <a:lstStyle/>
          <a:p>
            <a:r>
              <a:rPr lang="en-US"/>
              <a:t>BIT 143:Programming &amp; Data Structures in C#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505200"/>
            <a:ext cx="8382000" cy="2286000"/>
          </a:xfrm>
        </p:spPr>
        <p:txBody>
          <a:bodyPr/>
          <a:lstStyle/>
          <a:p>
            <a:r>
              <a:rPr lang="en-US"/>
              <a:t>Instructor: Mike Panitz</a:t>
            </a:r>
          </a:p>
          <a:p>
            <a:r>
              <a:rPr lang="en-US"/>
              <a:t>(mpanitz@cascadia.edu)</a:t>
            </a:r>
          </a:p>
          <a:p>
            <a:pPr marL="457200" lvl="1" indent="0" algn="ctr">
              <a:buFontTx/>
              <a:buNone/>
            </a:pPr>
            <a:endParaRPr lang="en-US">
              <a:solidFill>
                <a:schemeClr val="bg1"/>
              </a:solidFill>
              <a:latin typeface="Arial" charset="0"/>
            </a:endParaRPr>
          </a:p>
          <a:p>
            <a:pPr marL="457200" lvl="1" indent="0" algn="ctr"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i="0">
                <a:latin typeface="Arial" charset="0"/>
              </a:rPr>
              <a:t>BIT 142: Intermediate Programming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969A38E-5E59-420A-8AB1-37EC1CAC3138}" type="slidenum">
              <a:rPr lang="en-US" sz="1400" i="0" smtClean="0">
                <a:latin typeface="Arial" charset="0"/>
              </a:rPr>
              <a:pPr/>
              <a:t>2</a:t>
            </a:fld>
            <a:endParaRPr lang="en-US" sz="1400" i="0">
              <a:latin typeface="Arial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295400"/>
          </a:xfrm>
        </p:spPr>
        <p:txBody>
          <a:bodyPr/>
          <a:lstStyle/>
          <a:p>
            <a:pPr algn="r"/>
            <a:r>
              <a:rPr lang="en-US" dirty="0"/>
              <a:t>Due today at 1:15pm:</a:t>
            </a:r>
            <a:br>
              <a:rPr lang="en-US" dirty="0"/>
            </a:br>
            <a:r>
              <a:rPr lang="en-US" dirty="0"/>
              <a:t> Lesson 01 work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4876800"/>
          </a:xfrm>
        </p:spPr>
        <p:txBody>
          <a:bodyPr/>
          <a:lstStyle/>
          <a:p>
            <a:r>
              <a:rPr lang="en-US" sz="2400" dirty="0">
                <a:sym typeface="Wingdings" pitchFamily="2" charset="2"/>
              </a:rPr>
              <a:t>Lesson 01 PCEs (“PCE01”)</a:t>
            </a:r>
          </a:p>
          <a:p>
            <a:r>
              <a:rPr lang="en-US" sz="2400" dirty="0">
                <a:sym typeface="Wingdings" pitchFamily="2" charset="2"/>
              </a:rPr>
              <a:t>Video Viewing Quiz  </a:t>
            </a:r>
            <a:r>
              <a:rPr lang="en-US" sz="2400" b="1" u="sng" dirty="0">
                <a:sym typeface="Wingdings" pitchFamily="2" charset="2"/>
              </a:rPr>
              <a:t>XOR</a:t>
            </a:r>
            <a:r>
              <a:rPr lang="en-US" sz="2400" dirty="0">
                <a:sym typeface="Wingdings" pitchFamily="2" charset="2"/>
              </a:rPr>
              <a:t> Video Outline</a:t>
            </a:r>
          </a:p>
          <a:p>
            <a:pPr lvl="1"/>
            <a:r>
              <a:rPr lang="en-US" sz="2000" dirty="0">
                <a:sym typeface="Wingdings" pitchFamily="2" charset="2"/>
              </a:rPr>
              <a:t>Please put both into a single .ZIP file, and upload to "PCE01"</a:t>
            </a:r>
          </a:p>
          <a:p>
            <a:endParaRPr lang="en-US" sz="2400" dirty="0">
              <a:sym typeface="Wingdings" pitchFamily="2" charset="2"/>
            </a:endParaRPr>
          </a:p>
          <a:p>
            <a:r>
              <a:rPr lang="en-US" sz="2400" dirty="0">
                <a:sym typeface="Wingdings" pitchFamily="2" charset="2"/>
              </a:rPr>
              <a:t>You can </a:t>
            </a:r>
            <a:r>
              <a:rPr lang="en-US" sz="2400" b="1" u="sng" dirty="0">
                <a:sym typeface="Wingdings" pitchFamily="2" charset="2"/>
              </a:rPr>
              <a:t>upload </a:t>
            </a:r>
            <a:r>
              <a:rPr lang="en-US" sz="2400" dirty="0">
                <a:sym typeface="Wingdings" pitchFamily="2" charset="2"/>
              </a:rPr>
              <a:t>as many times as you want</a:t>
            </a:r>
          </a:p>
          <a:p>
            <a:pPr lvl="1"/>
            <a:r>
              <a:rPr lang="en-US" sz="2000" dirty="0">
                <a:sym typeface="Wingdings" pitchFamily="2" charset="2"/>
              </a:rPr>
              <a:t>I only grade the most recent  Hand in a </a:t>
            </a:r>
            <a:r>
              <a:rPr lang="en-US" sz="2000" u="sng" dirty="0">
                <a:sym typeface="Wingdings" pitchFamily="2" charset="2"/>
              </a:rPr>
              <a:t>complete </a:t>
            </a:r>
            <a:r>
              <a:rPr lang="en-US" sz="2000" dirty="0">
                <a:sym typeface="Wingdings" pitchFamily="2" charset="2"/>
              </a:rPr>
              <a:t>copy each time!</a:t>
            </a:r>
          </a:p>
          <a:p>
            <a:endParaRPr lang="en-US" sz="2400" dirty="0">
              <a:sym typeface="Wingdings" pitchFamily="2" charset="2"/>
            </a:endParaRPr>
          </a:p>
          <a:p>
            <a:r>
              <a:rPr lang="en-US" sz="2400" dirty="0">
                <a:sym typeface="Wingdings" pitchFamily="2" charset="2"/>
              </a:rPr>
              <a:t>No penalty until I go to grade them &amp; find them missing.</a:t>
            </a:r>
          </a:p>
          <a:p>
            <a:pPr lvl="1"/>
            <a:r>
              <a:rPr lang="en-US" sz="2000" dirty="0">
                <a:sym typeface="Wingdings" pitchFamily="2" charset="2"/>
              </a:rPr>
              <a:t>If you don't have them done you can still upload them after class. </a:t>
            </a:r>
          </a:p>
          <a:p>
            <a:pPr lvl="1"/>
            <a:endParaRPr lang="en-US" sz="2000" dirty="0">
              <a:sym typeface="Wingdings" pitchFamily="2" charset="2"/>
            </a:endParaRPr>
          </a:p>
          <a:p>
            <a:r>
              <a:rPr lang="en-US" sz="2400" b="1" dirty="0">
                <a:solidFill>
                  <a:srgbClr val="FF0000"/>
                </a:solidFill>
                <a:sym typeface="Wingdings" pitchFamily="2" charset="2"/>
              </a:rPr>
              <a:t>If you're not done: I'd recommend uploading what you've got, then upload again when you get each exercise done</a:t>
            </a:r>
          </a:p>
        </p:txBody>
      </p:sp>
    </p:spTree>
    <p:extLst>
      <p:ext uri="{BB962C8B-B14F-4D97-AF65-F5344CB8AC3E}">
        <p14:creationId xmlns:p14="http://schemas.microsoft.com/office/powerpoint/2010/main" val="101751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i="0">
                <a:latin typeface="Arial" charset="0"/>
              </a:rPr>
              <a:t>BIT 142: Intermediate Programming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969A38E-5E59-420A-8AB1-37EC1CAC3138}" type="slidenum">
              <a:rPr lang="en-US" sz="1400" i="0" smtClean="0">
                <a:latin typeface="Arial" charset="0"/>
              </a:rPr>
              <a:pPr/>
              <a:t>3</a:t>
            </a:fld>
            <a:endParaRPr lang="en-US" sz="1400" i="0">
              <a:latin typeface="Arial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295400"/>
          </a:xfrm>
        </p:spPr>
        <p:txBody>
          <a:bodyPr/>
          <a:lstStyle/>
          <a:p>
            <a:pPr algn="r"/>
            <a:r>
              <a:rPr lang="en-US" dirty="0"/>
              <a:t>Extensions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77200" cy="4419600"/>
          </a:xfrm>
        </p:spPr>
        <p:txBody>
          <a:bodyPr/>
          <a:lstStyle/>
          <a:p>
            <a:r>
              <a:rPr lang="en-US" sz="2400" dirty="0">
                <a:sym typeface="Wingdings" pitchFamily="2" charset="2"/>
              </a:rPr>
              <a:t>AFTER I finish grading you can  use an extension to hand in any missing files</a:t>
            </a:r>
          </a:p>
          <a:p>
            <a:pPr lvl="1"/>
            <a:r>
              <a:rPr lang="en-US" sz="2000" dirty="0">
                <a:sym typeface="Wingdings" pitchFamily="2" charset="2"/>
              </a:rPr>
              <a:t>(You’ll get an email with your feedback from when I’m done)</a:t>
            </a:r>
          </a:p>
          <a:p>
            <a:pPr lvl="1"/>
            <a:endParaRPr lang="en-US" sz="2000" dirty="0">
              <a:sym typeface="Wingdings" pitchFamily="2" charset="2"/>
            </a:endParaRPr>
          </a:p>
          <a:p>
            <a:r>
              <a:rPr lang="en-US" sz="2400" dirty="0">
                <a:sym typeface="Wingdings" pitchFamily="2" charset="2"/>
              </a:rPr>
              <a:t>You need to upload the missing work to </a:t>
            </a:r>
            <a:r>
              <a:rPr lang="en-US" sz="2400" dirty="0" err="1">
                <a:sym typeface="Wingdings" pitchFamily="2" charset="2"/>
              </a:rPr>
              <a:t>StudentTracker</a:t>
            </a:r>
            <a:endParaRPr lang="en-US" sz="2400" dirty="0">
              <a:sym typeface="Wingdings" pitchFamily="2" charset="2"/>
            </a:endParaRPr>
          </a:p>
          <a:p>
            <a:pPr lvl="1"/>
            <a:r>
              <a:rPr lang="en-US" sz="2000" dirty="0">
                <a:sym typeface="Wingdings" pitchFamily="2" charset="2"/>
              </a:rPr>
              <a:t>Again to the PCE01 slot</a:t>
            </a:r>
          </a:p>
          <a:p>
            <a:pPr lvl="1"/>
            <a:endParaRPr lang="en-US" sz="2000" dirty="0">
              <a:sym typeface="Wingdings" pitchFamily="2" charset="2"/>
            </a:endParaRPr>
          </a:p>
          <a:p>
            <a:r>
              <a:rPr lang="en-US" sz="2400" dirty="0">
                <a:sym typeface="Wingdings" pitchFamily="2" charset="2"/>
              </a:rPr>
              <a:t>You need to upload your work within 24 hours of when my email was sent in order to use the extension</a:t>
            </a:r>
          </a:p>
          <a:p>
            <a:endParaRPr lang="en-US" sz="24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48579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i="0">
                <a:latin typeface="Arial" charset="0"/>
              </a:rPr>
              <a:t>BIT 142: Intermediate Programming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969A38E-5E59-420A-8AB1-37EC1CAC3138}" type="slidenum">
              <a:rPr lang="en-US" sz="1400" i="0" smtClean="0">
                <a:latin typeface="Arial" charset="0"/>
              </a:rPr>
              <a:pPr/>
              <a:t>4</a:t>
            </a:fld>
            <a:endParaRPr lang="en-US" sz="1400" i="0">
              <a:latin typeface="Arial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algn="r"/>
            <a:r>
              <a:rPr lang="en-US" dirty="0"/>
              <a:t>Due next week: Lesson 02, A1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r>
              <a:rPr lang="en-US" sz="2800" dirty="0">
                <a:sym typeface="Wingdings" pitchFamily="2" charset="2"/>
              </a:rPr>
              <a:t>Lesson 02 PCEs will be due 1 week from today, including:</a:t>
            </a:r>
          </a:p>
          <a:p>
            <a:r>
              <a:rPr lang="en-US" sz="2000" dirty="0">
                <a:sym typeface="Wingdings" pitchFamily="2" charset="2"/>
              </a:rPr>
              <a:t>Video Viewing Quiz  </a:t>
            </a:r>
            <a:r>
              <a:rPr lang="en-US" sz="2000" b="1" u="sng" dirty="0">
                <a:sym typeface="Wingdings" pitchFamily="2" charset="2"/>
              </a:rPr>
              <a:t>XOR</a:t>
            </a:r>
            <a:r>
              <a:rPr lang="en-US" sz="2000" dirty="0">
                <a:sym typeface="Wingdings" pitchFamily="2" charset="2"/>
              </a:rPr>
              <a:t> Video Outline</a:t>
            </a:r>
          </a:p>
          <a:p>
            <a:pPr lvl="1"/>
            <a:r>
              <a:rPr lang="en-US" sz="1600" dirty="0">
                <a:sym typeface="Wingdings" pitchFamily="2" charset="2"/>
              </a:rPr>
              <a:t>Please put both into a single .ZIP file, and upload to "PCE02"</a:t>
            </a:r>
          </a:p>
          <a:p>
            <a:endParaRPr lang="en-US" sz="2000" dirty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dirty="0"/>
              <a:t>Homework Assignment #1 also due next week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Has been posted on the ‘Homework’ page</a:t>
            </a:r>
          </a:p>
          <a:p>
            <a:pPr lvl="1">
              <a:lnSpc>
                <a:spcPct val="90000"/>
              </a:lnSpc>
            </a:pPr>
            <a:r>
              <a:rPr lang="en-US" strike="sngStrike" dirty="0"/>
              <a:t>Due 24 hours after next class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Hand this in the same way you hand in the PCEs (but select "Assignment1" from drop-down)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endParaRPr lang="en-US" sz="2000" dirty="0">
              <a:sym typeface="Wingdings" pitchFamily="2" charset="2"/>
            </a:endParaRPr>
          </a:p>
          <a:p>
            <a:endParaRPr lang="en-US" sz="20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88865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 for email from </a:t>
            </a:r>
            <a:r>
              <a:rPr lang="en-US" dirty="0" err="1"/>
              <a:t>StudentTracker</a:t>
            </a:r>
            <a:r>
              <a:rPr lang="en-US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PCE 01 should be graded in the next day or so</a:t>
            </a:r>
          </a:p>
          <a:p>
            <a:r>
              <a:rPr lang="en-US" dirty="0"/>
              <a:t>WATCH FOR STUDENTTRACKER EMAIL THAT GOES TO YOUR ‘JUNK EMAIL’ FOLDER!!!!</a:t>
            </a:r>
          </a:p>
          <a:p>
            <a:pPr lvl="1"/>
            <a:r>
              <a:rPr lang="en-US" dirty="0"/>
              <a:t>I’ll post a Canvas announcement when I’m done grading this week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2A534-7AC9-44D4-989F-4F9ECB87470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66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trike="sngStrike" dirty="0" err="1"/>
              <a:t>Dreamspark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MS Imagine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signed everyone up last week for this</a:t>
            </a:r>
          </a:p>
          <a:p>
            <a:r>
              <a:rPr lang="en-US" dirty="0"/>
              <a:t>Contact me ASAP if you still need/want access</a:t>
            </a:r>
          </a:p>
          <a:p>
            <a:pPr lvl="1"/>
            <a:r>
              <a:rPr lang="en-US" dirty="0"/>
              <a:t>In-person during class is great</a:t>
            </a:r>
          </a:p>
          <a:p>
            <a:pPr lvl="1"/>
            <a:r>
              <a:rPr lang="en-US" dirty="0"/>
              <a:t>Email works, too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7E0F12-3912-4739-9B99-E14DD66E448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19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MATERIAL ALERT!!!!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I’ve added a bunch of stuff on Collection classes, generic classes, and interfaces</a:t>
            </a:r>
          </a:p>
          <a:p>
            <a:r>
              <a:rPr lang="en-US" dirty="0"/>
              <a:t>Because it’s new we’re going to focus on that in class today</a:t>
            </a:r>
          </a:p>
          <a:p>
            <a:r>
              <a:rPr lang="en-US" dirty="0"/>
              <a:t>I would appreciate (constructive) feedback on the new material</a:t>
            </a:r>
          </a:p>
          <a:p>
            <a:r>
              <a:rPr lang="en-US" b="1" dirty="0">
                <a:solidFill>
                  <a:srgbClr val="7030A0"/>
                </a:solidFill>
              </a:rPr>
              <a:t>This is part of Lesson 02, and </a:t>
            </a:r>
            <a:r>
              <a:rPr lang="en-US" b="1" u="sng" dirty="0">
                <a:solidFill>
                  <a:srgbClr val="7030A0"/>
                </a:solidFill>
                <a:highlight>
                  <a:srgbClr val="FFFF00"/>
                </a:highlight>
              </a:rPr>
              <a:t>due next week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9A5229-1CDF-49FB-81EE-B7BE7EA0244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120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3 warning:</a:t>
            </a:r>
            <a:br>
              <a:rPr lang="en-US" dirty="0"/>
            </a:br>
            <a:r>
              <a:rPr lang="en-US" dirty="0" err="1"/>
              <a:t>NUnit</a:t>
            </a:r>
            <a:r>
              <a:rPr lang="en-US" dirty="0"/>
              <a:t> will be removed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dirty="0"/>
              <a:t>I’m going to remove the ‘</a:t>
            </a:r>
            <a:r>
              <a:rPr lang="en-US" dirty="0" err="1"/>
              <a:t>Nunit</a:t>
            </a:r>
            <a:r>
              <a:rPr lang="en-US" dirty="0"/>
              <a:t>’ / </a:t>
            </a:r>
            <a:r>
              <a:rPr lang="en-US" dirty="0" err="1"/>
              <a:t>autograded</a:t>
            </a:r>
            <a:r>
              <a:rPr lang="en-US" dirty="0"/>
              <a:t> material from Lesson 03 </a:t>
            </a:r>
            <a:br>
              <a:rPr lang="en-US" dirty="0"/>
            </a:br>
            <a:r>
              <a:rPr lang="en-US" dirty="0"/>
              <a:t>and onwards</a:t>
            </a:r>
          </a:p>
          <a:p>
            <a:endParaRPr lang="en-US" dirty="0"/>
          </a:p>
          <a:p>
            <a:r>
              <a:rPr lang="en-US" dirty="0"/>
              <a:t>I did this </a:t>
            </a:r>
            <a:r>
              <a:rPr lang="en-US"/>
              <a:t>winter quarte</a:t>
            </a:r>
            <a:r>
              <a:rPr lang="en-US"/>
              <a:t>r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There will be parts I miss and/or typos, so be prepared for rougher materials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9A5229-1CDF-49FB-81EE-B7BE7EA0244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163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i="0">
                <a:latin typeface="Arial" charset="0"/>
              </a:rPr>
              <a:t>BIT 142: Intermediate Programming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3EAAE48-0C66-44BF-9BF7-FB56C7BB6586}" type="slidenum">
              <a:rPr lang="en-US" sz="1400" i="0" smtClean="0">
                <a:latin typeface="Arial" charset="0"/>
              </a:rPr>
              <a:pPr/>
              <a:t>9</a:t>
            </a:fld>
            <a:endParaRPr lang="en-US" sz="1400" i="0">
              <a:latin typeface="Arial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3643"/>
            <a:ext cx="7772400" cy="1143000"/>
          </a:xfrm>
        </p:spPr>
        <p:txBody>
          <a:bodyPr/>
          <a:lstStyle/>
          <a:p>
            <a:pPr algn="r"/>
            <a:r>
              <a:rPr lang="en-US" dirty="0"/>
              <a:t>Material For Today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533400"/>
            <a:ext cx="8153400" cy="4724400"/>
          </a:xfrm>
        </p:spPr>
        <p:txBody>
          <a:bodyPr/>
          <a:lstStyle/>
          <a:p>
            <a:pPr marL="342900" lvl="1" indent="-342900">
              <a:buFontTx/>
              <a:buChar char="•"/>
              <a:defRPr/>
            </a:pPr>
            <a:r>
              <a:rPr lang="en-US" dirty="0"/>
              <a:t>Lesson 01 Q + A</a:t>
            </a:r>
          </a:p>
          <a:p>
            <a:pPr>
              <a:defRPr/>
            </a:pPr>
            <a:r>
              <a:rPr lang="en-US" dirty="0"/>
              <a:t>Material for tonight:</a:t>
            </a:r>
          </a:p>
          <a:p>
            <a:pPr lvl="1">
              <a:defRPr/>
            </a:pPr>
            <a:r>
              <a:rPr lang="en-US" dirty="0"/>
              <a:t>Debugger</a:t>
            </a:r>
          </a:p>
          <a:p>
            <a:pPr lvl="1">
              <a:defRPr/>
            </a:pPr>
            <a:r>
              <a:rPr lang="en-US" dirty="0" err="1"/>
              <a:t>enums</a:t>
            </a:r>
            <a:r>
              <a:rPr lang="en-US" dirty="0"/>
              <a:t> (very briefly)</a:t>
            </a:r>
          </a:p>
          <a:p>
            <a:pPr lvl="1">
              <a:defRPr/>
            </a:pPr>
            <a:r>
              <a:rPr lang="en-US" dirty="0"/>
              <a:t>exception handling</a:t>
            </a:r>
          </a:p>
          <a:p>
            <a:pPr lvl="1">
              <a:defRPr/>
            </a:pPr>
            <a:r>
              <a:rPr lang="en-US" dirty="0"/>
              <a:t>Big Oh review</a:t>
            </a:r>
          </a:p>
          <a:p>
            <a:pPr lvl="1">
              <a:defRPr/>
            </a:pPr>
            <a:r>
              <a:rPr lang="en-US" dirty="0"/>
              <a:t>Stack preview</a:t>
            </a:r>
          </a:p>
          <a:p>
            <a:pPr marL="457200" lvl="1" indent="0">
              <a:buNone/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&lt;as time permits:&gt;</a:t>
            </a:r>
          </a:p>
          <a:p>
            <a:pPr lvl="1">
              <a:defRPr/>
            </a:pPr>
            <a:r>
              <a:rPr lang="en-US" dirty="0"/>
              <a:t>Collections classes</a:t>
            </a:r>
          </a:p>
          <a:p>
            <a:pPr lvl="1">
              <a:defRPr/>
            </a:pPr>
            <a:r>
              <a:rPr lang="en-US" dirty="0"/>
              <a:t>Generics</a:t>
            </a:r>
          </a:p>
          <a:p>
            <a:pPr lvl="1">
              <a:defRPr/>
            </a:pPr>
            <a:r>
              <a:rPr lang="en-US" dirty="0"/>
              <a:t>Interfaces</a:t>
            </a:r>
          </a:p>
        </p:txBody>
      </p:sp>
    </p:spTree>
    <p:extLst>
      <p:ext uri="{BB962C8B-B14F-4D97-AF65-F5344CB8AC3E}">
        <p14:creationId xmlns:p14="http://schemas.microsoft.com/office/powerpoint/2010/main" val="588973051"/>
      </p:ext>
    </p:extLst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2">
      <a:dk1>
        <a:srgbClr val="000000"/>
      </a:dk1>
      <a:lt1>
        <a:srgbClr val="FFFFFF"/>
      </a:lt1>
      <a:dk2>
        <a:srgbClr val="FF9900"/>
      </a:dk2>
      <a:lt2>
        <a:srgbClr val="5F5F5F"/>
      </a:lt2>
      <a:accent1>
        <a:srgbClr val="FF9933"/>
      </a:accent1>
      <a:accent2>
        <a:srgbClr val="CC0066"/>
      </a:accent2>
      <a:accent3>
        <a:srgbClr val="FFFFFF"/>
      </a:accent3>
      <a:accent4>
        <a:srgbClr val="000000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ireball 1">
    <a:dk1>
      <a:srgbClr val="5F5F5F"/>
    </a:dk1>
    <a:lt1>
      <a:srgbClr val="FFFFCC"/>
    </a:lt1>
    <a:dk2>
      <a:srgbClr val="000000"/>
    </a:dk2>
    <a:lt2>
      <a:srgbClr val="FFCC66"/>
    </a:lt2>
    <a:accent1>
      <a:srgbClr val="FF9933"/>
    </a:accent1>
    <a:accent2>
      <a:srgbClr val="CC0066"/>
    </a:accent2>
    <a:accent3>
      <a:srgbClr val="AAAAAA"/>
    </a:accent3>
    <a:accent4>
      <a:srgbClr val="DADAAE"/>
    </a:accent4>
    <a:accent5>
      <a:srgbClr val="FFCAAD"/>
    </a:accent5>
    <a:accent6>
      <a:srgbClr val="B9005C"/>
    </a:accent6>
    <a:hlink>
      <a:srgbClr val="CC00CC"/>
    </a:hlink>
    <a:folHlink>
      <a:srgbClr val="9900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1659</TotalTime>
  <Words>490</Words>
  <Application>Microsoft Office PowerPoint</Application>
  <PresentationFormat>On-screen Show (4:3)</PresentationFormat>
  <Paragraphs>81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Wingdings</vt:lpstr>
      <vt:lpstr>Fireball</vt:lpstr>
      <vt:lpstr>BIT 143:Programming &amp; Data Structures in C#</vt:lpstr>
      <vt:lpstr>Due today at 1:15pm:  Lesson 01 work</vt:lpstr>
      <vt:lpstr>Extensions</vt:lpstr>
      <vt:lpstr>Due next week: Lesson 02, A1</vt:lpstr>
      <vt:lpstr>Watch for email from StudentTracker!</vt:lpstr>
      <vt:lpstr>Dreamspark  MS Imagine</vt:lpstr>
      <vt:lpstr>NEW MATERIAL ALERT!!!!</vt:lpstr>
      <vt:lpstr>Lesson 3 warning: NUnit will be removed</vt:lpstr>
      <vt:lpstr>Material For Today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143:       C++ Programming:  Data Structures</dc:title>
  <dc:creator>Mike W. Panitz</dc:creator>
  <dc:description>Copyright 2002, Mike Panitz,_x000d_
All Rights Reserved, 2002, Mike Panitz</dc:description>
  <cp:lastModifiedBy>Michael Panitz</cp:lastModifiedBy>
  <cp:revision>270</cp:revision>
  <dcterms:created xsi:type="dcterms:W3CDTF">2001-06-15T01:31:23Z</dcterms:created>
  <dcterms:modified xsi:type="dcterms:W3CDTF">2017-04-05T20:24:11Z</dcterms:modified>
</cp:coreProperties>
</file>