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21"/>
  </p:notesMasterIdLst>
  <p:sldIdLst>
    <p:sldId id="256" r:id="rId2"/>
    <p:sldId id="257" r:id="rId3"/>
    <p:sldId id="258" r:id="rId4"/>
    <p:sldId id="299" r:id="rId5"/>
    <p:sldId id="300" r:id="rId6"/>
    <p:sldId id="263" r:id="rId7"/>
    <p:sldId id="264" r:id="rId8"/>
    <p:sldId id="266" r:id="rId9"/>
    <p:sldId id="267" r:id="rId10"/>
    <p:sldId id="268" r:id="rId11"/>
    <p:sldId id="269" r:id="rId12"/>
    <p:sldId id="301" r:id="rId13"/>
    <p:sldId id="302" r:id="rId14"/>
    <p:sldId id="304" r:id="rId15"/>
    <p:sldId id="305" r:id="rId16"/>
    <p:sldId id="306" r:id="rId17"/>
    <p:sldId id="309" r:id="rId18"/>
    <p:sldId id="307" r:id="rId19"/>
    <p:sldId id="308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941" autoAdjust="0"/>
    <p:restoredTop sz="94803" autoAdjust="0"/>
  </p:normalViewPr>
  <p:slideViewPr>
    <p:cSldViewPr>
      <p:cViewPr varScale="1">
        <p:scale>
          <a:sx n="87" d="100"/>
          <a:sy n="87" d="100"/>
        </p:scale>
        <p:origin x="6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71CB6571-6C3E-4A09-9301-DF3BFFB403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9275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168977C-C243-4286-ABE1-793C2CCA9A0B}" type="slidenum">
              <a:rPr lang="en-US">
                <a:latin typeface="Arial" charset="0"/>
              </a:rPr>
              <a:pPr/>
              <a:t>14</a:t>
            </a:fld>
            <a:endParaRPr lang="en-US">
              <a:latin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ASK: Advantages &amp; disadvantages of using ints as return values</a:t>
            </a:r>
          </a:p>
        </p:txBody>
      </p:sp>
    </p:spTree>
    <p:extLst>
      <p:ext uri="{BB962C8B-B14F-4D97-AF65-F5344CB8AC3E}">
        <p14:creationId xmlns:p14="http://schemas.microsoft.com/office/powerpoint/2010/main" val="111831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2458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86D3AD-5750-45A1-8128-F6F5E1EBD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060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5F21A-7477-48ED-9EB8-672550D29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47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A6862-9FB6-46B1-813A-B2D25DB3D5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115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F24AF-0E91-4D7E-9D0D-693DC990F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83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75E13-48E5-4CCF-8122-DAC13CD62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239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4AA18-B547-4200-A8CC-AA25A6BC2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94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FBEE5-5560-44E0-99EA-CFBE6B1FDD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75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140E6-0B66-48BD-BB65-964BA455E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745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728C8-363D-4D5E-A460-8559FDBFC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745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573E7-7D67-4105-8506-0B97B48C8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12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3895F-9558-4039-8EAA-18CFBDBB5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941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23555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556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3557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6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388C72B-31F6-4434-8693-EA0D19091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Queues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81600"/>
            <a:ext cx="7239000" cy="129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500" smtClean="0"/>
              <a:t>The content for these slides was originally created by Gerard Harrison.</a:t>
            </a:r>
          </a:p>
          <a:p>
            <a:pPr eaLnBrk="1" hangingPunct="1">
              <a:lnSpc>
                <a:spcPct val="90000"/>
              </a:lnSpc>
            </a:pPr>
            <a:r>
              <a:rPr lang="en-US" sz="2500" smtClean="0"/>
              <a:t>Ported to C# by Mike Panitz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Queue.IsEmpty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the queue is empty, then true is returned.  Otherwise, returns false.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>
                <a:latin typeface="Courier New" pitchFamily="49" charset="0"/>
              </a:rPr>
              <a:t>bool isEmpty();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3316" name="Picture 5" descr="img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4800"/>
            <a:ext cx="7800975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Queue: Implementation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Each instance of the class will use per-instance variables to keep track of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An array of integers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These represent the contents of the queue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An integer to keep track of the index of the ‘front’ of the queue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An integer to keep track of the index of the ‘back’ of the queue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 count of items that are in the Queue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Queue: Implementation: Ctor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100" dirty="0" smtClean="0">
                <a:latin typeface="Courier New" pitchFamily="49" charset="0"/>
              </a:rPr>
              <a:t>public class Queue {</a:t>
            </a:r>
            <a:br>
              <a:rPr lang="en-US" sz="2100" dirty="0" smtClean="0">
                <a:latin typeface="Courier New" pitchFamily="49" charset="0"/>
              </a:rPr>
            </a:br>
            <a:r>
              <a:rPr lang="en-US" sz="2100" dirty="0" err="1" smtClean="0">
                <a:latin typeface="Courier New" pitchFamily="49" charset="0"/>
              </a:rPr>
              <a:t>int</a:t>
            </a:r>
            <a:r>
              <a:rPr lang="en-US" sz="2100" dirty="0" smtClean="0">
                <a:latin typeface="Courier New" pitchFamily="49" charset="0"/>
              </a:rPr>
              <a:t> []items;</a:t>
            </a:r>
            <a:br>
              <a:rPr lang="en-US" sz="2100" dirty="0" smtClean="0">
                <a:latin typeface="Courier New" pitchFamily="49" charset="0"/>
              </a:rPr>
            </a:br>
            <a:r>
              <a:rPr lang="en-US" sz="2100" dirty="0" err="1" smtClean="0">
                <a:latin typeface="Courier New" pitchFamily="49" charset="0"/>
              </a:rPr>
              <a:t>int</a:t>
            </a:r>
            <a:r>
              <a:rPr lang="en-US" sz="2100" dirty="0" smtClean="0">
                <a:latin typeface="Courier New" pitchFamily="49" charset="0"/>
              </a:rPr>
              <a:t> </a:t>
            </a:r>
            <a:r>
              <a:rPr lang="en-US" sz="2100" dirty="0" err="1" smtClean="0">
                <a:latin typeface="Courier New" pitchFamily="49" charset="0"/>
              </a:rPr>
              <a:t>iFront</a:t>
            </a:r>
            <a:r>
              <a:rPr lang="en-US" sz="2100" dirty="0" smtClean="0">
                <a:latin typeface="Courier New" pitchFamily="49" charset="0"/>
              </a:rPr>
              <a:t>;</a:t>
            </a:r>
            <a:br>
              <a:rPr lang="en-US" sz="2100" dirty="0" smtClean="0">
                <a:latin typeface="Courier New" pitchFamily="49" charset="0"/>
              </a:rPr>
            </a:br>
            <a:r>
              <a:rPr lang="en-US" sz="2100" dirty="0" err="1" smtClean="0">
                <a:latin typeface="Courier New" pitchFamily="49" charset="0"/>
              </a:rPr>
              <a:t>int</a:t>
            </a:r>
            <a:r>
              <a:rPr lang="en-US" sz="2100" dirty="0" smtClean="0">
                <a:latin typeface="Courier New" pitchFamily="49" charset="0"/>
              </a:rPr>
              <a:t> </a:t>
            </a:r>
            <a:r>
              <a:rPr lang="en-US" sz="2100" dirty="0" err="1" smtClean="0">
                <a:latin typeface="Courier New" pitchFamily="49" charset="0"/>
              </a:rPr>
              <a:t>iBack</a:t>
            </a:r>
            <a:r>
              <a:rPr lang="en-US" sz="2100" dirty="0" smtClean="0">
                <a:latin typeface="Courier New" pitchFamily="49" charset="0"/>
              </a:rPr>
              <a:t>;</a:t>
            </a:r>
            <a:br>
              <a:rPr lang="en-US" sz="2100" dirty="0" smtClean="0">
                <a:latin typeface="Courier New" pitchFamily="49" charset="0"/>
              </a:rPr>
            </a:br>
            <a:r>
              <a:rPr lang="en-US" sz="2100" dirty="0" err="1" smtClean="0">
                <a:latin typeface="Courier New" pitchFamily="49" charset="0"/>
              </a:rPr>
              <a:t>int</a:t>
            </a:r>
            <a:r>
              <a:rPr lang="en-US" sz="2100" dirty="0" smtClean="0">
                <a:latin typeface="Courier New" pitchFamily="49" charset="0"/>
              </a:rPr>
              <a:t> count;</a:t>
            </a:r>
            <a:br>
              <a:rPr lang="en-US" sz="2100" dirty="0" smtClean="0">
                <a:latin typeface="Courier New" pitchFamily="49" charset="0"/>
              </a:rPr>
            </a:br>
            <a:r>
              <a:rPr lang="en-US" sz="2100" dirty="0" smtClean="0">
                <a:latin typeface="Courier New" pitchFamily="49" charset="0"/>
              </a:rPr>
              <a:t/>
            </a:r>
            <a:br>
              <a:rPr lang="en-US" sz="2100" dirty="0" smtClean="0">
                <a:latin typeface="Courier New" pitchFamily="49" charset="0"/>
              </a:rPr>
            </a:br>
            <a:r>
              <a:rPr lang="en-US" sz="2100" dirty="0" smtClean="0">
                <a:latin typeface="Courier New" pitchFamily="49" charset="0"/>
              </a:rPr>
              <a:t>public Queue()</a:t>
            </a:r>
            <a:br>
              <a:rPr lang="en-US" sz="2100" dirty="0" smtClean="0">
                <a:latin typeface="Courier New" pitchFamily="49" charset="0"/>
              </a:rPr>
            </a:br>
            <a:r>
              <a:rPr lang="en-US" sz="2100" dirty="0" smtClean="0">
                <a:latin typeface="Courier New" pitchFamily="49" charset="0"/>
              </a:rPr>
              <a:t>{</a:t>
            </a:r>
            <a:br>
              <a:rPr lang="en-US" sz="2100" dirty="0" smtClean="0">
                <a:latin typeface="Courier New" pitchFamily="49" charset="0"/>
              </a:rPr>
            </a:br>
            <a:r>
              <a:rPr lang="en-US" sz="2100" dirty="0" smtClean="0">
                <a:latin typeface="Courier New" pitchFamily="49" charset="0"/>
              </a:rPr>
              <a:t>	items = new </a:t>
            </a:r>
            <a:r>
              <a:rPr lang="en-US" sz="2100" dirty="0" err="1" smtClean="0">
                <a:latin typeface="Courier New" pitchFamily="49" charset="0"/>
              </a:rPr>
              <a:t>int</a:t>
            </a:r>
            <a:r>
              <a:rPr lang="en-US" sz="2100" dirty="0" smtClean="0">
                <a:latin typeface="Courier New" pitchFamily="49" charset="0"/>
              </a:rPr>
              <a:t>[10];</a:t>
            </a:r>
            <a:br>
              <a:rPr lang="en-US" sz="2100" dirty="0" smtClean="0">
                <a:latin typeface="Courier New" pitchFamily="49" charset="0"/>
              </a:rPr>
            </a:br>
            <a:r>
              <a:rPr lang="en-US" sz="2100" dirty="0" smtClean="0">
                <a:latin typeface="Courier New" pitchFamily="49" charset="0"/>
              </a:rPr>
              <a:t>	</a:t>
            </a:r>
            <a:r>
              <a:rPr lang="en-US" sz="2100" dirty="0" err="1" smtClean="0">
                <a:latin typeface="Courier New" pitchFamily="49" charset="0"/>
              </a:rPr>
              <a:t>iFront</a:t>
            </a:r>
            <a:r>
              <a:rPr lang="en-US" sz="2100" dirty="0" smtClean="0">
                <a:latin typeface="Courier New" pitchFamily="49" charset="0"/>
              </a:rPr>
              <a:t> = 0;</a:t>
            </a:r>
            <a:br>
              <a:rPr lang="en-US" sz="2100" dirty="0" smtClean="0">
                <a:latin typeface="Courier New" pitchFamily="49" charset="0"/>
              </a:rPr>
            </a:br>
            <a:r>
              <a:rPr lang="en-US" sz="2100" dirty="0" smtClean="0">
                <a:latin typeface="Courier New" pitchFamily="49" charset="0"/>
              </a:rPr>
              <a:t>	</a:t>
            </a:r>
            <a:r>
              <a:rPr lang="en-US" sz="2100" dirty="0" err="1" smtClean="0">
                <a:latin typeface="Courier New" pitchFamily="49" charset="0"/>
              </a:rPr>
              <a:t>iBack</a:t>
            </a:r>
            <a:r>
              <a:rPr lang="en-US" sz="2100" dirty="0" smtClean="0">
                <a:latin typeface="Courier New" pitchFamily="49" charset="0"/>
              </a:rPr>
              <a:t> = 0;</a:t>
            </a:r>
            <a:br>
              <a:rPr lang="en-US" sz="2100" dirty="0" smtClean="0">
                <a:latin typeface="Courier New" pitchFamily="49" charset="0"/>
              </a:rPr>
            </a:br>
            <a:r>
              <a:rPr lang="en-US" sz="2100" dirty="0" smtClean="0">
                <a:latin typeface="Courier New" pitchFamily="49" charset="0"/>
              </a:rPr>
              <a:t>    count = 0;</a:t>
            </a:r>
            <a:br>
              <a:rPr lang="en-US" sz="2100" dirty="0" smtClean="0">
                <a:latin typeface="Courier New" pitchFamily="49" charset="0"/>
              </a:rPr>
            </a:br>
            <a:r>
              <a:rPr lang="en-US" sz="2100" dirty="0" smtClean="0">
                <a:latin typeface="Courier New" pitchFamily="49" charset="0"/>
              </a:rPr>
              <a:t>}</a:t>
            </a:r>
            <a:endParaRPr lang="en-US" sz="2100" dirty="0" smtClean="0"/>
          </a:p>
          <a:p>
            <a:pPr eaLnBrk="1" hangingPunct="1">
              <a:lnSpc>
                <a:spcPct val="90000"/>
              </a:lnSpc>
            </a:pPr>
            <a:r>
              <a:rPr lang="en-US" sz="2100" dirty="0" smtClean="0"/>
              <a:t>Note: We should also provide at least one other constructor, so that a person could choose a different size for the queue.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7313613" cy="1143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pr</a:t>
            </a:r>
            <a:endParaRPr lang="en-US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7213"/>
            <a:ext cx="7769225" cy="4649787"/>
          </a:xfrm>
        </p:spPr>
        <p:txBody>
          <a:bodyPr/>
          <a:lstStyle/>
          <a:p>
            <a:pPr eaLnBrk="1" hangingPunct="1"/>
            <a:endParaRPr lang="en-US" sz="2800" smtClean="0">
              <a:latin typeface="Courier New" pitchFamily="49" charset="0"/>
            </a:endParaRPr>
          </a:p>
        </p:txBody>
      </p:sp>
      <p:pic>
        <p:nvPicPr>
          <p:cNvPr id="16388" name="Picture 4" descr="img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8600"/>
            <a:ext cx="7800975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Solution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Shift items down when space towards the front is free</a:t>
            </a:r>
          </a:p>
          <a:p>
            <a:pPr lvl="1" eaLnBrk="1" hangingPunct="1"/>
            <a:r>
              <a:rPr lang="en-US" smtClean="0"/>
              <a:t>Results in lots of work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Implement a more efficient queue</a:t>
            </a:r>
          </a:p>
          <a:p>
            <a:pPr lvl="1" eaLnBrk="1" hangingPunct="1"/>
            <a:r>
              <a:rPr lang="en-US" smtClean="0"/>
              <a:t>A </a:t>
            </a:r>
            <a:r>
              <a:rPr lang="en-US" b="1" u="sng" smtClean="0"/>
              <a:t>circular queue</a:t>
            </a:r>
            <a:r>
              <a:rPr lang="en-US" smtClean="0"/>
              <a:t>, or circular 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8436" name="Picture 4" descr="img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4800"/>
            <a:ext cx="7800975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Queue: Implementation: Ctor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100" dirty="0" smtClean="0">
                <a:latin typeface="Courier New" pitchFamily="49" charset="0"/>
              </a:rPr>
              <a:t>public class Queue {</a:t>
            </a:r>
            <a:br>
              <a:rPr lang="en-US" sz="2100" dirty="0" smtClean="0">
                <a:latin typeface="Courier New" pitchFamily="49" charset="0"/>
              </a:rPr>
            </a:br>
            <a:r>
              <a:rPr lang="en-US" sz="2100" dirty="0" err="1" smtClean="0">
                <a:latin typeface="Courier New" pitchFamily="49" charset="0"/>
              </a:rPr>
              <a:t>int</a:t>
            </a:r>
            <a:r>
              <a:rPr lang="en-US" sz="2100" dirty="0" smtClean="0">
                <a:latin typeface="Courier New" pitchFamily="49" charset="0"/>
              </a:rPr>
              <a:t> []items;</a:t>
            </a:r>
            <a:br>
              <a:rPr lang="en-US" sz="2100" dirty="0" smtClean="0">
                <a:latin typeface="Courier New" pitchFamily="49" charset="0"/>
              </a:rPr>
            </a:br>
            <a:r>
              <a:rPr lang="en-US" sz="2100" dirty="0" err="1" smtClean="0">
                <a:latin typeface="Courier New" pitchFamily="49" charset="0"/>
              </a:rPr>
              <a:t>int</a:t>
            </a:r>
            <a:r>
              <a:rPr lang="en-US" sz="2100" dirty="0" smtClean="0">
                <a:latin typeface="Courier New" pitchFamily="49" charset="0"/>
              </a:rPr>
              <a:t> </a:t>
            </a:r>
            <a:r>
              <a:rPr lang="en-US" sz="2100" dirty="0" err="1" smtClean="0">
                <a:latin typeface="Courier New" pitchFamily="49" charset="0"/>
              </a:rPr>
              <a:t>iFront</a:t>
            </a:r>
            <a:r>
              <a:rPr lang="en-US" sz="2100" dirty="0" smtClean="0">
                <a:latin typeface="Courier New" pitchFamily="49" charset="0"/>
              </a:rPr>
              <a:t>;</a:t>
            </a:r>
            <a:br>
              <a:rPr lang="en-US" sz="2100" dirty="0" smtClean="0">
                <a:latin typeface="Courier New" pitchFamily="49" charset="0"/>
              </a:rPr>
            </a:br>
            <a:r>
              <a:rPr lang="en-US" sz="2100" dirty="0" err="1" smtClean="0">
                <a:latin typeface="Courier New" pitchFamily="49" charset="0"/>
              </a:rPr>
              <a:t>int</a:t>
            </a:r>
            <a:r>
              <a:rPr lang="en-US" sz="2100" dirty="0" smtClean="0">
                <a:latin typeface="Courier New" pitchFamily="49" charset="0"/>
              </a:rPr>
              <a:t> </a:t>
            </a:r>
            <a:r>
              <a:rPr lang="en-US" sz="2100" dirty="0" err="1" smtClean="0">
                <a:latin typeface="Courier New" pitchFamily="49" charset="0"/>
              </a:rPr>
              <a:t>iBack</a:t>
            </a:r>
            <a:r>
              <a:rPr lang="en-US" sz="2100" dirty="0" smtClean="0">
                <a:latin typeface="Courier New" pitchFamily="49" charset="0"/>
              </a:rPr>
              <a:t>;</a:t>
            </a:r>
            <a:br>
              <a:rPr lang="en-US" sz="2100" dirty="0" smtClean="0">
                <a:latin typeface="Courier New" pitchFamily="49" charset="0"/>
              </a:rPr>
            </a:br>
            <a:r>
              <a:rPr lang="en-US" sz="2100" dirty="0" err="1" smtClean="0">
                <a:latin typeface="Courier New" pitchFamily="49" charset="0"/>
              </a:rPr>
              <a:t>int</a:t>
            </a:r>
            <a:r>
              <a:rPr lang="en-US" sz="2100" dirty="0" smtClean="0">
                <a:latin typeface="Courier New" pitchFamily="49" charset="0"/>
              </a:rPr>
              <a:t> counter;</a:t>
            </a:r>
            <a:br>
              <a:rPr lang="en-US" sz="2100" dirty="0" smtClean="0">
                <a:latin typeface="Courier New" pitchFamily="49" charset="0"/>
              </a:rPr>
            </a:br>
            <a:r>
              <a:rPr lang="en-US" sz="2100" dirty="0" smtClean="0">
                <a:latin typeface="Courier New" pitchFamily="49" charset="0"/>
              </a:rPr>
              <a:t/>
            </a:r>
            <a:br>
              <a:rPr lang="en-US" sz="2100" dirty="0" smtClean="0">
                <a:latin typeface="Courier New" pitchFamily="49" charset="0"/>
              </a:rPr>
            </a:br>
            <a:r>
              <a:rPr lang="en-US" sz="2100" dirty="0" smtClean="0">
                <a:latin typeface="Courier New" pitchFamily="49" charset="0"/>
              </a:rPr>
              <a:t>public Queue()</a:t>
            </a:r>
            <a:br>
              <a:rPr lang="en-US" sz="2100" dirty="0" smtClean="0">
                <a:latin typeface="Courier New" pitchFamily="49" charset="0"/>
              </a:rPr>
            </a:br>
            <a:r>
              <a:rPr lang="en-US" sz="2100" dirty="0" smtClean="0">
                <a:latin typeface="Courier New" pitchFamily="49" charset="0"/>
              </a:rPr>
              <a:t>{</a:t>
            </a:r>
            <a:br>
              <a:rPr lang="en-US" sz="2100" dirty="0" smtClean="0">
                <a:latin typeface="Courier New" pitchFamily="49" charset="0"/>
              </a:rPr>
            </a:br>
            <a:r>
              <a:rPr lang="en-US" sz="2100" dirty="0" smtClean="0">
                <a:latin typeface="Courier New" pitchFamily="49" charset="0"/>
              </a:rPr>
              <a:t>	[] items = new </a:t>
            </a:r>
            <a:r>
              <a:rPr lang="en-US" sz="2100" dirty="0" err="1" smtClean="0">
                <a:latin typeface="Courier New" pitchFamily="49" charset="0"/>
              </a:rPr>
              <a:t>int</a:t>
            </a:r>
            <a:r>
              <a:rPr lang="en-US" sz="2100" dirty="0" smtClean="0">
                <a:latin typeface="Courier New" pitchFamily="49" charset="0"/>
              </a:rPr>
              <a:t>[10];</a:t>
            </a:r>
            <a:br>
              <a:rPr lang="en-US" sz="2100" dirty="0" smtClean="0">
                <a:latin typeface="Courier New" pitchFamily="49" charset="0"/>
              </a:rPr>
            </a:br>
            <a:r>
              <a:rPr lang="en-US" sz="2100" dirty="0" smtClean="0">
                <a:latin typeface="Courier New" pitchFamily="49" charset="0"/>
              </a:rPr>
              <a:t>	</a:t>
            </a:r>
            <a:r>
              <a:rPr lang="en-US" sz="2100" dirty="0" err="1" smtClean="0">
                <a:latin typeface="Courier New" pitchFamily="49" charset="0"/>
              </a:rPr>
              <a:t>iFront</a:t>
            </a:r>
            <a:r>
              <a:rPr lang="en-US" sz="2100" dirty="0" smtClean="0">
                <a:latin typeface="Courier New" pitchFamily="49" charset="0"/>
              </a:rPr>
              <a:t> = 0;</a:t>
            </a:r>
            <a:br>
              <a:rPr lang="en-US" sz="2100" dirty="0" smtClean="0">
                <a:latin typeface="Courier New" pitchFamily="49" charset="0"/>
              </a:rPr>
            </a:br>
            <a:r>
              <a:rPr lang="en-US" sz="2100" dirty="0" smtClean="0">
                <a:latin typeface="Courier New" pitchFamily="49" charset="0"/>
              </a:rPr>
              <a:t>	</a:t>
            </a:r>
            <a:r>
              <a:rPr lang="en-US" sz="2100" dirty="0" err="1" smtClean="0">
                <a:latin typeface="Courier New" pitchFamily="49" charset="0"/>
              </a:rPr>
              <a:t>iBack</a:t>
            </a:r>
            <a:r>
              <a:rPr lang="en-US" sz="2100" dirty="0" smtClean="0">
                <a:latin typeface="Courier New" pitchFamily="49" charset="0"/>
              </a:rPr>
              <a:t> = 0;</a:t>
            </a:r>
            <a:br>
              <a:rPr lang="en-US" sz="2100" dirty="0" smtClean="0">
                <a:latin typeface="Courier New" pitchFamily="49" charset="0"/>
              </a:rPr>
            </a:br>
            <a:r>
              <a:rPr lang="en-US" sz="2100" dirty="0" smtClean="0">
                <a:latin typeface="Courier New" pitchFamily="49" charset="0"/>
              </a:rPr>
              <a:t>	counter = 0; </a:t>
            </a:r>
            <a:br>
              <a:rPr lang="en-US" sz="2100" dirty="0" smtClean="0">
                <a:latin typeface="Courier New" pitchFamily="49" charset="0"/>
              </a:rPr>
            </a:br>
            <a:r>
              <a:rPr lang="en-US" sz="2100" dirty="0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</a:pPr>
            <a:endParaRPr lang="en-US" sz="2100" dirty="0" smtClean="0"/>
          </a:p>
          <a:p>
            <a:pPr eaLnBrk="1" hangingPunct="1">
              <a:lnSpc>
                <a:spcPct val="80000"/>
              </a:lnSpc>
            </a:pPr>
            <a:r>
              <a:rPr lang="en-US" sz="2100" dirty="0" smtClean="0"/>
              <a:t>Note: We should also provide at least one other constructor, so that a person could choose a different size for the queue.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Implementing Circular Queues: Counter Method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7213"/>
            <a:ext cx="8991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500" b="1" dirty="0" err="1" smtClean="0">
                <a:latin typeface="Courier New" pitchFamily="49" charset="0"/>
              </a:rPr>
              <a:t>int</a:t>
            </a:r>
            <a:r>
              <a:rPr lang="en-US" sz="2500" b="1" dirty="0" smtClean="0">
                <a:latin typeface="Courier New" pitchFamily="49" charset="0"/>
              </a:rPr>
              <a:t> </a:t>
            </a:r>
            <a:r>
              <a:rPr lang="en-US" sz="2500" b="1" dirty="0" err="1" smtClean="0">
                <a:latin typeface="Courier New" pitchFamily="49" charset="0"/>
              </a:rPr>
              <a:t>Enqueue</a:t>
            </a:r>
            <a:r>
              <a:rPr lang="en-US" sz="2500" b="1" dirty="0" smtClean="0">
                <a:latin typeface="Courier New" pitchFamily="49" charset="0"/>
              </a:rPr>
              <a:t>(</a:t>
            </a:r>
            <a:r>
              <a:rPr lang="en-US" sz="2500" b="1" dirty="0" err="1" smtClean="0">
                <a:latin typeface="Courier New" pitchFamily="49" charset="0"/>
              </a:rPr>
              <a:t>int</a:t>
            </a:r>
            <a:r>
              <a:rPr lang="en-US" sz="2500" b="1" dirty="0" smtClean="0">
                <a:latin typeface="Courier New" pitchFamily="49" charset="0"/>
              </a:rPr>
              <a:t> </a:t>
            </a:r>
            <a:r>
              <a:rPr lang="en-US" sz="2500" b="1" dirty="0" err="1" smtClean="0">
                <a:latin typeface="Courier New" pitchFamily="49" charset="0"/>
              </a:rPr>
              <a:t>newItem</a:t>
            </a:r>
            <a:r>
              <a:rPr lang="en-US" sz="2500" b="1" dirty="0" smtClean="0">
                <a:latin typeface="Courier New" pitchFamily="49" charset="0"/>
              </a:rPr>
              <a:t>)</a:t>
            </a:r>
            <a:br>
              <a:rPr lang="en-US" sz="2500" b="1" dirty="0" smtClean="0">
                <a:latin typeface="Courier New" pitchFamily="49" charset="0"/>
              </a:rPr>
            </a:br>
            <a:r>
              <a:rPr lang="en-US" sz="2500" b="1" dirty="0" smtClean="0">
                <a:latin typeface="Courier New" pitchFamily="49" charset="0"/>
              </a:rPr>
              <a:t>{</a:t>
            </a:r>
            <a:br>
              <a:rPr lang="en-US" sz="2500" b="1" dirty="0" smtClean="0">
                <a:latin typeface="Courier New" pitchFamily="49" charset="0"/>
              </a:rPr>
            </a:br>
            <a:r>
              <a:rPr lang="en-US" sz="2500" b="1" dirty="0" smtClean="0">
                <a:latin typeface="Courier New" pitchFamily="49" charset="0"/>
              </a:rPr>
              <a:t>	if(counter&gt;=</a:t>
            </a:r>
            <a:r>
              <a:rPr lang="en-US" sz="2500" b="1" dirty="0" err="1" smtClean="0">
                <a:latin typeface="Courier New" pitchFamily="49" charset="0"/>
              </a:rPr>
              <a:t>items.Length</a:t>
            </a:r>
            <a:r>
              <a:rPr lang="en-US" sz="2500" b="1" dirty="0" smtClean="0">
                <a:latin typeface="Courier New" pitchFamily="49" charset="0"/>
              </a:rPr>
              <a:t>) </a:t>
            </a:r>
            <a:br>
              <a:rPr lang="en-US" sz="2500" b="1" dirty="0" smtClean="0">
                <a:latin typeface="Courier New" pitchFamily="49" charset="0"/>
              </a:rPr>
            </a:br>
            <a:r>
              <a:rPr lang="en-US" sz="2500" b="1" dirty="0" smtClean="0">
                <a:latin typeface="Courier New" pitchFamily="49" charset="0"/>
              </a:rPr>
              <a:t>		throw new </a:t>
            </a:r>
            <a:r>
              <a:rPr lang="en-US" sz="2500" b="1" dirty="0" err="1" smtClean="0">
                <a:latin typeface="Courier New" pitchFamily="49" charset="0"/>
              </a:rPr>
              <a:t>OverflowException</a:t>
            </a:r>
            <a:r>
              <a:rPr lang="en-US" sz="2500" b="1" dirty="0" smtClean="0">
                <a:latin typeface="Courier New" pitchFamily="49" charset="0"/>
              </a:rPr>
              <a:t>("No space in Q");</a:t>
            </a:r>
            <a:br>
              <a:rPr lang="en-US" sz="2500" b="1" dirty="0" smtClean="0">
                <a:latin typeface="Courier New" pitchFamily="49" charset="0"/>
              </a:rPr>
            </a:br>
            <a:r>
              <a:rPr lang="en-US" sz="2500" b="1" dirty="0" smtClean="0">
                <a:latin typeface="Courier New" pitchFamily="49" charset="0"/>
              </a:rPr>
              <a:t/>
            </a:r>
            <a:br>
              <a:rPr lang="en-US" sz="2500" b="1" dirty="0" smtClean="0">
                <a:latin typeface="Courier New" pitchFamily="49" charset="0"/>
              </a:rPr>
            </a:br>
            <a:r>
              <a:rPr lang="en-US" sz="2500" b="1" dirty="0" smtClean="0">
                <a:latin typeface="Courier New" pitchFamily="49" charset="0"/>
              </a:rPr>
              <a:t>	counter++;</a:t>
            </a:r>
            <a:br>
              <a:rPr lang="en-US" sz="2500" b="1" dirty="0" smtClean="0">
                <a:latin typeface="Courier New" pitchFamily="49" charset="0"/>
              </a:rPr>
            </a:br>
            <a:r>
              <a:rPr lang="en-US" sz="2500" b="1" dirty="0" smtClean="0">
                <a:latin typeface="Courier New" pitchFamily="49" charset="0"/>
              </a:rPr>
              <a:t>	back = ((back+1)== </a:t>
            </a:r>
            <a:r>
              <a:rPr lang="en-US" sz="2500" b="1" dirty="0" err="1" smtClean="0">
                <a:latin typeface="Courier New" pitchFamily="49" charset="0"/>
              </a:rPr>
              <a:t>items.Length</a:t>
            </a:r>
            <a:r>
              <a:rPr lang="en-US" sz="2500" b="1" dirty="0" smtClean="0">
                <a:latin typeface="Courier New" pitchFamily="49" charset="0"/>
              </a:rPr>
              <a:t>) </a:t>
            </a:r>
            <a:br>
              <a:rPr lang="en-US" sz="2500" b="1" dirty="0" smtClean="0">
                <a:latin typeface="Courier New" pitchFamily="49" charset="0"/>
              </a:rPr>
            </a:br>
            <a:r>
              <a:rPr lang="en-US" sz="2500" b="1" dirty="0" smtClean="0">
                <a:latin typeface="Courier New" pitchFamily="49" charset="0"/>
              </a:rPr>
              <a:t>				? 0 : (back+1);</a:t>
            </a:r>
            <a:br>
              <a:rPr lang="en-US" sz="2500" b="1" dirty="0" smtClean="0">
                <a:latin typeface="Courier New" pitchFamily="49" charset="0"/>
              </a:rPr>
            </a:br>
            <a:r>
              <a:rPr lang="en-US" sz="2500" b="1" dirty="0" smtClean="0">
                <a:latin typeface="Courier New" pitchFamily="49" charset="0"/>
              </a:rPr>
              <a:t>	items[back] = </a:t>
            </a:r>
            <a:r>
              <a:rPr lang="en-US" sz="2500" b="1" dirty="0" err="1" smtClean="0">
                <a:latin typeface="Courier New" pitchFamily="49" charset="0"/>
              </a:rPr>
              <a:t>newItem</a:t>
            </a:r>
            <a:r>
              <a:rPr lang="en-US" sz="2500" b="1" dirty="0" smtClean="0">
                <a:latin typeface="Courier New" pitchFamily="49" charset="0"/>
              </a:rPr>
              <a:t>;</a:t>
            </a:r>
            <a:br>
              <a:rPr lang="en-US" sz="2500" b="1" dirty="0" smtClean="0">
                <a:latin typeface="Courier New" pitchFamily="49" charset="0"/>
              </a:rPr>
            </a:br>
            <a:r>
              <a:rPr lang="en-US" sz="2500" b="1" dirty="0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Simple to use, pretty simple to implement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Some more bookkeeping is required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Used in cases wherein items need to be serviced in the order in which they arrive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GUI event systems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DB transactions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img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81000"/>
            <a:ext cx="7800975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Queue Introduction</a:t>
            </a:r>
          </a:p>
          <a:p>
            <a:pPr eaLnBrk="1" hangingPunct="1"/>
            <a:r>
              <a:rPr lang="en-US" smtClean="0"/>
              <a:t>Queue Specification</a:t>
            </a:r>
          </a:p>
          <a:p>
            <a:pPr eaLnBrk="1" hangingPunct="1"/>
            <a:r>
              <a:rPr lang="en-US" smtClean="0"/>
              <a:t>Implementation Of Queues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Queue Introduction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</a:t>
            </a:r>
            <a:r>
              <a:rPr lang="en-US" b="1" i="1" smtClean="0"/>
              <a:t>queue</a:t>
            </a:r>
            <a:r>
              <a:rPr lang="en-US" i="1" smtClean="0"/>
              <a:t> </a:t>
            </a:r>
            <a:r>
              <a:rPr lang="en-US" smtClean="0"/>
              <a:t>is an abstract data type in which all the insertions are made at one end of the queue (the </a:t>
            </a:r>
            <a:r>
              <a:rPr lang="en-US" b="1" i="1" smtClean="0"/>
              <a:t>back</a:t>
            </a:r>
            <a:r>
              <a:rPr lang="en-US" smtClean="0"/>
              <a:t>, or </a:t>
            </a:r>
            <a:r>
              <a:rPr lang="en-US" b="1" i="1" smtClean="0"/>
              <a:t>rear</a:t>
            </a:r>
            <a:r>
              <a:rPr lang="en-US" smtClean="0"/>
              <a:t>), while all deletions are made at the opposite end (the </a:t>
            </a:r>
            <a:r>
              <a:rPr lang="en-US" b="1" i="1" smtClean="0"/>
              <a:t>front</a:t>
            </a:r>
            <a:r>
              <a:rPr lang="en-US" smtClean="0"/>
              <a:t>).</a:t>
            </a:r>
          </a:p>
          <a:p>
            <a:pPr lvl="1" eaLnBrk="1" hangingPunct="1"/>
            <a:r>
              <a:rPr lang="en-US" smtClean="0"/>
              <a:t>The first entry that was added is the first entry that will be removed</a:t>
            </a:r>
          </a:p>
          <a:p>
            <a:pPr eaLnBrk="1" hangingPunct="1"/>
            <a:r>
              <a:rPr lang="en-US" smtClean="0"/>
              <a:t>Sometimes referred to as First-In First Out (</a:t>
            </a:r>
            <a:r>
              <a:rPr lang="en-US" b="1" i="1" smtClean="0"/>
              <a:t>FIFO</a:t>
            </a:r>
            <a:r>
              <a:rPr lang="en-US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7172" name="Picture 5" descr="img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81000"/>
            <a:ext cx="7800975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Queue Class Specification (API)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API used here is loosely based on the .Net FCL Stack class.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Queue.Enqueue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7213"/>
            <a:ext cx="7845425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If the queue is not full, </a:t>
            </a:r>
            <a:r>
              <a:rPr lang="en-US" u="sng" dirty="0" smtClean="0"/>
              <a:t>add</a:t>
            </a:r>
            <a:r>
              <a:rPr lang="en-US" dirty="0" smtClean="0"/>
              <a:t> item to the back/rear of the queue.</a:t>
            </a:r>
          </a:p>
          <a:p>
            <a:pPr eaLnBrk="1" hangingPunct="1"/>
            <a:r>
              <a:rPr lang="en-US" dirty="0" smtClean="0"/>
              <a:t>If the queue is full, an overflow error has occurred, and an </a:t>
            </a:r>
            <a:r>
              <a:rPr lang="en-US" dirty="0" err="1" smtClean="0">
                <a:latin typeface="Courier New" pitchFamily="49" charset="0"/>
              </a:rPr>
              <a:t>OverflowException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is thrown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>
                <a:latin typeface="Courier New" pitchFamily="49" charset="0"/>
              </a:rPr>
              <a:t>void </a:t>
            </a:r>
            <a:r>
              <a:rPr lang="en-US" dirty="0" err="1" smtClean="0">
                <a:latin typeface="Courier New" pitchFamily="49" charset="0"/>
              </a:rPr>
              <a:t>Enqueue</a:t>
            </a:r>
            <a:r>
              <a:rPr lang="en-US" dirty="0" smtClean="0">
                <a:latin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newItem</a:t>
            </a:r>
            <a:r>
              <a:rPr lang="en-US" dirty="0" smtClean="0">
                <a:latin typeface="Courier New" pitchFamily="49" charset="0"/>
              </a:rPr>
              <a:t>);</a:t>
            </a:r>
          </a:p>
          <a:p>
            <a:pPr eaLnBrk="1" hangingPunct="1"/>
            <a:r>
              <a:rPr lang="en-US" dirty="0" smtClean="0">
                <a:latin typeface="Courier New" pitchFamily="49" charset="0"/>
              </a:rPr>
              <a:t>// throw </a:t>
            </a:r>
            <a:r>
              <a:rPr lang="en-US" dirty="0" err="1" smtClean="0">
                <a:latin typeface="Courier New" pitchFamily="49" charset="0"/>
              </a:rPr>
              <a:t>OverflowException</a:t>
            </a:r>
            <a:endParaRPr lang="en-US" dirty="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Queue.Dequeue</a:t>
            </a:r>
            <a:endParaRPr 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If the queue is not empty, then the front item is removed &amp; return it.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If the queue is empty, then an underflow error has occurred, and an </a:t>
            </a:r>
            <a:r>
              <a:rPr lang="en-US" dirty="0" err="1" smtClean="0"/>
              <a:t>UnderflowException</a:t>
            </a:r>
            <a:r>
              <a:rPr lang="en-US" dirty="0" smtClean="0"/>
              <a:t> is thrown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Dequeue</a:t>
            </a:r>
            <a:r>
              <a:rPr lang="en-US" dirty="0">
                <a:latin typeface="Courier New" pitchFamily="49" charset="0"/>
              </a:rPr>
              <a:t>();</a:t>
            </a:r>
            <a:br>
              <a:rPr lang="en-US" dirty="0">
                <a:latin typeface="Courier New" pitchFamily="49" charset="0"/>
              </a:rPr>
            </a:br>
            <a:r>
              <a:rPr lang="en-US" dirty="0" smtClean="0">
                <a:latin typeface="Courier New" pitchFamily="49" charset="0"/>
              </a:rPr>
              <a:t>// throws </a:t>
            </a:r>
            <a:r>
              <a:rPr lang="en-US" dirty="0" err="1" smtClean="0">
                <a:latin typeface="Courier New" pitchFamily="49" charset="0"/>
              </a:rPr>
              <a:t>UnderflowException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Queue.Peek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7213"/>
            <a:ext cx="7693025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If the queue is not empty, then the front item is returned via the </a:t>
            </a:r>
            <a:r>
              <a:rPr lang="en-US" b="1" dirty="0" smtClean="0">
                <a:latin typeface="Courier New" pitchFamily="49" charset="0"/>
              </a:rPr>
              <a:t>out</a:t>
            </a:r>
            <a:r>
              <a:rPr lang="en-US" dirty="0" smtClean="0"/>
              <a:t> parameter.  The queue itself is unchanged</a:t>
            </a:r>
          </a:p>
          <a:p>
            <a:pPr eaLnBrk="1" hangingPunct="1"/>
            <a:r>
              <a:rPr lang="en-US" dirty="0" smtClean="0"/>
              <a:t>If the queue is empty, then an </a:t>
            </a:r>
            <a:r>
              <a:rPr lang="en-US" dirty="0" err="1" smtClean="0"/>
              <a:t>UnderflowException</a:t>
            </a:r>
            <a:r>
              <a:rPr lang="en-US" dirty="0" smtClean="0"/>
              <a:t> is thrown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2800" dirty="0" err="1" smtClean="0">
                <a:latin typeface="Courier New" pitchFamily="49" charset="0"/>
              </a:rPr>
              <a:t>int</a:t>
            </a:r>
            <a:r>
              <a:rPr lang="en-US" sz="2800" dirty="0" smtClean="0">
                <a:latin typeface="Courier New" pitchFamily="49" charset="0"/>
              </a:rPr>
              <a:t> Peek();</a:t>
            </a:r>
            <a:br>
              <a:rPr lang="en-US" sz="2800" dirty="0" smtClean="0">
                <a:latin typeface="Courier New" pitchFamily="49" charset="0"/>
              </a:rPr>
            </a:br>
            <a:r>
              <a:rPr lang="en-US" sz="2800" dirty="0" smtClean="0">
                <a:latin typeface="Courier New" pitchFamily="49" charset="0"/>
              </a:rPr>
              <a:t>// throws </a:t>
            </a:r>
            <a:r>
              <a:rPr lang="en-US" sz="2800" dirty="0" err="1" smtClean="0">
                <a:latin typeface="Courier New" pitchFamily="49" charset="0"/>
              </a:rPr>
              <a:t>UnderflowException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748</TotalTime>
  <Words>425</Words>
  <Application>Microsoft Office PowerPoint</Application>
  <PresentationFormat>On-screen Show (4:3)</PresentationFormat>
  <Paragraphs>66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Courier New</vt:lpstr>
      <vt:lpstr>Times New Roman</vt:lpstr>
      <vt:lpstr>Verdana</vt:lpstr>
      <vt:lpstr>Wingdings</vt:lpstr>
      <vt:lpstr>Eclipse</vt:lpstr>
      <vt:lpstr>Queues</vt:lpstr>
      <vt:lpstr>PowerPoint Presentation</vt:lpstr>
      <vt:lpstr>Overview</vt:lpstr>
      <vt:lpstr>Queue Introduction</vt:lpstr>
      <vt:lpstr>PowerPoint Presentation</vt:lpstr>
      <vt:lpstr>Queue Class Specification (API)</vt:lpstr>
      <vt:lpstr>Queue.Enqueue</vt:lpstr>
      <vt:lpstr>Queue.Dequeue</vt:lpstr>
      <vt:lpstr>Queue.Peek</vt:lpstr>
      <vt:lpstr>Queue.IsEmpty</vt:lpstr>
      <vt:lpstr>PowerPoint Presentation</vt:lpstr>
      <vt:lpstr>Queue: Implementation</vt:lpstr>
      <vt:lpstr>Queue: Implementation: Ctor</vt:lpstr>
      <vt:lpstr>pr</vt:lpstr>
      <vt:lpstr>Solution</vt:lpstr>
      <vt:lpstr>PowerPoint Presentation</vt:lpstr>
      <vt:lpstr>Queue: Implementation: Ctor</vt:lpstr>
      <vt:lpstr>Implementing Circular Queues: Counter Method</vt:lpstr>
      <vt:lpstr>Summary</vt:lpstr>
    </vt:vector>
  </TitlesOfParts>
  <Company>Cascadia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Stacks</dc:title>
  <dc:creator>Mike Panitz</dc:creator>
  <cp:lastModifiedBy>Michael Panitz</cp:lastModifiedBy>
  <cp:revision>82</cp:revision>
  <dcterms:created xsi:type="dcterms:W3CDTF">2006-03-31T01:29:44Z</dcterms:created>
  <dcterms:modified xsi:type="dcterms:W3CDTF">2016-04-11T22:08:17Z</dcterms:modified>
</cp:coreProperties>
</file>