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ink/ink1.xml" ContentType="application/inkml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92" r:id="rId1"/>
  </p:sldMasterIdLst>
  <p:notesMasterIdLst>
    <p:notesMasterId r:id="rId47"/>
  </p:notesMasterIdLst>
  <p:sldIdLst>
    <p:sldId id="338" r:id="rId2"/>
    <p:sldId id="278" r:id="rId3"/>
    <p:sldId id="315" r:id="rId4"/>
    <p:sldId id="319" r:id="rId5"/>
    <p:sldId id="345" r:id="rId6"/>
    <p:sldId id="339" r:id="rId7"/>
    <p:sldId id="320" r:id="rId8"/>
    <p:sldId id="340" r:id="rId9"/>
    <p:sldId id="341" r:id="rId10"/>
    <p:sldId id="393" r:id="rId11"/>
    <p:sldId id="394" r:id="rId12"/>
    <p:sldId id="398" r:id="rId13"/>
    <p:sldId id="395" r:id="rId14"/>
    <p:sldId id="396" r:id="rId15"/>
    <p:sldId id="397" r:id="rId16"/>
    <p:sldId id="347" r:id="rId17"/>
    <p:sldId id="399" r:id="rId18"/>
    <p:sldId id="400" r:id="rId19"/>
    <p:sldId id="401" r:id="rId20"/>
    <p:sldId id="402" r:id="rId21"/>
    <p:sldId id="380" r:id="rId22"/>
    <p:sldId id="325" r:id="rId23"/>
    <p:sldId id="327" r:id="rId24"/>
    <p:sldId id="326" r:id="rId25"/>
    <p:sldId id="328" r:id="rId26"/>
    <p:sldId id="329" r:id="rId27"/>
    <p:sldId id="331" r:id="rId28"/>
    <p:sldId id="335" r:id="rId29"/>
    <p:sldId id="382" r:id="rId30"/>
    <p:sldId id="407" r:id="rId31"/>
    <p:sldId id="381" r:id="rId32"/>
    <p:sldId id="408" r:id="rId33"/>
    <p:sldId id="384" r:id="rId34"/>
    <p:sldId id="385" r:id="rId35"/>
    <p:sldId id="383" r:id="rId36"/>
    <p:sldId id="332" r:id="rId37"/>
    <p:sldId id="386" r:id="rId38"/>
    <p:sldId id="387" r:id="rId39"/>
    <p:sldId id="333" r:id="rId40"/>
    <p:sldId id="403" r:id="rId41"/>
    <p:sldId id="404" r:id="rId42"/>
    <p:sldId id="405" r:id="rId43"/>
    <p:sldId id="406" r:id="rId44"/>
    <p:sldId id="410" r:id="rId45"/>
    <p:sldId id="411" r:id="rId4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5B00"/>
    <a:srgbClr val="EAEAEA"/>
    <a:srgbClr val="996600"/>
    <a:srgbClr val="FF9900"/>
    <a:srgbClr val="663300"/>
    <a:srgbClr val="894400"/>
    <a:srgbClr val="A45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60"/>
  </p:normalViewPr>
  <p:slideViewPr>
    <p:cSldViewPr>
      <p:cViewPr varScale="1">
        <p:scale>
          <a:sx n="74" d="100"/>
          <a:sy n="74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0" units="1/dev"/>
        </inkml:channelProperties>
      </inkml:inkSource>
      <inkml:timestamp xml:id="ts0" timeString="2009-03-11T18:49:45.39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7 45 28,'-12'2'28,"12"-2"-1,0 0-8,0 0-7,0 0-4,0 0-4,0 0-3,15-12-3,-15 12-13,9-16-13,5 13 1,-6-9 0,7 8-1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5025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C101313-E8DA-420E-9B40-887E2508C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26544-4B97-49F3-8C56-C340A6295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2D8D4-9D38-4BE5-BF3A-752B4A759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FC85-5ACC-4F4F-A8CD-CD42FB7A7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A314E5-B868-4408-BCB5-291F2D4B4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D3A1D7-D944-4269-B4F1-19072D56D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4063F2-C6CC-4E7A-9A1C-EE64470F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C3A1F9-D54A-4098-8748-5DEA4A9A5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F56F6-6371-4869-9A2D-DD7554643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2E755E-9E4B-46A2-ACD3-2C5229175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5B923FA-2684-4126-8607-7FA486AD4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860E0EE-A51D-428A-A5BA-3B47EB9F4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9" r:id="rId2"/>
    <p:sldLayoutId id="2147483834" r:id="rId3"/>
    <p:sldLayoutId id="2147483835" r:id="rId4"/>
    <p:sldLayoutId id="2147483836" r:id="rId5"/>
    <p:sldLayoutId id="2147483837" r:id="rId6"/>
    <p:sldLayoutId id="2147483830" r:id="rId7"/>
    <p:sldLayoutId id="2147483838" r:id="rId8"/>
    <p:sldLayoutId id="2147483839" r:id="rId9"/>
    <p:sldLayoutId id="2147483831" r:id="rId10"/>
    <p:sldLayoutId id="214748383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atural_numbe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#Primality_of_one"/><Relationship Id="rId5" Type="http://schemas.openxmlformats.org/officeDocument/2006/relationships/hyperlink" Target="http://en.wikipedia.org/wiki/1_(number)" TargetMode="External"/><Relationship Id="rId4" Type="http://schemas.openxmlformats.org/officeDocument/2006/relationships/hyperlink" Target="http://en.wikipedia.org/wiki/Divisor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37FC0EA-DC59-44BC-A76D-E7A08BC5193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is Unit Testing?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Slide Number Placeholder 5"/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/>
            <a:fld id="{108B1B6A-D853-44A6-A733-D6FEB27EA762}" type="slidenum">
              <a:rPr lang="en-US" sz="1400">
                <a:latin typeface="Arial" charset="0"/>
              </a:rPr>
              <a:pPr algn="r"/>
              <a:t>10</a:t>
            </a:fld>
            <a:endParaRPr lang="en-US" sz="1400">
              <a:latin typeface="Arial" charset="0"/>
            </a:endParaRPr>
          </a:p>
        </p:txBody>
      </p:sp>
      <p:sp>
        <p:nvSpPr>
          <p:cNvPr id="32772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3C77746-11EC-49FB-8B78-FA027450AD2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295400"/>
            <a:ext cx="80772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Open the Solution (.SLN) file</a:t>
            </a:r>
          </a:p>
          <a:p>
            <a:pPr lvl="1" eaLnBrk="1" hangingPunct="1"/>
            <a:r>
              <a:rPr lang="en-US" dirty="0" smtClean="0"/>
              <a:t>Note multiple projects</a:t>
            </a:r>
          </a:p>
          <a:p>
            <a:pPr eaLnBrk="1" hangingPunct="1"/>
            <a:r>
              <a:rPr lang="en-US" dirty="0" smtClean="0"/>
              <a:t>There are three projects inside the starter solution:</a:t>
            </a:r>
          </a:p>
          <a:p>
            <a:pPr lvl="1" eaLnBrk="1" hangingPunct="1"/>
            <a:r>
              <a:rPr lang="en-US" dirty="0" smtClean="0"/>
              <a:t>01_PCE_Test_Runner</a:t>
            </a:r>
          </a:p>
          <a:p>
            <a:pPr lvl="2" eaLnBrk="1" hangingPunct="1"/>
            <a:r>
              <a:rPr lang="en-US" dirty="0" smtClean="0">
                <a:solidFill>
                  <a:srgbClr val="B75B00"/>
                </a:solidFill>
              </a:rPr>
              <a:t>This contains all the (instructor-provided) code that handles running the tests.</a:t>
            </a:r>
          </a:p>
          <a:p>
            <a:pPr lvl="2" eaLnBrk="1" hangingPunct="1"/>
            <a:r>
              <a:rPr lang="en-US" dirty="0" smtClean="0">
                <a:solidFill>
                  <a:srgbClr val="B75B00"/>
                </a:solidFill>
              </a:rPr>
              <a:t>This includes running the test in the GUI, and running the auto-grading logic</a:t>
            </a:r>
          </a:p>
          <a:p>
            <a:pPr lvl="1" eaLnBrk="1" hangingPunct="1"/>
            <a:r>
              <a:rPr lang="en-US" dirty="0" smtClean="0"/>
              <a:t>02_PCE_ForTests</a:t>
            </a:r>
          </a:p>
          <a:p>
            <a:pPr lvl="2" eaLnBrk="1" hangingPunct="1"/>
            <a:r>
              <a:rPr lang="en-US" dirty="0" smtClean="0">
                <a:solidFill>
                  <a:srgbClr val="B75B00"/>
                </a:solidFill>
              </a:rPr>
              <a:t>This is where the units tests themselves are located</a:t>
            </a:r>
            <a:endParaRPr lang="en-US" dirty="0" smtClean="0"/>
          </a:p>
          <a:p>
            <a:pPr lvl="1" eaLnBrk="1" hangingPunct="1"/>
            <a:r>
              <a:rPr lang="en-US" dirty="0" smtClean="0"/>
              <a:t>03_PCE_StudentCode</a:t>
            </a:r>
          </a:p>
          <a:p>
            <a:pPr lvl="2" eaLnBrk="1" hangingPunct="1"/>
            <a:r>
              <a:rPr lang="en-US" dirty="0" smtClean="0">
                <a:solidFill>
                  <a:srgbClr val="B75B00"/>
                </a:solidFill>
              </a:rPr>
              <a:t>This is where YOUR CODE must be put</a:t>
            </a:r>
          </a:p>
          <a:p>
            <a:pPr lvl="2" eaLnBrk="1" hangingPunct="1"/>
            <a:endParaRPr lang="en-US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04800" y="381000"/>
            <a:ext cx="8153400" cy="7620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z="4400" i="1" kern="0" dirty="0">
                <a:latin typeface="+mj-lt"/>
                <a:ea typeface="+mj-ea"/>
                <a:cs typeface="+mj-cs"/>
              </a:rPr>
              <a:t>Details: </a:t>
            </a:r>
            <a:r>
              <a:rPr lang="en-US" sz="4400" i="1" kern="0" dirty="0" smtClean="0">
                <a:latin typeface="+mj-lt"/>
                <a:ea typeface="+mj-ea"/>
                <a:cs typeface="+mj-cs"/>
              </a:rPr>
              <a:t>Solution Setup</a:t>
            </a:r>
            <a:endParaRPr lang="en-US" sz="4400" i="1" kern="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27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Ignore anything except the </a:t>
            </a:r>
            <a:r>
              <a:rPr lang="en-US" dirty="0" err="1" smtClean="0"/>
              <a:t>RunTests.cs</a:t>
            </a:r>
            <a:endParaRPr lang="en-US" dirty="0" smtClean="0"/>
          </a:p>
          <a:p>
            <a:pPr lvl="1"/>
            <a:r>
              <a:rPr lang="en-US" dirty="0" smtClean="0"/>
              <a:t>You can set the ‘mode’ here (you’ll see this later)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01_PCE_Test_Runner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D6FC85-5ACC-4F4F-A8CD-CD42FB7A72E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project contains all the tests</a:t>
            </a:r>
          </a:p>
          <a:p>
            <a:endParaRPr lang="en-US" dirty="0" smtClean="0"/>
          </a:p>
          <a:p>
            <a:r>
              <a:rPr lang="en-US" dirty="0" err="1" smtClean="0"/>
              <a:t>TestHelpers.cs</a:t>
            </a:r>
            <a:r>
              <a:rPr lang="en-US" dirty="0" smtClean="0"/>
              <a:t> contains stuff that multiple tests, across multiple assignments, make use of</a:t>
            </a:r>
          </a:p>
          <a:p>
            <a:pPr lvl="1"/>
            <a:r>
              <a:rPr lang="en-US" dirty="0" smtClean="0"/>
              <a:t>Input/output capturing code </a:t>
            </a:r>
          </a:p>
          <a:p>
            <a:pPr lvl="1"/>
            <a:r>
              <a:rPr lang="en-US" dirty="0" smtClean="0"/>
              <a:t>‘Fuzzy’ comparisons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02_PCE_ForTests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D6FC85-5ACC-4F4F-A8CD-CD42FB7A72E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PCE_Tests_To_Run.cs</a:t>
            </a:r>
            <a:r>
              <a:rPr lang="en-US" dirty="0" smtClean="0"/>
              <a:t> contains the actual tests – you’ll want to look in here for the details of each particular test.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02_PCE_ForTests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D6FC85-5ACC-4F4F-A8CD-CD42FB7A72E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where YOUR CODE will be put.</a:t>
            </a:r>
          </a:p>
          <a:p>
            <a:pPr lvl="1"/>
            <a:r>
              <a:rPr lang="en-US" dirty="0" smtClean="0"/>
              <a:t>There will be just one file (</a:t>
            </a:r>
            <a:r>
              <a:rPr lang="en-US" dirty="0" err="1" smtClean="0"/>
              <a:t>Student_Answers.cs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Your code (that you will hand in) </a:t>
            </a:r>
            <a:r>
              <a:rPr lang="en-US" b="1" u="sng" dirty="0" smtClean="0"/>
              <a:t>always </a:t>
            </a:r>
            <a:r>
              <a:rPr lang="en-US" dirty="0" smtClean="0"/>
              <a:t>goes into </a:t>
            </a:r>
            <a:r>
              <a:rPr lang="en-US" dirty="0" err="1" smtClean="0"/>
              <a:t>Student_Answers.cs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03_PCE_Student_Code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D6FC85-5ACC-4F4F-A8CD-CD42FB7A72E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experiment with a normal, console application, you do so by setting this project as the startup project, and then adding code to Main.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03_PCE_Student_Code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D6FC85-5ACC-4F4F-A8CD-CD42FB7A72E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0B2390-3502-41F4-AFBD-BE1DF64D8A7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2438400"/>
          </a:xfrm>
        </p:spPr>
        <p:txBody>
          <a:bodyPr/>
          <a:lstStyle/>
          <a:p>
            <a:pPr lvl="1" algn="r" eaLnBrk="1" fontAlgn="auto" hangingPunct="1">
              <a:spcAft>
                <a:spcPts val="0"/>
              </a:spcAft>
              <a:defRPr/>
            </a:pPr>
            <a:r>
              <a:rPr lang="en-US" dirty="0" smtClean="0"/>
              <a:t>Demo:</a:t>
            </a:r>
            <a:br>
              <a:rPr lang="en-US" dirty="0" smtClean="0"/>
            </a:br>
            <a:r>
              <a:rPr lang="en-US" dirty="0" smtClean="0"/>
              <a:t>H</a:t>
            </a:r>
            <a:r>
              <a:rPr lang="en-US" sz="2800" b="0" dirty="0" smtClean="0"/>
              <a:t>ow to run </a:t>
            </a:r>
            <a:r>
              <a:rPr lang="en-US" sz="2800" b="0" dirty="0"/>
              <a:t>the tests in the NUnit </a:t>
            </a:r>
            <a:r>
              <a:rPr lang="en-US" sz="2800" b="0" dirty="0" smtClean="0"/>
              <a:t>GUI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724400" y="1447800"/>
            <a:ext cx="411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686800" cy="4525962"/>
          </a:xfrm>
        </p:spPr>
        <p:txBody>
          <a:bodyPr/>
          <a:lstStyle/>
          <a:p>
            <a:pPr eaLnBrk="1" hangingPunct="1"/>
            <a:r>
              <a:rPr lang="en-US" dirty="0" smtClean="0"/>
              <a:t>Make sure that “01_PCE_Test_Runner” is startup project</a:t>
            </a:r>
          </a:p>
          <a:p>
            <a:pPr lvl="1" eaLnBrk="1" hangingPunct="1"/>
            <a:r>
              <a:rPr lang="en-US" dirty="0" smtClean="0"/>
              <a:t>Right-click on it, and “Set as startup project” if it’s not</a:t>
            </a:r>
          </a:p>
          <a:p>
            <a:pPr lvl="1" eaLnBrk="1" hangingPunct="1"/>
            <a:r>
              <a:rPr lang="en-US" dirty="0" smtClean="0"/>
              <a:t>Make sure that in </a:t>
            </a:r>
            <a:r>
              <a:rPr lang="en-US" dirty="0" err="1" smtClean="0"/>
              <a:t>RunTests.cs</a:t>
            </a:r>
            <a:r>
              <a:rPr lang="en-US" dirty="0" smtClean="0"/>
              <a:t>, the line</a:t>
            </a:r>
            <a:br>
              <a:rPr lang="en-US" dirty="0" smtClean="0"/>
            </a:b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doThis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RUN_TEST_IN_GUI; 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/>
              <a:t>is </a:t>
            </a:r>
            <a:r>
              <a:rPr lang="en-US" u="sng" dirty="0" smtClean="0"/>
              <a:t>un</a:t>
            </a:r>
            <a:r>
              <a:rPr lang="en-US" dirty="0" smtClean="0"/>
              <a:t>commented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In VS: </a:t>
            </a:r>
            <a:r>
              <a:rPr lang="en-US" dirty="0" err="1" smtClean="0"/>
              <a:t>Debug</a:t>
            </a:r>
            <a:r>
              <a:rPr lang="en-US" dirty="0" err="1" smtClean="0">
                <a:sym typeface="Wingdings" pitchFamily="2" charset="2"/>
              </a:rPr>
              <a:t>Start</a:t>
            </a:r>
            <a:r>
              <a:rPr lang="en-US" dirty="0" smtClean="0">
                <a:sym typeface="Wingdings" pitchFamily="2" charset="2"/>
              </a:rPr>
              <a:t> (Without) Debugging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(If either doesn’t work, email </a:t>
            </a:r>
            <a:r>
              <a:rPr lang="en-US" dirty="0" err="1" smtClean="0">
                <a:sym typeface="Wingdings" pitchFamily="2" charset="2"/>
              </a:rPr>
              <a:t>prof</a:t>
            </a:r>
            <a:r>
              <a:rPr lang="en-US" dirty="0" smtClean="0">
                <a:sym typeface="Wingdings" pitchFamily="2" charset="2"/>
              </a:rPr>
              <a:t>!)</a:t>
            </a:r>
          </a:p>
          <a:p>
            <a:pPr eaLnBrk="1" hangingPunct="1"/>
            <a:endParaRPr lang="en-US" dirty="0" smtClean="0">
              <a:sym typeface="Wingdings" pitchFamily="2" charset="2"/>
            </a:endParaRPr>
          </a:p>
          <a:p>
            <a:pPr eaLnBrk="1" hangingPunct="1"/>
            <a:r>
              <a:rPr lang="en-US" dirty="0" smtClean="0">
                <a:sym typeface="Wingdings" pitchFamily="2" charset="2"/>
              </a:rPr>
              <a:t>In the NUnit test runner: </a:t>
            </a:r>
            <a:r>
              <a:rPr lang="en-US" dirty="0" smtClean="0"/>
              <a:t>click ‘Run’ button</a:t>
            </a:r>
          </a:p>
          <a:p>
            <a:pPr lvl="1" eaLnBrk="1" hangingPunct="1"/>
            <a:r>
              <a:rPr lang="en-US" dirty="0" smtClean="0"/>
              <a:t>Be careful about which test(s) you’ve selected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Details: GUI Test Runner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D6FC85-5ACC-4F4F-A8CD-CD42FB7A72E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6486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66950" y="2779713"/>
              <a:ext cx="20638" cy="15875"/>
            </p14:xfrm>
          </p:contentPart>
        </mc:Choice>
        <mc:Fallback>
          <p:pic>
            <p:nvPicPr>
              <p:cNvPr id="16486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57698" y="2777187"/>
                <a:ext cx="32380" cy="27781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NUnit should  auto-reload your code when you recompile</a:t>
            </a:r>
          </a:p>
          <a:p>
            <a:pPr lvl="1" eaLnBrk="1" hangingPunct="1"/>
            <a:r>
              <a:rPr lang="en-US" dirty="0" smtClean="0"/>
              <a:t>If it doesn’t, you can force it to reload:  </a:t>
            </a:r>
            <a:br>
              <a:rPr lang="en-US" dirty="0" smtClean="0"/>
            </a:br>
            <a:r>
              <a:rPr lang="en-US" dirty="0" smtClean="0"/>
              <a:t>File </a:t>
            </a:r>
            <a:r>
              <a:rPr lang="en-US" dirty="0" smtClean="0">
                <a:sym typeface="Wingdings" pitchFamily="2" charset="2"/>
              </a:rPr>
              <a:t> Reload Project  		or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/>
              <a:t>File </a:t>
            </a:r>
            <a:r>
              <a:rPr lang="en-US" dirty="0" smtClean="0">
                <a:sym typeface="Wingdings" pitchFamily="2" charset="2"/>
              </a:rPr>
              <a:t> Reload Tests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You can then leave the test runner open, switch back to Visual Studio,</a:t>
            </a:r>
            <a:br>
              <a:rPr lang="en-US" dirty="0" smtClean="0"/>
            </a:br>
            <a:r>
              <a:rPr lang="en-US" dirty="0" smtClean="0"/>
              <a:t>change your program, and </a:t>
            </a:r>
            <a:br>
              <a:rPr lang="en-US" dirty="0" smtClean="0"/>
            </a:br>
            <a:r>
              <a:rPr lang="en-US" dirty="0" smtClean="0"/>
              <a:t>re-run your tests</a:t>
            </a:r>
          </a:p>
          <a:p>
            <a:pPr lvl="1" eaLnBrk="1" hangingPunct="1"/>
            <a:r>
              <a:rPr lang="en-US" dirty="0" smtClean="0"/>
              <a:t>Without having to quit-and-restart NUnit</a:t>
            </a:r>
          </a:p>
          <a:p>
            <a:pPr eaLnBrk="1" hangingPunct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Details: GUI Test Runner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D6FC85-5ACC-4F4F-A8CD-CD42FB7A72E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the test(s) in the GUI</a:t>
            </a:r>
          </a:p>
          <a:p>
            <a:r>
              <a:rPr lang="en-US" dirty="0" smtClean="0"/>
              <a:t>Get the name of a test that is failing</a:t>
            </a:r>
            <a:br>
              <a:rPr lang="en-US" dirty="0" smtClean="0"/>
            </a:br>
            <a:endParaRPr lang="en-US" dirty="0" smtClean="0"/>
          </a:p>
          <a:p>
            <a:pPr marL="623887" indent="-514350">
              <a:buSzPct val="120000"/>
              <a:buFont typeface="+mj-lt"/>
              <a:buAutoNum type="arabicPeriod"/>
            </a:pPr>
            <a:r>
              <a:rPr lang="en-US" dirty="0" smtClean="0"/>
              <a:t>Edit</a:t>
            </a:r>
            <a:r>
              <a:rPr lang="en-US" dirty="0" smtClean="0">
                <a:sym typeface="Wingdings" pitchFamily="2" charset="2"/>
              </a:rPr>
              <a:t> Find And Replace </a:t>
            </a:r>
            <a:r>
              <a:rPr lang="en-US" dirty="0" smtClean="0"/>
              <a:t>Find In Files</a:t>
            </a:r>
          </a:p>
          <a:p>
            <a:pPr marL="879475" lvl="1" indent="-514350">
              <a:buSzPct val="120000"/>
              <a:buFont typeface="+mj-lt"/>
              <a:buAutoNum type="alphaLcParenR"/>
            </a:pPr>
            <a:r>
              <a:rPr lang="en-US" dirty="0" smtClean="0"/>
              <a:t>Type in the name of the failing test &amp; go find it.</a:t>
            </a:r>
          </a:p>
          <a:p>
            <a:pPr marL="623887" indent="-514350">
              <a:buSzPct val="120000"/>
              <a:buFont typeface="+mj-lt"/>
              <a:buAutoNum type="arabicPeriod"/>
            </a:pPr>
            <a:endParaRPr lang="en-US" dirty="0" smtClean="0"/>
          </a:p>
          <a:p>
            <a:pPr marL="623887" indent="-514350">
              <a:buSzPct val="120000"/>
              <a:buFont typeface="+mj-lt"/>
              <a:buAutoNum type="arabicPeriod"/>
            </a:pPr>
            <a:r>
              <a:rPr lang="en-US" dirty="0" smtClean="0"/>
              <a:t>In 02_PCE_ForTests, in </a:t>
            </a:r>
            <a:r>
              <a:rPr lang="en-US" dirty="0" err="1" smtClean="0"/>
              <a:t>PCE_Tests_To_Run.cs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find the test by hand</a:t>
            </a:r>
          </a:p>
          <a:p>
            <a:pPr marL="623887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How to find a failing 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D6FC85-5ACC-4F4F-A8CD-CD42FB7A72E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990600"/>
            <a:ext cx="7391400" cy="4724400"/>
          </a:xfrm>
        </p:spPr>
        <p:txBody>
          <a:bodyPr/>
          <a:lstStyle/>
          <a:p>
            <a:pPr eaLnBrk="1" hangingPunct="1"/>
            <a:r>
              <a:rPr lang="en-US" dirty="0" smtClean="0"/>
              <a:t>Writing snippets of code that try to use methods (functions) from your program.  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Each snippet should test one (and only one) function...</a:t>
            </a:r>
            <a:br>
              <a:rPr lang="en-US" dirty="0" smtClean="0"/>
            </a:br>
            <a:r>
              <a:rPr lang="en-US" dirty="0" smtClean="0"/>
              <a:t>...by calling the function, then comparing what the function actually produced to what it was supposed to produce.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Running the test code thus verifies that (at least part of) your program is doing 			what it’s supposed to.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E0E47EF-E0AE-4DAD-9A65-4D95F652F28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 smtClean="0"/>
              <a:t>Unit Testing (Definition)</a:t>
            </a: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4724400" y="1447800"/>
            <a:ext cx="411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the tabs at the bottom:</a:t>
            </a:r>
          </a:p>
          <a:p>
            <a:r>
              <a:rPr lang="en-US" dirty="0" smtClean="0"/>
              <a:t>Errors And Failures:</a:t>
            </a:r>
          </a:p>
          <a:p>
            <a:pPr lvl="1"/>
            <a:r>
              <a:rPr lang="en-US" dirty="0" smtClean="0"/>
              <a:t>Lists out the exact error message when the test failed</a:t>
            </a:r>
          </a:p>
          <a:p>
            <a:pPr lvl="1"/>
            <a:r>
              <a:rPr lang="en-US" dirty="0" smtClean="0"/>
              <a:t>Tries to tell you where the failure occurred</a:t>
            </a:r>
          </a:p>
          <a:p>
            <a:r>
              <a:rPr lang="en-US" dirty="0" smtClean="0"/>
              <a:t>Tests Not Run:</a:t>
            </a:r>
          </a:p>
          <a:p>
            <a:pPr lvl="1"/>
            <a:r>
              <a:rPr lang="en-US" dirty="0" smtClean="0"/>
              <a:t>This should never happen (unless there’s an error with the test)</a:t>
            </a:r>
          </a:p>
          <a:p>
            <a:r>
              <a:rPr lang="en-US" smtClean="0"/>
              <a:t>Test </a:t>
            </a:r>
            <a:r>
              <a:rPr lang="en-US" dirty="0" smtClean="0"/>
              <a:t>Output:</a:t>
            </a:r>
          </a:p>
          <a:p>
            <a:pPr lvl="1"/>
            <a:r>
              <a:rPr lang="en-US" dirty="0" smtClean="0"/>
              <a:t>Anything you (or the test) </a:t>
            </a:r>
            <a:r>
              <a:rPr lang="en-US" dirty="0" err="1" smtClean="0"/>
              <a:t>Console.Writes</a:t>
            </a:r>
            <a:r>
              <a:rPr lang="en-US" dirty="0" smtClean="0"/>
              <a:t> will be displayed here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Details: GUI Test Runner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D6FC85-5ACC-4F4F-A8CD-CD42FB7A72E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Details: </a:t>
            </a:r>
            <a:br>
              <a:rPr lang="en-US" dirty="0" smtClean="0"/>
            </a:br>
            <a:r>
              <a:rPr lang="en-US" dirty="0" smtClean="0"/>
              <a:t>The Unit Tests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D6FC85-5ACC-4F4F-A8CD-CD42FB7A72E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[Test]</a:t>
            </a:r>
          </a:p>
          <a:p>
            <a:pPr lvl="2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Specifies that test will be automatically called by NUnit. </a:t>
            </a:r>
          </a:p>
          <a:p>
            <a:pPr lvl="2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The GUI automatically finds this test, and gets the name to display in the GUI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3891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45FC065-B810-484C-83E5-57FE8501239B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[Test] Attribute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[Category]</a:t>
            </a:r>
          </a:p>
          <a:p>
            <a:pPr lvl="1" eaLnBrk="1" hangingPunct="1"/>
            <a:r>
              <a:rPr lang="en-US" dirty="0" smtClean="0"/>
              <a:t>Used by the instructor to put a test into a grading category</a:t>
            </a:r>
          </a:p>
          <a:p>
            <a:pPr eaLnBrk="1" hangingPunct="1"/>
            <a:r>
              <a:rPr lang="en-US" dirty="0" smtClean="0"/>
              <a:t>[</a:t>
            </a:r>
            <a:r>
              <a:rPr lang="en-US" dirty="0" err="1" smtClean="0"/>
              <a:t>TestFixture</a:t>
            </a:r>
            <a:r>
              <a:rPr lang="en-US" dirty="0" smtClean="0"/>
              <a:t>], [</a:t>
            </a:r>
            <a:r>
              <a:rPr lang="en-US" dirty="0" err="1" smtClean="0"/>
              <a:t>TimeOut</a:t>
            </a:r>
            <a:r>
              <a:rPr lang="en-US" dirty="0" smtClean="0"/>
              <a:t>], [Description]</a:t>
            </a:r>
          </a:p>
          <a:p>
            <a:pPr lvl="1" eaLnBrk="1" hangingPunct="1"/>
            <a:r>
              <a:rPr lang="en-US" dirty="0" smtClean="0"/>
              <a:t>Used to tell </a:t>
            </a:r>
            <a:r>
              <a:rPr lang="en-US" dirty="0" err="1" smtClean="0"/>
              <a:t>Nunit</a:t>
            </a:r>
            <a:r>
              <a:rPr lang="en-US" dirty="0" smtClean="0"/>
              <a:t> about tests</a:t>
            </a:r>
          </a:p>
        </p:txBody>
      </p:sp>
      <p:sp>
        <p:nvSpPr>
          <p:cNvPr id="3993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EA3723E-AA48-4FE9-AEFD-2547B5C77F22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Attributes to ignore: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NUnit ‘magically’ finds the tests to run</a:t>
            </a:r>
          </a:p>
          <a:p>
            <a:pPr lvl="1" eaLnBrk="1" hangingPunct="1"/>
            <a:r>
              <a:rPr lang="en-US" dirty="0" smtClean="0"/>
              <a:t>Once the test starts, it runs just like normal code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We can tell NUnit to check that certain things are true at certain points, and fail if they’re not true</a:t>
            </a:r>
          </a:p>
          <a:p>
            <a:pPr lvl="1" eaLnBrk="1" hangingPunct="1"/>
            <a:r>
              <a:rPr lang="en-US" dirty="0" smtClean="0"/>
              <a:t>This is done using the </a:t>
            </a:r>
            <a:r>
              <a:rPr lang="en-US" dirty="0" err="1" smtClean="0"/>
              <a:t>Assert.That</a:t>
            </a:r>
            <a:r>
              <a:rPr lang="en-US" dirty="0" smtClean="0"/>
              <a:t> command</a:t>
            </a:r>
          </a:p>
          <a:p>
            <a:pPr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If the function crashes (or throws exception), then the crash will be caught, prevented (normally), and the test will fail</a:t>
            </a:r>
            <a:br>
              <a:rPr lang="en-US" dirty="0" smtClean="0"/>
            </a:br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4096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7DFC247-F6A8-4FC0-8878-FC52C684E2A2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Execution of a test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Assert.That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 false, “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” );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this does:</a:t>
            </a:r>
          </a:p>
          <a:p>
            <a:pPr lvl="1" eaLnBrk="1" hangingPunct="1"/>
            <a:r>
              <a:rPr lang="en-US" dirty="0" smtClean="0"/>
              <a:t>If the first parameter (‘false’) is false,</a:t>
            </a:r>
            <a:br>
              <a:rPr lang="en-US" dirty="0" smtClean="0"/>
            </a:br>
            <a:r>
              <a:rPr lang="en-US" dirty="0" smtClean="0"/>
              <a:t>then the test will fail, with the message “</a:t>
            </a:r>
            <a:r>
              <a:rPr lang="en-US" dirty="0" err="1" smtClean="0"/>
              <a:t>msg</a:t>
            </a:r>
            <a:r>
              <a:rPr lang="en-US" dirty="0" smtClean="0"/>
              <a:t>”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Test: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Basic_Fail</a:t>
            </a:r>
            <a:r>
              <a:rPr lang="en-US" dirty="0" smtClean="0"/>
              <a:t> in the </a:t>
            </a:r>
            <a:r>
              <a:rPr lang="en-US" dirty="0" err="1" smtClean="0"/>
              <a:t>Nunit_Demo</a:t>
            </a:r>
            <a:r>
              <a:rPr lang="en-US" dirty="0" smtClean="0"/>
              <a:t> project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4198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41B6D3B-03BF-4027-81DE-7BF0E9568C1C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Basic (Failing) Test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correctAnswer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pPr eaLnBrk="1" hangingPunct="1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Assert.That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correctAnswer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“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” );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This separates out the ‘is it correct?’ logic from the Assert statement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Notice that we can (and often will) use this pattern</a:t>
            </a:r>
          </a:p>
          <a:p>
            <a:pPr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Test: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Basic_Fail_2, Basic_Fail_3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4301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8179DC9-B0BF-46E6-A879-4C6E490545A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More typical pattern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“Message” can work like </a:t>
            </a:r>
            <a:r>
              <a:rPr lang="en-US" dirty="0" err="1" smtClean="0"/>
              <a:t>Console.WriteLine</a:t>
            </a:r>
            <a:r>
              <a:rPr lang="en-US" dirty="0" smtClean="0"/>
              <a:t>: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 = 10;</a:t>
            </a:r>
          </a:p>
          <a:p>
            <a:pPr eaLnBrk="1" hangingPunct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Assert.That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 num == 12, “num={0} isn’t what we expected”, num);</a:t>
            </a:r>
          </a:p>
          <a:p>
            <a:pPr eaLnBrk="1" hangingPunct="1"/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65125" lvl="1" indent="-255588" eaLnBrk="1" hangingPunct="1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dirty="0" smtClean="0"/>
              <a:t>Test: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Basic_Console_WriteLine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4505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E347B42-ECD1-4011-99EF-F0C6BF8056AE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Using Assert Like </a:t>
            </a:r>
            <a:r>
              <a:rPr lang="en-US" dirty="0" err="1" smtClean="0"/>
              <a:t>Console.Write</a:t>
            </a:r>
            <a:r>
              <a:rPr lang="en-US" dirty="0" smtClean="0"/>
              <a:t>*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Typically, a test will call into your code, check the result, and then Assert that your answer is the same as the expected answer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Because the test code is in another project, you </a:t>
            </a:r>
            <a:r>
              <a:rPr lang="en-US" dirty="0" smtClean="0">
                <a:solidFill>
                  <a:srgbClr val="FF0000"/>
                </a:solidFill>
              </a:rPr>
              <a:t>MUST make your classes PUBLIC in the </a:t>
            </a:r>
            <a:r>
              <a:rPr lang="en-US" dirty="0" err="1" smtClean="0">
                <a:solidFill>
                  <a:srgbClr val="FF0000"/>
                </a:solidFill>
              </a:rPr>
              <a:t>StudentCode</a:t>
            </a:r>
            <a:r>
              <a:rPr lang="en-US" dirty="0" smtClean="0">
                <a:solidFill>
                  <a:srgbClr val="FF0000"/>
                </a:solidFill>
              </a:rPr>
              <a:t> project</a:t>
            </a:r>
          </a:p>
          <a:p>
            <a:pPr eaLnBrk="1" hangingPunct="1"/>
            <a:endParaRPr lang="en-US" dirty="0" smtClean="0">
              <a:solidFill>
                <a:srgbClr val="FF0000"/>
              </a:solidFill>
            </a:endParaRPr>
          </a:p>
          <a:p>
            <a:pPr lvl="2" eaLnBrk="1" hangingPunct="1"/>
            <a:r>
              <a:rPr lang="en-US" dirty="0" smtClean="0"/>
              <a:t>This will either have been done for you, or else we’ll cover how to create your own classes in C#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813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02C42D9-A551-4605-AD52-729758270D1A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Calling Student Code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eaLnBrk="1" hangingPunct="1"/>
            <a:r>
              <a:rPr lang="en-US" dirty="0" smtClean="0"/>
              <a:t>This is the first ‘real’ unit test  </a:t>
            </a:r>
            <a:r>
              <a:rPr lang="en-US" dirty="0" smtClean="0">
                <a:sym typeface="Wingdings" pitchFamily="2" charset="2"/>
              </a:rPr>
              <a:t>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Call into your code</a:t>
            </a:r>
            <a:br>
              <a:rPr lang="en-US" dirty="0" smtClean="0"/>
            </a:br>
            <a:r>
              <a:rPr lang="en-US" dirty="0" smtClean="0"/>
              <a:t>	Check the answer</a:t>
            </a:r>
            <a:br>
              <a:rPr lang="en-US" dirty="0" smtClean="0"/>
            </a:br>
            <a:r>
              <a:rPr lang="en-US" dirty="0" smtClean="0"/>
              <a:t>	Pass (or fail) the test</a:t>
            </a:r>
          </a:p>
          <a:p>
            <a:pPr marL="365125" lvl="1" indent="-255588" eaLnBrk="1" hangingPunct="1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en-US" dirty="0" smtClean="0"/>
          </a:p>
          <a:p>
            <a:pPr marL="365125" lvl="1" indent="-255588" eaLnBrk="1" hangingPunct="1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en-US" dirty="0" smtClean="0"/>
          </a:p>
          <a:p>
            <a:pPr marL="365125" lvl="1" indent="-255588" eaLnBrk="1" hangingPunct="1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dirty="0" smtClean="0"/>
              <a:t>Test: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Basic_Unit_Test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65125" lvl="1" indent="-255588" eaLnBrk="1" hangingPunct="1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65125" lvl="1" indent="-255588" eaLnBrk="1" hangingPunct="1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13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02C42D9-A551-4605-AD52-729758270D1A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Calling Student Code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685800"/>
            <a:ext cx="8077200" cy="5257800"/>
          </a:xfrm>
        </p:spPr>
        <p:txBody>
          <a:bodyPr/>
          <a:lstStyle/>
          <a:p>
            <a:pPr eaLnBrk="1" hangingPunct="1"/>
            <a:r>
              <a:rPr lang="en-US" smtClean="0">
                <a:latin typeface="Courier New" pitchFamily="49" charset="0"/>
                <a:cs typeface="Courier New" pitchFamily="49" charset="0"/>
              </a:rPr>
              <a:t>public bool isPrime( int num)</a:t>
            </a:r>
            <a:br>
              <a:rPr lang="en-US" smtClean="0">
                <a:latin typeface="Courier New" pitchFamily="49" charset="0"/>
                <a:cs typeface="Courier New" pitchFamily="49" charset="0"/>
              </a:rPr>
            </a:b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mtClean="0">
                <a:latin typeface="Courier New" pitchFamily="49" charset="0"/>
                <a:cs typeface="Courier New" pitchFamily="49" charset="0"/>
              </a:rPr>
            </a:br>
            <a:r>
              <a:rPr lang="en-US" smtClean="0">
                <a:latin typeface="Courier New" pitchFamily="49" charset="0"/>
                <a:cs typeface="Courier New" pitchFamily="49" charset="0"/>
              </a:rPr>
              <a:t>   /*implementation omitted*/</a:t>
            </a:r>
            <a:br>
              <a:rPr lang="en-US" smtClean="0">
                <a:latin typeface="Courier New" pitchFamily="49" charset="0"/>
                <a:cs typeface="Courier New" pitchFamily="49" charset="0"/>
              </a:rPr>
            </a:b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/>
            <a:r>
              <a:rPr lang="en-US" smtClean="0"/>
              <a:t>Definition of a prime number:</a:t>
            </a:r>
          </a:p>
          <a:p>
            <a:pPr lvl="1" eaLnBrk="1" hangingPunct="1"/>
            <a:r>
              <a:rPr lang="en-US" smtClean="0"/>
              <a:t>“A </a:t>
            </a:r>
            <a:r>
              <a:rPr lang="en-US" b="1" smtClean="0"/>
              <a:t>prime number</a:t>
            </a:r>
            <a:r>
              <a:rPr lang="en-US" smtClean="0"/>
              <a:t> (or a </a:t>
            </a:r>
            <a:r>
              <a:rPr lang="en-US" b="1" smtClean="0"/>
              <a:t>prime</a:t>
            </a:r>
            <a:r>
              <a:rPr lang="en-US" smtClean="0"/>
              <a:t>) is a </a:t>
            </a:r>
            <a:r>
              <a:rPr lang="en-US" smtClean="0">
                <a:hlinkClick r:id="rId3" action="ppaction://hlinkfile" tooltip="Natural number"/>
              </a:rPr>
              <a:t>natural number</a:t>
            </a:r>
            <a:r>
              <a:rPr lang="en-US" smtClean="0"/>
              <a:t> which has exactly two </a:t>
            </a:r>
            <a:r>
              <a:rPr lang="en-US" b="1" smtClean="0"/>
              <a:t>distinct</a:t>
            </a:r>
            <a:r>
              <a:rPr lang="en-US" smtClean="0"/>
              <a:t> natural number </a:t>
            </a:r>
            <a:r>
              <a:rPr lang="en-US" smtClean="0">
                <a:hlinkClick r:id="rId4" action="ppaction://hlinkfile" tooltip="Divisor"/>
              </a:rPr>
              <a:t>divisors</a:t>
            </a:r>
            <a:r>
              <a:rPr lang="en-US" smtClean="0"/>
              <a:t>: </a:t>
            </a:r>
            <a:r>
              <a:rPr lang="en-US" smtClean="0">
                <a:hlinkClick r:id="rId5" action="ppaction://hlinkfile" tooltip="1 (number)"/>
              </a:rPr>
              <a:t>1</a:t>
            </a:r>
            <a:r>
              <a:rPr lang="en-US" smtClean="0"/>
              <a:t> and itself.” (Wikipedia)</a:t>
            </a:r>
          </a:p>
          <a:p>
            <a:pPr lvl="2" eaLnBrk="1" hangingPunct="1"/>
            <a:r>
              <a:rPr lang="en-US" smtClean="0"/>
              <a:t>“The number 1 is </a:t>
            </a:r>
            <a:r>
              <a:rPr lang="en-US" smtClean="0">
                <a:hlinkClick r:id="rId6" action="ppaction://hlinkfile"/>
              </a:rPr>
              <a:t>by definition not a prime number</a:t>
            </a:r>
            <a:r>
              <a:rPr lang="en-US" smtClean="0"/>
              <a:t>”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6217436-E7CE-4B85-B1B5-4EAA18372A1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7620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 Function To Test</a:t>
            </a: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4724400" y="1447800"/>
            <a:ext cx="411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If you’re having trouble getting a test to pass,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can try adding print statements to your code,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 that as the program runs,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tells you about what it’s doing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10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7A241DC-68F3-48DF-A97C-7A65AF43FA1B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Debugging Strategy: Printing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813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02C42D9-A551-4605-AD52-729758270D1A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 smtClean="0"/>
              <a:t>Test Attribute Details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Certain tests may redirect input, output</a:t>
            </a:r>
          </a:p>
          <a:p>
            <a:pPr lvl="1" eaLnBrk="1" hangingPunct="1"/>
            <a:r>
              <a:rPr lang="en-US" dirty="0" smtClean="0"/>
              <a:t>This means that they can ‘feed’ input to your code, and ‘capture’ the output that you produce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Capturing </a:t>
            </a:r>
            <a:r>
              <a:rPr lang="en-US" dirty="0" err="1" smtClean="0"/>
              <a:t>Console.Out</a:t>
            </a:r>
            <a:r>
              <a:rPr lang="en-US" dirty="0" smtClean="0"/>
              <a:t> in the Test</a:t>
            </a:r>
          </a:p>
          <a:p>
            <a:pPr lvl="1" eaLnBrk="1" hangingPunct="1"/>
            <a:r>
              <a:rPr lang="en-US" dirty="0" smtClean="0"/>
              <a:t>Importance of the ‘fuzzy’ string comparison</a:t>
            </a:r>
          </a:p>
          <a:p>
            <a:pPr eaLnBrk="1" hangingPunct="1"/>
            <a:r>
              <a:rPr lang="en-US" dirty="0" smtClean="0"/>
              <a:t>Test-Supplied </a:t>
            </a:r>
            <a:r>
              <a:rPr lang="en-US" dirty="0" err="1" smtClean="0"/>
              <a:t>Console.In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813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02C42D9-A551-4605-AD52-729758270D1A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Redirecting I/O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eaLnBrk="1" hangingPunct="1"/>
            <a:r>
              <a:rPr lang="en-US" dirty="0" smtClean="0"/>
              <a:t>Using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TestHelpers</a:t>
            </a:r>
            <a:r>
              <a:rPr lang="en-US" dirty="0" smtClean="0"/>
              <a:t> software, the tests can capture output.</a:t>
            </a:r>
          </a:p>
          <a:p>
            <a:pPr marL="365125" lvl="1" eaLnBrk="1" hangingPunct="1"/>
            <a:r>
              <a:rPr lang="en-US" dirty="0" smtClean="0"/>
              <a:t>This is in the </a:t>
            </a:r>
            <a:r>
              <a:rPr lang="en-US" dirty="0" err="1" smtClean="0"/>
              <a:t>TestHelpers.cs</a:t>
            </a:r>
            <a:r>
              <a:rPr lang="en-US" dirty="0" smtClean="0"/>
              <a:t> file ; you’re welcome to look at it, if you’re curious about how it works</a:t>
            </a:r>
          </a:p>
          <a:p>
            <a:pPr marL="109537" eaLnBrk="1" hangingPunct="1"/>
            <a:endParaRPr lang="en-US" dirty="0" smtClean="0"/>
          </a:p>
          <a:p>
            <a:pPr marL="109537" eaLnBrk="1" hangingPunct="1"/>
            <a:r>
              <a:rPr lang="en-US" dirty="0" smtClean="0"/>
              <a:t>Anything that you print (using </a:t>
            </a:r>
            <a:r>
              <a:rPr lang="en-US" dirty="0" err="1" smtClean="0"/>
              <a:t>Console.Write</a:t>
            </a:r>
            <a:r>
              <a:rPr lang="en-US" dirty="0" smtClean="0"/>
              <a:t>) can be captured</a:t>
            </a:r>
          </a:p>
          <a:p>
            <a:pPr marL="109537" eaLnBrk="1" hangingPunct="1"/>
            <a:endParaRPr lang="en-US" dirty="0" smtClean="0"/>
          </a:p>
          <a:p>
            <a:pPr marL="365125" lvl="1" indent="-255588" eaLnBrk="1" hangingPunct="1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en-US" dirty="0" smtClean="0"/>
          </a:p>
          <a:p>
            <a:pPr marL="365125" lvl="1" indent="-255588" eaLnBrk="1" hangingPunct="1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dirty="0" smtClean="0"/>
              <a:t>Test: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Unit_Test_Console_WriteLine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13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02C42D9-A551-4605-AD52-729758270D1A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Output (captured by the test)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eaLnBrk="1" hangingPunct="1"/>
            <a:r>
              <a:rPr lang="en-US" dirty="0" smtClean="0"/>
              <a:t>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TestHelpers</a:t>
            </a:r>
            <a:r>
              <a:rPr lang="en-US" dirty="0" smtClean="0"/>
              <a:t> software also provides for a number of helpful routines, including ‘fuzzy’ comparisons</a:t>
            </a:r>
          </a:p>
          <a:p>
            <a:pPr marL="365125" lvl="1" eaLnBrk="1" hangingPunct="1"/>
            <a:r>
              <a:rPr lang="en-US" dirty="0" smtClean="0"/>
              <a:t>‘Fuzzy’ for strings means case-insensitive, and without (too much) regard for blank spaces</a:t>
            </a:r>
          </a:p>
          <a:p>
            <a:pPr marL="109537" eaLnBrk="1" hangingPunct="1"/>
            <a:endParaRPr lang="en-US" dirty="0" smtClean="0"/>
          </a:p>
          <a:p>
            <a:pPr marL="365125" lvl="1" indent="-255588" eaLnBrk="1" hangingPunct="1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en-US" dirty="0" smtClean="0"/>
          </a:p>
          <a:p>
            <a:pPr marL="365125" lvl="1" indent="-255588" eaLnBrk="1" hangingPunct="1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dirty="0" smtClean="0"/>
              <a:t>Test: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Unit_Test_Console_WriteLine_Fuzzy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13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02C42D9-A551-4605-AD52-729758270D1A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Fuzzy String Comparisons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eaLnBrk="1" hangingPunct="1"/>
            <a:r>
              <a:rPr lang="en-US" dirty="0" smtClean="0"/>
              <a:t>The test can also assemble a string, which will be used as the input to your code.</a:t>
            </a:r>
          </a:p>
          <a:p>
            <a:pPr marL="109537" eaLnBrk="1" hangingPunct="1"/>
            <a:endParaRPr lang="en-US" dirty="0" smtClean="0"/>
          </a:p>
          <a:p>
            <a:pPr marL="109537" eaLnBrk="1" hangingPunct="1"/>
            <a:r>
              <a:rPr lang="en-US" dirty="0" smtClean="0"/>
              <a:t>Whenever you call </a:t>
            </a:r>
            <a:r>
              <a:rPr lang="en-US" dirty="0" err="1" smtClean="0"/>
              <a:t>Console.Readline</a:t>
            </a:r>
            <a:r>
              <a:rPr lang="en-US" dirty="0" smtClean="0"/>
              <a:t>, you will read everything up to the next newline</a:t>
            </a:r>
          </a:p>
          <a:p>
            <a:pPr marL="365125" lvl="1" eaLnBrk="1" hangingPunct="1"/>
            <a:r>
              <a:rPr lang="en-US" dirty="0" smtClean="0"/>
              <a:t>Enter key (Newline) in C#: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\n</a:t>
            </a:r>
          </a:p>
          <a:p>
            <a:pPr marL="109537" eaLnBrk="1" hangingPunct="1"/>
            <a:endParaRPr lang="en-US" dirty="0" smtClean="0"/>
          </a:p>
          <a:p>
            <a:pPr marL="109537" eaLnBrk="1" hangingPunct="1"/>
            <a:r>
              <a:rPr lang="en-US" dirty="0" smtClean="0"/>
              <a:t>Example of input: </a:t>
            </a:r>
          </a:p>
          <a:p>
            <a:pPr marL="365125" lvl="1" eaLnBrk="1" hangingPunct="1"/>
            <a:r>
              <a:rPr lang="en-US" dirty="0" smtClean="0"/>
              <a:t>“2\n3\</a:t>
            </a:r>
            <a:r>
              <a:rPr lang="en-US" dirty="0" err="1" smtClean="0"/>
              <a:t>nquit</a:t>
            </a:r>
            <a:r>
              <a:rPr lang="en-US" dirty="0" smtClean="0"/>
              <a:t>\n” is the same as typing </a:t>
            </a:r>
            <a:br>
              <a:rPr lang="en-US" dirty="0" smtClean="0"/>
            </a:br>
            <a:r>
              <a:rPr lang="en-US" dirty="0" smtClean="0"/>
              <a:t>2&lt;enter&gt;3&lt;enter&gt;quit&lt;enter&gt;</a:t>
            </a:r>
            <a:br>
              <a:rPr lang="en-US" dirty="0" smtClean="0"/>
            </a:br>
            <a:endParaRPr lang="en-US" dirty="0" smtClean="0"/>
          </a:p>
          <a:p>
            <a:pPr marL="365125" lvl="1" indent="-255588" eaLnBrk="1" hangingPunct="1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dirty="0" smtClean="0"/>
              <a:t>		Test: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Unit_Test_Console_IO_Fuzzy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13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02C42D9-A551-4605-AD52-729758270D1A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Test-Supplied Input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Unit_Test_Values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 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[Values(-1, 0, 1, 10)]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valueToTry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Tells NUnit to call this function four separate times:</a:t>
            </a:r>
          </a:p>
          <a:p>
            <a:pPr lvl="1" eaLnBrk="1" hangingPunct="1"/>
            <a:r>
              <a:rPr lang="en-US" sz="2000" dirty="0" smtClean="0"/>
              <a:t>once with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valueToTry</a:t>
            </a:r>
            <a:r>
              <a:rPr lang="en-US" sz="2000" dirty="0" smtClean="0"/>
              <a:t> set to -1</a:t>
            </a:r>
          </a:p>
          <a:p>
            <a:pPr lvl="1" eaLnBrk="1" hangingPunct="1"/>
            <a:r>
              <a:rPr lang="en-US" sz="2000" dirty="0" smtClean="0"/>
              <a:t>once with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valueToTry</a:t>
            </a:r>
            <a:r>
              <a:rPr lang="en-US" sz="2000" dirty="0" smtClean="0"/>
              <a:t> set to 0, </a:t>
            </a:r>
          </a:p>
          <a:p>
            <a:pPr lvl="1" eaLnBrk="1" hangingPunct="1"/>
            <a:r>
              <a:rPr lang="en-US" sz="2000" dirty="0" smtClean="0"/>
              <a:t>once with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valueToTry</a:t>
            </a:r>
            <a:r>
              <a:rPr lang="en-US" sz="2000" dirty="0" smtClean="0"/>
              <a:t> set to 1</a:t>
            </a:r>
          </a:p>
          <a:p>
            <a:pPr lvl="1" eaLnBrk="1" hangingPunct="1"/>
            <a:r>
              <a:rPr lang="en-US" sz="2000" dirty="0" smtClean="0"/>
              <a:t>once with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valueToTry</a:t>
            </a:r>
            <a:r>
              <a:rPr lang="en-US" sz="2000" dirty="0" smtClean="0"/>
              <a:t> set to 10</a:t>
            </a:r>
          </a:p>
          <a:p>
            <a:pPr lvl="1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Test: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Unit_Test_Values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08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DED2D6B-A170-40AA-B74D-8C1A0C48DD29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[Values] Attribute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public void Unit_Test_Values_2(</a:t>
            </a:r>
            <a:b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[Values(1, 10)]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a, </a:t>
            </a:r>
            <a:b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[Values(2, 4)]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b) 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Tells NUnit to call this function with ALL POSSIBLE COMBINATIONS OF a and b:</a:t>
            </a:r>
          </a:p>
          <a:p>
            <a:pPr lvl="1" eaLnBrk="1" hangingPunct="1"/>
            <a:r>
              <a:rPr lang="en-US" dirty="0" smtClean="0"/>
              <a:t>a = 1, b = 2</a:t>
            </a:r>
          </a:p>
          <a:p>
            <a:pPr lvl="1" eaLnBrk="1" hangingPunct="1"/>
            <a:r>
              <a:rPr lang="en-US" dirty="0" smtClean="0"/>
              <a:t>a = 1, b = 4</a:t>
            </a:r>
          </a:p>
          <a:p>
            <a:pPr lvl="1" eaLnBrk="1" hangingPunct="1"/>
            <a:r>
              <a:rPr lang="en-US" dirty="0" smtClean="0"/>
              <a:t>a = 10, b = 2</a:t>
            </a:r>
          </a:p>
          <a:p>
            <a:pPr lvl="1" eaLnBrk="1" hangingPunct="1"/>
            <a:r>
              <a:rPr lang="en-US" dirty="0" smtClean="0"/>
              <a:t>a = 10, b = 4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			Test: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Unit_Test_Values_2</a:t>
            </a:r>
          </a:p>
        </p:txBody>
      </p:sp>
      <p:sp>
        <p:nvSpPr>
          <p:cNvPr id="4608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DED2D6B-A170-40AA-B74D-8C1A0C48DD29}" type="slidenum">
              <a:rPr lang="en-US" smtClean="0"/>
              <a:pPr/>
              <a:t>37</a:t>
            </a:fld>
            <a:endParaRPr lang="en-US" dirty="0" smtClean="0"/>
          </a:p>
        </p:txBody>
      </p:sp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[Values] Attribute - Combo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TestCase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( 1, 2)]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TestCase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( 10, 4)]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Unit_Test_TestCase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b)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Tells NUnit to call this function with EACH </a:t>
            </a:r>
            <a:r>
              <a:rPr lang="en-US" dirty="0" err="1" smtClean="0"/>
              <a:t>TestCase</a:t>
            </a:r>
            <a:r>
              <a:rPr lang="en-US" dirty="0" smtClean="0"/>
              <a:t>: </a:t>
            </a:r>
          </a:p>
          <a:p>
            <a:pPr lvl="1" eaLnBrk="1" hangingPunct="1"/>
            <a:r>
              <a:rPr lang="en-US" dirty="0" smtClean="0"/>
              <a:t>a = 1, b = 2</a:t>
            </a:r>
          </a:p>
          <a:p>
            <a:pPr lvl="1" eaLnBrk="1" hangingPunct="1"/>
            <a:r>
              <a:rPr lang="en-US" dirty="0" smtClean="0"/>
              <a:t>a = 10, b = 4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			Test: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Unit_Test_TestCase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08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DED2D6B-A170-40AA-B74D-8C1A0C48DD29}" type="slidenum">
              <a:rPr lang="en-US" smtClean="0"/>
              <a:pPr/>
              <a:t>38</a:t>
            </a:fld>
            <a:endParaRPr lang="en-US" dirty="0" smtClean="0"/>
          </a:p>
        </p:txBody>
      </p:sp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[</a:t>
            </a:r>
            <a:r>
              <a:rPr lang="en-US" dirty="0" err="1" smtClean="0"/>
              <a:t>TestCase</a:t>
            </a:r>
            <a:r>
              <a:rPr lang="en-US" dirty="0" smtClean="0"/>
              <a:t>] Attribute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Notice that </a:t>
            </a:r>
            <a:r>
              <a:rPr lang="en-US" b="1" u="sng" dirty="0" smtClean="0"/>
              <a:t>before</a:t>
            </a:r>
            <a:r>
              <a:rPr lang="en-US" dirty="0" smtClean="0"/>
              <a:t> each test, the method marked with [Setup] will be run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In the example test, we’ll use this to initialize x to be 10, </a:t>
            </a:r>
            <a:r>
              <a:rPr lang="en-US" dirty="0" smtClean="0"/>
              <a:t>y to be 20, and </a:t>
            </a:r>
            <a:r>
              <a:rPr lang="en-US" dirty="0" smtClean="0"/>
              <a:t>ex5 to refer to an object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Test: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Unit_Test_Setup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10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7A241DC-68F3-48DF-A97C-7A65AF43FA1B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Tests that use the [Setup] Attribute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685800"/>
            <a:ext cx="8077200" cy="5257800"/>
          </a:xfrm>
        </p:spPr>
        <p:txBody>
          <a:bodyPr/>
          <a:lstStyle/>
          <a:p>
            <a:pPr eaLnBrk="1" hangingPunct="1"/>
            <a:r>
              <a:rPr lang="en-US" smtClean="0">
                <a:latin typeface="Courier New" pitchFamily="49" charset="0"/>
                <a:cs typeface="Courier New" pitchFamily="49" charset="0"/>
              </a:rPr>
              <a:t>public bool isPrime( int num)</a:t>
            </a:r>
            <a:br>
              <a:rPr lang="en-US" smtClean="0">
                <a:latin typeface="Courier New" pitchFamily="49" charset="0"/>
                <a:cs typeface="Courier New" pitchFamily="49" charset="0"/>
              </a:rPr>
            </a:br>
            <a:r>
              <a:rPr lang="en-US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mtClean="0">
                <a:latin typeface="Courier New" pitchFamily="49" charset="0"/>
                <a:cs typeface="Courier New" pitchFamily="49" charset="0"/>
              </a:rPr>
            </a:br>
            <a:r>
              <a:rPr lang="en-US" smtClean="0">
                <a:latin typeface="Courier New" pitchFamily="49" charset="0"/>
                <a:cs typeface="Courier New" pitchFamily="49" charset="0"/>
              </a:rPr>
              <a:t>   /*implementation omitted*/</a:t>
            </a:r>
            <a:br>
              <a:rPr lang="en-US" smtClean="0">
                <a:latin typeface="Courier New" pitchFamily="49" charset="0"/>
                <a:cs typeface="Courier New" pitchFamily="49" charset="0"/>
              </a:rPr>
            </a:br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/>
            <a:r>
              <a:rPr lang="en-US" smtClean="0"/>
              <a:t>Test with:</a:t>
            </a:r>
          </a:p>
          <a:p>
            <a:pPr lvl="1" eaLnBrk="1" hangingPunct="1"/>
            <a:r>
              <a:rPr lang="en-US" smtClean="0"/>
              <a:t>small primes (2, 3, 5, 7, 11)</a:t>
            </a:r>
          </a:p>
          <a:p>
            <a:pPr lvl="1" eaLnBrk="1" hangingPunct="1"/>
            <a:r>
              <a:rPr lang="en-US" smtClean="0"/>
              <a:t>large primes</a:t>
            </a:r>
          </a:p>
          <a:p>
            <a:pPr lvl="1" eaLnBrk="1" hangingPunct="1"/>
            <a:r>
              <a:rPr lang="en-US" smtClean="0"/>
              <a:t>non-primes (1, 4, 9, 12,  11*17)</a:t>
            </a:r>
          </a:p>
          <a:p>
            <a:pPr lvl="1" eaLnBrk="1" hangingPunct="1"/>
            <a:r>
              <a:rPr lang="en-US" smtClean="0"/>
              <a:t>zero</a:t>
            </a:r>
          </a:p>
          <a:p>
            <a:pPr lvl="1" eaLnBrk="1" hangingPunct="1"/>
            <a:r>
              <a:rPr lang="en-US" smtClean="0"/>
              <a:t>negative numbers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C23877E-EBB6-4552-9FDD-2471547872F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7620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 Test Cases</a:t>
            </a:r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4724400" y="1447800"/>
            <a:ext cx="411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57F80B3-7F0A-48E5-9F08-272569EC2445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2438400"/>
          </a:xfrm>
        </p:spPr>
        <p:txBody>
          <a:bodyPr/>
          <a:lstStyle/>
          <a:p>
            <a:pPr lvl="1" algn="r" eaLnBrk="1" hangingPunct="1">
              <a:defRPr/>
            </a:pPr>
            <a:r>
              <a:rPr lang="en-US" dirty="0" smtClean="0"/>
              <a:t>Demo:</a:t>
            </a:r>
            <a:br>
              <a:rPr lang="en-US" dirty="0" smtClean="0"/>
            </a:br>
            <a:r>
              <a:rPr lang="en-US" b="0" dirty="0" smtClean="0"/>
              <a:t>H</a:t>
            </a:r>
            <a:r>
              <a:rPr lang="en-US" sz="2800" b="0" dirty="0" smtClean="0"/>
              <a:t>ow to Generate a </a:t>
            </a:r>
            <a:r>
              <a:rPr lang="en-US" sz="2800" b="0" dirty="0" err="1" smtClean="0"/>
              <a:t>gradesheet</a:t>
            </a:r>
            <a:r>
              <a:rPr lang="en-US" sz="2800" b="0" dirty="0" smtClean="0"/>
              <a:t> </a:t>
            </a:r>
            <a:br>
              <a:rPr lang="en-US" sz="2800" b="0" dirty="0" smtClean="0"/>
            </a:br>
            <a:r>
              <a:rPr lang="en-US" sz="2800" b="0" dirty="0" smtClean="0"/>
              <a:t>(including grade)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724400" y="1447800"/>
            <a:ext cx="411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Not all tests that you can see in the GUI are </a:t>
            </a:r>
            <a:r>
              <a:rPr lang="en-US" b="1" dirty="0" err="1" smtClean="0">
                <a:solidFill>
                  <a:srgbClr val="FF0000"/>
                </a:solidFill>
              </a:rPr>
              <a:t>neccessarily</a:t>
            </a:r>
            <a:r>
              <a:rPr lang="en-US" b="1" dirty="0" smtClean="0">
                <a:solidFill>
                  <a:srgbClr val="FF0000"/>
                </a:solidFill>
              </a:rPr>
              <a:t> graded</a:t>
            </a:r>
          </a:p>
          <a:p>
            <a:pPr eaLnBrk="1" hangingPunct="1"/>
            <a:endParaRPr lang="en-US" b="1" dirty="0" smtClean="0">
              <a:solidFill>
                <a:srgbClr val="FF0000"/>
              </a:solidFill>
            </a:endParaRPr>
          </a:p>
          <a:p>
            <a:pPr eaLnBrk="1" hangingPunct="1"/>
            <a:endParaRPr lang="en-US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Failed tests are big, but passed tests are </a:t>
            </a:r>
            <a:r>
              <a:rPr lang="en-US" b="1" dirty="0" err="1" smtClean="0">
                <a:solidFill>
                  <a:srgbClr val="FF0000"/>
                </a:solidFill>
              </a:rPr>
              <a:t>kinda</a:t>
            </a:r>
            <a:r>
              <a:rPr lang="en-US" b="1" dirty="0" smtClean="0">
                <a:solidFill>
                  <a:srgbClr val="FF0000"/>
                </a:solidFill>
              </a:rPr>
              <a:t> small &amp; on the bottom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Details: </a:t>
            </a:r>
            <a:r>
              <a:rPr lang="en-US" dirty="0" err="1" smtClean="0"/>
              <a:t>Autograder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D6FC85-5ACC-4F4F-A8CD-CD42FB7A72EB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Note that compromising the system in any way will get you a zero</a:t>
            </a:r>
            <a:br>
              <a:rPr lang="en-US" dirty="0" smtClean="0"/>
            </a:br>
            <a:r>
              <a:rPr lang="en-US" dirty="0" smtClean="0"/>
              <a:t>   </a:t>
            </a:r>
          </a:p>
          <a:p>
            <a:pPr lvl="1" eaLnBrk="1" hangingPunct="1"/>
            <a:r>
              <a:rPr lang="en-US" dirty="0" smtClean="0"/>
              <a:t>Cracking/changing/disabling tests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WRITING CODE TO PASS A TEST, DESPITE NOT ACCOMPLISHING IT’S REAL GOAL</a:t>
            </a:r>
          </a:p>
          <a:p>
            <a:pPr lvl="2" eaLnBrk="1" hangingPunct="1"/>
            <a:r>
              <a:rPr lang="en-US" dirty="0" smtClean="0"/>
              <a:t>Ex: A ‘</a:t>
            </a:r>
            <a:r>
              <a:rPr lang="en-US" dirty="0" err="1" smtClean="0"/>
              <a:t>FindInArray</a:t>
            </a:r>
            <a:r>
              <a:rPr lang="en-US" dirty="0" smtClean="0"/>
              <a:t>’ method that just asks “Did I get asked to find the value 8?  If so, return true”, so that it passes the test which asks “Is 8 in the array?”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Details: </a:t>
            </a:r>
            <a:r>
              <a:rPr lang="en-US" dirty="0" err="1" smtClean="0"/>
              <a:t>Autograder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D6FC85-5ACC-4F4F-A8CD-CD42FB7A72EB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332C60-5EEE-40DC-A6C4-932DBE077F20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2438400"/>
          </a:xfrm>
        </p:spPr>
        <p:txBody>
          <a:bodyPr/>
          <a:lstStyle/>
          <a:p>
            <a:pPr lvl="1" algn="r" eaLnBrk="1" hangingPunct="1">
              <a:defRPr/>
            </a:pPr>
            <a:r>
              <a:rPr lang="en-US" dirty="0" smtClean="0"/>
              <a:t>Demo:</a:t>
            </a:r>
            <a:br>
              <a:rPr lang="en-US" dirty="0" smtClean="0"/>
            </a:br>
            <a:r>
              <a:rPr lang="en-US" b="0" dirty="0" smtClean="0"/>
              <a:t>H</a:t>
            </a:r>
            <a:r>
              <a:rPr lang="en-US" sz="2800" b="0" dirty="0" smtClean="0"/>
              <a:t>ow to r</a:t>
            </a:r>
            <a:r>
              <a:rPr lang="en-US" sz="2800" dirty="0" smtClean="0"/>
              <a:t>un the program </a:t>
            </a:r>
            <a:br>
              <a:rPr lang="en-US" sz="2800" dirty="0" smtClean="0"/>
            </a:br>
            <a:r>
              <a:rPr lang="en-US" sz="2800" dirty="0" smtClean="0"/>
              <a:t>in normal console mode</a:t>
            </a:r>
            <a:br>
              <a:rPr lang="en-US" sz="2800" dirty="0" smtClean="0"/>
            </a:br>
            <a:endParaRPr lang="en-US" sz="2800" b="0" dirty="0" smtClean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724400" y="1447800"/>
            <a:ext cx="411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Make sure that 03_PCE_StudentCode is the startup project</a:t>
            </a:r>
          </a:p>
          <a:p>
            <a:pPr lvl="1" eaLnBrk="1" hangingPunct="1"/>
            <a:r>
              <a:rPr lang="en-US" dirty="0" smtClean="0"/>
              <a:t>Right-click on the PROJECT, and choose “Set as Startup Project” to make it the startup project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Put whatever code you want to into </a:t>
            </a:r>
            <a:r>
              <a:rPr lang="en-US" smtClean="0"/>
              <a:t>the main method.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Normal Console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D6FC85-5ACC-4F4F-A8CD-CD42FB7A72EB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If you want, you can always create a new console solution, then copy your code into it.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Normal Console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D6FC85-5ACC-4F4F-A8CD-CD42FB7A72EB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Using the NUnit-Based </a:t>
            </a:r>
            <a:r>
              <a:rPr lang="en-US" dirty="0" err="1" smtClean="0"/>
              <a:t>Autograded</a:t>
            </a:r>
            <a:r>
              <a:rPr lang="en-US" dirty="0" smtClean="0"/>
              <a:t> Projects</a:t>
            </a:r>
            <a:endParaRPr lang="en-US" dirty="0"/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2113"/>
            <a:ext cx="4572000" cy="145415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E2B937F-868A-442E-916A-9E15549E32C0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077200" cy="4343400"/>
          </a:xfrm>
        </p:spPr>
        <p:txBody>
          <a:bodyPr/>
          <a:lstStyle/>
          <a:p>
            <a:pPr eaLnBrk="1" hangingPunct="1"/>
            <a:r>
              <a:rPr lang="en-US" smtClean="0"/>
              <a:t>A free, open-source framework to help people create their own unit tests for any .Net language</a:t>
            </a:r>
          </a:p>
          <a:p>
            <a:pPr lvl="1" eaLnBrk="1" hangingPunct="1"/>
            <a:r>
              <a:rPr lang="en-US" smtClean="0"/>
              <a:t>We’ll use it for C#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Related to (“inspired by”) JUnit</a:t>
            </a:r>
          </a:p>
          <a:p>
            <a:pPr lvl="1" eaLnBrk="1" hangingPunct="1"/>
            <a:r>
              <a:rPr lang="en-US" smtClean="0"/>
              <a:t>JUnit is for Java testing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C789066-785A-465D-BD17-BC47C4EE367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is NUnit?</a:t>
            </a: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4724400" y="1447800"/>
            <a:ext cx="411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077200" cy="4343400"/>
          </a:xfrm>
        </p:spPr>
        <p:txBody>
          <a:bodyPr/>
          <a:lstStyle/>
          <a:p>
            <a:pPr eaLnBrk="1" hangingPunct="1"/>
            <a:r>
              <a:rPr lang="en-US" smtClean="0"/>
              <a:t>Make it quick and easy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to create unit tests,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and to run those tests,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and to get a list of which tests passed/failed.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1FBBF84-C308-4709-B229-3B0BCEBC826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NUnit’s</a:t>
            </a:r>
            <a:r>
              <a:rPr lang="en-US" dirty="0" smtClean="0"/>
              <a:t> Goal(s):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4724400" y="1447800"/>
            <a:ext cx="411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 this class, you will NOT be required to create your own Unit Tests.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You ARE required to write software that passes tests.  The tests are provided to you, by the teacher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C772A58-D006-4CA1-9FE9-630DFDE93C4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do I Use NUnit?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You will download a starter project, which includes all the NUnit materials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Extract the .ZIP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BEE1BE3-7F3D-4257-AE48-27609AE752C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do I Use NUnit?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3077</TotalTime>
  <Words>1304</Words>
  <Application>Microsoft Office PowerPoint</Application>
  <PresentationFormat>On-screen Show (4:3)</PresentationFormat>
  <Paragraphs>289</Paragraphs>
  <Slides>45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Concourse</vt:lpstr>
      <vt:lpstr>What is Unit Testing?</vt:lpstr>
      <vt:lpstr>Unit Testing (Definition)</vt:lpstr>
      <vt:lpstr>Example Function To Test</vt:lpstr>
      <vt:lpstr>Example Test Cases</vt:lpstr>
      <vt:lpstr>Using the NUnit-Based Autograded Projects</vt:lpstr>
      <vt:lpstr>What is NUnit?</vt:lpstr>
      <vt:lpstr>NUnit’s Goal(s):</vt:lpstr>
      <vt:lpstr>How do I Use NUnit?</vt:lpstr>
      <vt:lpstr>How do I Use NUnit?</vt:lpstr>
      <vt:lpstr>PowerPoint Presentation</vt:lpstr>
      <vt:lpstr>01_PCE_Test_Runner</vt:lpstr>
      <vt:lpstr>02_PCE_ForTests</vt:lpstr>
      <vt:lpstr>02_PCE_ForTests</vt:lpstr>
      <vt:lpstr>03_PCE_Student_Code</vt:lpstr>
      <vt:lpstr>03_PCE_Student_Code</vt:lpstr>
      <vt:lpstr>Demo: How to run the tests in the NUnit GUI</vt:lpstr>
      <vt:lpstr>Details: GUI Test Runner</vt:lpstr>
      <vt:lpstr>Details: GUI Test Runner</vt:lpstr>
      <vt:lpstr>How to find a failing test</vt:lpstr>
      <vt:lpstr>Details: GUI Test Runner</vt:lpstr>
      <vt:lpstr>Details:  The Unit Tests</vt:lpstr>
      <vt:lpstr>[Test] Attribute</vt:lpstr>
      <vt:lpstr>Attributes to ignore:</vt:lpstr>
      <vt:lpstr>Execution of a test</vt:lpstr>
      <vt:lpstr>Basic (Failing) Test</vt:lpstr>
      <vt:lpstr>More typical pattern</vt:lpstr>
      <vt:lpstr>Using Assert Like Console.Write*</vt:lpstr>
      <vt:lpstr>Calling Student Code</vt:lpstr>
      <vt:lpstr>Calling Student Code</vt:lpstr>
      <vt:lpstr>Debugging Strategy: Printing</vt:lpstr>
      <vt:lpstr>Test Attribute Details</vt:lpstr>
      <vt:lpstr>Redirecting I/O</vt:lpstr>
      <vt:lpstr>Output (captured by the test)</vt:lpstr>
      <vt:lpstr>Fuzzy String Comparisons</vt:lpstr>
      <vt:lpstr>Test-Supplied Input</vt:lpstr>
      <vt:lpstr>[Values] Attribute</vt:lpstr>
      <vt:lpstr>[Values] Attribute - Combo</vt:lpstr>
      <vt:lpstr>[TestCase] Attribute</vt:lpstr>
      <vt:lpstr>Tests that use the [Setup] Attribute</vt:lpstr>
      <vt:lpstr>Demo: How to Generate a gradesheet  (including grade)</vt:lpstr>
      <vt:lpstr>Details: Autograder</vt:lpstr>
      <vt:lpstr>Details: Autograder</vt:lpstr>
      <vt:lpstr>Demo: How to run the program  in normal console mode </vt:lpstr>
      <vt:lpstr>Normal Console Program</vt:lpstr>
      <vt:lpstr>Normal Console Program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143:       C++ Programming:  Data Structures</dc:title>
  <dc:creator>Mike W. Panitz</dc:creator>
  <dc:description>Copyright 2002, Mike Panitz,_x000d_
All Rights Reserved, 2002, Mike Panitz</dc:description>
  <cp:lastModifiedBy>MikePanitz</cp:lastModifiedBy>
  <cp:revision>381</cp:revision>
  <dcterms:created xsi:type="dcterms:W3CDTF">2001-06-15T01:31:23Z</dcterms:created>
  <dcterms:modified xsi:type="dcterms:W3CDTF">2011-10-09T06:52:44Z</dcterms:modified>
</cp:coreProperties>
</file>