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6"/>
  </p:notesMasterIdLst>
  <p:sldIdLst>
    <p:sldId id="256" r:id="rId2"/>
    <p:sldId id="292" r:id="rId3"/>
    <p:sldId id="258" r:id="rId4"/>
    <p:sldId id="400" r:id="rId5"/>
    <p:sldId id="401" r:id="rId6"/>
    <p:sldId id="406" r:id="rId7"/>
    <p:sldId id="291" r:id="rId8"/>
    <p:sldId id="313" r:id="rId9"/>
    <p:sldId id="335" r:id="rId10"/>
    <p:sldId id="299" r:id="rId11"/>
    <p:sldId id="338" r:id="rId12"/>
    <p:sldId id="336" r:id="rId13"/>
    <p:sldId id="315" r:id="rId14"/>
    <p:sldId id="317" r:id="rId15"/>
    <p:sldId id="320" r:id="rId16"/>
    <p:sldId id="321" r:id="rId17"/>
    <p:sldId id="324" r:id="rId18"/>
    <p:sldId id="325" r:id="rId19"/>
    <p:sldId id="326" r:id="rId20"/>
    <p:sldId id="327" r:id="rId21"/>
    <p:sldId id="434" r:id="rId22"/>
    <p:sldId id="416" r:id="rId23"/>
    <p:sldId id="453" r:id="rId24"/>
    <p:sldId id="454" r:id="rId25"/>
    <p:sldId id="448" r:id="rId26"/>
    <p:sldId id="446" r:id="rId27"/>
    <p:sldId id="445" r:id="rId28"/>
    <p:sldId id="439" r:id="rId29"/>
    <p:sldId id="440" r:id="rId30"/>
    <p:sldId id="441" r:id="rId31"/>
    <p:sldId id="442" r:id="rId32"/>
    <p:sldId id="443" r:id="rId33"/>
    <p:sldId id="464" r:id="rId34"/>
    <p:sldId id="422" r:id="rId35"/>
    <p:sldId id="465" r:id="rId36"/>
    <p:sldId id="451" r:id="rId37"/>
    <p:sldId id="449" r:id="rId38"/>
    <p:sldId id="450" r:id="rId39"/>
    <p:sldId id="410" r:id="rId40"/>
    <p:sldId id="411" r:id="rId41"/>
    <p:sldId id="432" r:id="rId42"/>
    <p:sldId id="427" r:id="rId43"/>
    <p:sldId id="428" r:id="rId44"/>
    <p:sldId id="429" r:id="rId45"/>
    <p:sldId id="430" r:id="rId46"/>
    <p:sldId id="433" r:id="rId47"/>
    <p:sldId id="330" r:id="rId48"/>
    <p:sldId id="331" r:id="rId49"/>
    <p:sldId id="413" r:id="rId50"/>
    <p:sldId id="456" r:id="rId51"/>
    <p:sldId id="345" r:id="rId52"/>
    <p:sldId id="457" r:id="rId53"/>
    <p:sldId id="447" r:id="rId54"/>
    <p:sldId id="461" r:id="rId55"/>
    <p:sldId id="459" r:id="rId56"/>
    <p:sldId id="436" r:id="rId57"/>
    <p:sldId id="462" r:id="rId58"/>
    <p:sldId id="463" r:id="rId59"/>
    <p:sldId id="437" r:id="rId60"/>
    <p:sldId id="438" r:id="rId61"/>
    <p:sldId id="382" r:id="rId62"/>
    <p:sldId id="384" r:id="rId63"/>
    <p:sldId id="385" r:id="rId64"/>
    <p:sldId id="373" r:id="rId6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4C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7504" autoAdjust="0"/>
  </p:normalViewPr>
  <p:slideViewPr>
    <p:cSldViewPr>
      <p:cViewPr varScale="1">
        <p:scale>
          <a:sx n="68" d="100"/>
          <a:sy n="68" d="100"/>
        </p:scale>
        <p:origin x="154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E80F9C-F7EA-412E-8481-6C62052DB857}" type="datetimeFigureOut">
              <a:rPr lang="en-US" smtClean="0"/>
              <a:t>11/3/2015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5ED863-3E66-4E2C-87A8-299FAEF107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1051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Hi, I'm Mike</a:t>
            </a:r>
            <a:r>
              <a:rPr lang="en-US" baseline="0" dirty="0" smtClean="0"/>
              <a:t> Panitz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ED863-3E66-4E2C-87A8-299FAEF107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5227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Show the Arduino</a:t>
            </a:r>
            <a:r>
              <a:rPr lang="en-US" baseline="0" dirty="0" smtClean="0"/>
              <a:t> here, with the </a:t>
            </a:r>
            <a:r>
              <a:rPr lang="en-US" baseline="0" dirty="0" err="1" smtClean="0"/>
              <a:t>BlinkByMike</a:t>
            </a:r>
            <a:r>
              <a:rPr lang="en-US" baseline="0" dirty="0" smtClean="0"/>
              <a:t> sketch and a single LED on a wire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ED863-3E66-4E2C-87A8-299FAEF1079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732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NOTE: There will be no equations, and only intuitive numbers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ED863-3E66-4E2C-87A8-299FAEF107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146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We’ll start by setting up the hardware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	We’ll use pre-fab software for right now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	And then replace it with our own later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ED863-3E66-4E2C-87A8-299FAEF1079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679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might be a good place</a:t>
            </a:r>
            <a:r>
              <a:rPr lang="en-US" baseline="0" dirty="0" smtClean="0"/>
              <a:t> to show them that you can pinch two wires together with your fingers.  </a:t>
            </a:r>
          </a:p>
          <a:p>
            <a:r>
              <a:rPr lang="en-US" baseline="0" dirty="0" smtClean="0"/>
              <a:t>Make sure to emphasize that there’s so little electricity that you don’t even feel a tingle</a:t>
            </a:r>
          </a:p>
          <a:p>
            <a:r>
              <a:rPr lang="en-US" baseline="0" dirty="0" smtClean="0"/>
              <a:t>UNLIKE THE ELECTRICAL WIRES IN YOUR HOME, WHICH WILL KILL YOU IF YOU TOUCH THEM!!!!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ED863-3E66-4E2C-87A8-299FAEF107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4611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</a:t>
            </a:r>
            <a:r>
              <a:rPr lang="en-US" baseline="0" dirty="0" smtClean="0"/>
              <a:t> function runs once, and only once, when the program first starts running on your Arduino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ED863-3E66-4E2C-87A8-299FAEF10796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100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Pin 13 doesn’t work as INPUT_PULLUP</a:t>
            </a:r>
            <a:r>
              <a:rPr lang="en-US" baseline="0" dirty="0" smtClean="0"/>
              <a:t> because it’s got that built-in LED attached to it (http://arduino.cc/en/Tutorial/DigitalPins - “</a:t>
            </a:r>
            <a:r>
              <a:rPr lang="en-US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NOTE: Digital pin 13 is harder to use…</a:t>
            </a:r>
            <a:r>
              <a:rPr lang="en-US" baseline="0" dirty="0" smtClean="0"/>
              <a:t>”).  The LED causes a voltage drop (from the hoped-for 5V down to 1.7V) which causes the Arduino to always read it as LOW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ED863-3E66-4E2C-87A8-299FAEF1079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4637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5ED863-3E66-4E2C-87A8-299FAEF1079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6974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1D8BD707-D9CF-40AE-B4C6-C98DA3205C09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685800"/>
            <a:ext cx="7024744" cy="7620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524000"/>
            <a:ext cx="7033708" cy="4648199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648200" y="6172200"/>
            <a:ext cx="350215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648200" y="1"/>
            <a:ext cx="3505200" cy="609600"/>
          </a:xfrm>
        </p:spPr>
        <p:txBody>
          <a:bodyPr/>
          <a:lstStyle>
            <a:lvl1pPr marL="68580" indent="0">
              <a:buNone/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</a:t>
            </a:r>
            <a:r>
              <a:rPr lang="en-US" dirty="0" err="1" smtClean="0"/>
              <a:t>Maste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afruit.com/product/50" TargetMode="External"/><Relationship Id="rId2" Type="http://schemas.openxmlformats.org/officeDocument/2006/relationships/hyperlink" Target="http://www.adafruit.com/category/17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sparkfun.com/products/12001" TargetMode="Externa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arduino.cc/en/main/software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Making Art With Technology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Chris Gildow</a:t>
            </a:r>
          </a:p>
          <a:p>
            <a:r>
              <a:rPr lang="en-US" dirty="0" smtClean="0"/>
              <a:t>Mike Panitz</a:t>
            </a:r>
          </a:p>
        </p:txBody>
      </p:sp>
    </p:spTree>
    <p:extLst>
      <p:ext uri="{BB962C8B-B14F-4D97-AF65-F5344CB8AC3E}">
        <p14:creationId xmlns:p14="http://schemas.microsoft.com/office/powerpoint/2010/main" val="1967610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685800"/>
            <a:ext cx="7024744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Get the Arduino &amp; USB cable out of the bag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43000"/>
            <a:ext cx="2334986" cy="3113314"/>
          </a:xfr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987" y="1751239"/>
            <a:ext cx="6809014" cy="5106761"/>
          </a:xfrm>
          <a:prstGeom prst="rect">
            <a:avLst/>
          </a:prstGeom>
          <a:ln w="63500">
            <a:solidFill>
              <a:schemeClr val="tx1"/>
            </a:solidFill>
          </a:ln>
        </p:spPr>
      </p:pic>
      <p:sp>
        <p:nvSpPr>
          <p:cNvPr id="15" name="Content Placeholder 14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44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Plug Arduino into computer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020" y="1523999"/>
            <a:ext cx="6197600" cy="4648200"/>
          </a:xfrm>
        </p:spPr>
      </p:pic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805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685800"/>
            <a:ext cx="7024744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Plug the </a:t>
            </a:r>
            <a:r>
              <a:rPr lang="en-US" dirty="0" err="1" smtClean="0"/>
              <a:t>Arduino</a:t>
            </a:r>
            <a:r>
              <a:rPr lang="en-US" dirty="0" smtClean="0"/>
              <a:t> into the computer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752600"/>
            <a:ext cx="7033708" cy="4419599"/>
          </a:xfrm>
        </p:spPr>
        <p:txBody>
          <a:bodyPr/>
          <a:lstStyle/>
          <a:p>
            <a:r>
              <a:rPr lang="en-US" dirty="0" smtClean="0"/>
              <a:t>Windows should auto-detect</a:t>
            </a:r>
          </a:p>
          <a:p>
            <a:pPr marL="617220" lvl="2"/>
            <a:r>
              <a:rPr lang="en-US" dirty="0" smtClean="0">
                <a:solidFill>
                  <a:schemeClr val="tx1"/>
                </a:solidFill>
              </a:rPr>
              <a:t>But only </a:t>
            </a:r>
            <a:r>
              <a:rPr lang="en-US" dirty="0">
                <a:solidFill>
                  <a:schemeClr val="tx1"/>
                </a:solidFill>
              </a:rPr>
              <a:t>if </a:t>
            </a:r>
            <a:r>
              <a:rPr lang="en-US" dirty="0" smtClean="0">
                <a:solidFill>
                  <a:schemeClr val="tx1"/>
                </a:solidFill>
              </a:rPr>
              <a:t>the computer is </a:t>
            </a:r>
            <a:r>
              <a:rPr lang="en-US" dirty="0">
                <a:solidFill>
                  <a:schemeClr val="tx1"/>
                </a:solidFill>
              </a:rPr>
              <a:t>online!!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53212" t="71772"/>
          <a:stretch/>
        </p:blipFill>
        <p:spPr>
          <a:xfrm>
            <a:off x="432242" y="3124200"/>
            <a:ext cx="8247239" cy="2840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45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 the device driver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Eventually it'll finish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Notice the number after COM!!</a:t>
            </a:r>
          </a:p>
          <a:p>
            <a:pPr lvl="1"/>
            <a:r>
              <a:rPr lang="en-US" dirty="0" smtClean="0"/>
              <a:t>In this case, COM</a:t>
            </a:r>
            <a:r>
              <a:rPr lang="en-US" b="1" dirty="0" smtClean="0">
                <a:solidFill>
                  <a:srgbClr val="FF0000"/>
                </a:solidFill>
              </a:rPr>
              <a:t>3</a:t>
            </a:r>
            <a:r>
              <a:rPr lang="en-US" dirty="0" smtClean="0"/>
              <a:t>.</a:t>
            </a:r>
          </a:p>
          <a:p>
            <a:pPr lvl="1"/>
            <a:r>
              <a:rPr lang="en-US" dirty="0" smtClean="0"/>
              <a:t>If you forget that number it's ok, </a:t>
            </a:r>
            <a:br>
              <a:rPr lang="en-US" dirty="0" smtClean="0"/>
            </a:br>
            <a:r>
              <a:rPr lang="en-US" dirty="0" smtClean="0"/>
              <a:t>just remember that there's a number there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/>
          <p:nvPr/>
        </p:nvPicPr>
        <p:blipFill>
          <a:blip r:embed="rId2"/>
          <a:stretch>
            <a:fillRect/>
          </a:stretch>
        </p:blipFill>
        <p:spPr>
          <a:xfrm>
            <a:off x="1524000" y="2133600"/>
            <a:ext cx="7065759" cy="2386012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3733800" y="2971800"/>
            <a:ext cx="537210" cy="1624012"/>
          </a:xfrm>
          <a:prstGeom prst="straightConnector1">
            <a:avLst/>
          </a:prstGeom>
          <a:ln w="69850">
            <a:solidFill>
              <a:srgbClr val="FF0000"/>
            </a:solidFill>
            <a:headEnd w="lg" len="lg"/>
            <a:tailEnd type="triangle" w="lg" len="lg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603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685800"/>
            <a:ext cx="7414710" cy="762000"/>
          </a:xfrm>
        </p:spPr>
        <p:txBody>
          <a:bodyPr>
            <a:normAutofit fontScale="90000"/>
          </a:bodyPr>
          <a:lstStyle/>
          <a:p>
            <a:r>
              <a:rPr lang="en-US" dirty="0"/>
              <a:t>Start the Arduino Editor Program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524000"/>
            <a:ext cx="7414708" cy="464819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Either Start </a:t>
            </a:r>
            <a:r>
              <a:rPr lang="en-US" dirty="0" smtClean="0">
                <a:sym typeface="Wingdings" panose="05000000000000000000" pitchFamily="2" charset="2"/>
              </a:rPr>
              <a:t>All Programs Arduino: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                                 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                                   Or </a:t>
            </a:r>
            <a:r>
              <a:rPr lang="en-US" dirty="0">
                <a:sym typeface="Wingdings" panose="05000000000000000000" pitchFamily="2" charset="2"/>
              </a:rPr>
              <a:t>else Start, type "Arduino"</a:t>
            </a:r>
            <a:endParaRPr lang="en-US" dirty="0"/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 smtClean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 smtClean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 smtClean="0">
              <a:sym typeface="Wingdings" panose="05000000000000000000" pitchFamily="2" charset="2"/>
            </a:endParaRPr>
          </a:p>
          <a:p>
            <a:endParaRPr lang="en-US" dirty="0">
              <a:sym typeface="Wingdings" panose="05000000000000000000" pitchFamily="2" charset="2"/>
            </a:endParaRPr>
          </a:p>
          <a:p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                                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/>
          <p:cNvPicPr>
            <a:picLocks/>
          </p:cNvPicPr>
          <p:nvPr/>
        </p:nvPicPr>
        <p:blipFill rotWithShape="1">
          <a:blip r:embed="rId2"/>
          <a:srcRect t="30068" r="61747"/>
          <a:stretch/>
        </p:blipFill>
        <p:spPr>
          <a:xfrm>
            <a:off x="0" y="1981200"/>
            <a:ext cx="3910012" cy="4467534"/>
          </a:xfrm>
          <a:prstGeom prst="rect">
            <a:avLst/>
          </a:prstGeom>
        </p:spPr>
      </p:pic>
      <p:pic>
        <p:nvPicPr>
          <p:cNvPr id="6" name="Picture 5"/>
          <p:cNvPicPr/>
          <p:nvPr/>
        </p:nvPicPr>
        <p:blipFill rotWithShape="1">
          <a:blip r:embed="rId3"/>
          <a:srcRect t="33621" r="59419"/>
          <a:stretch/>
        </p:blipFill>
        <p:spPr>
          <a:xfrm>
            <a:off x="4827045" y="2529429"/>
            <a:ext cx="4217447" cy="4311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26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Open the ‘Blink’ example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8974" t="8975" r="50519" b="46441"/>
          <a:stretch/>
        </p:blipFill>
        <p:spPr>
          <a:xfrm>
            <a:off x="1043490" y="1523999"/>
            <a:ext cx="7643310" cy="525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04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(Now you’ll see </a:t>
            </a:r>
            <a:r>
              <a:rPr lang="en-US" dirty="0"/>
              <a:t>TWO windows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524000"/>
            <a:ext cx="7033708" cy="4953000"/>
          </a:xfrm>
        </p:spPr>
        <p:txBody>
          <a:bodyPr>
            <a:normAutofit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(Feel free to close the first, empty window)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l="6410" t="6923" r="50000" b="13077"/>
          <a:stretch/>
        </p:blipFill>
        <p:spPr>
          <a:xfrm>
            <a:off x="2700840" y="1523999"/>
            <a:ext cx="3728535" cy="427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24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/>
          <p:nvPr/>
        </p:nvPicPr>
        <p:blipFill>
          <a:blip r:embed="rId2"/>
          <a:stretch>
            <a:fillRect/>
          </a:stretch>
        </p:blipFill>
        <p:spPr>
          <a:xfrm>
            <a:off x="282058" y="10887"/>
            <a:ext cx="5636142" cy="6732059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Verify</a:t>
            </a:r>
            <a:endParaRPr lang="en-US" b="1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943600" y="1524000"/>
            <a:ext cx="2765942" cy="46481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Click on the check mark:</a:t>
            </a:r>
          </a:p>
          <a:p>
            <a:endParaRPr lang="en-US" dirty="0" smtClean="0"/>
          </a:p>
          <a:p>
            <a:r>
              <a:rPr lang="en-US" dirty="0" smtClean="0"/>
              <a:t>Then see if there are any errors at the bottom</a:t>
            </a:r>
          </a:p>
          <a:p>
            <a:endParaRPr lang="en-US" dirty="0" smtClean="0"/>
          </a:p>
          <a:p>
            <a:r>
              <a:rPr lang="en-US" dirty="0" smtClean="0"/>
              <a:t>White text that only lists the size means it went ok!</a:t>
            </a:r>
          </a:p>
          <a:p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59772" y="631372"/>
            <a:ext cx="5612428" cy="1157514"/>
          </a:xfrm>
          <a:prstGeom prst="straightConnector1">
            <a:avLst/>
          </a:prstGeom>
          <a:ln w="539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590800" y="3050456"/>
            <a:ext cx="3581400" cy="2860263"/>
          </a:xfrm>
          <a:prstGeom prst="straightConnector1">
            <a:avLst/>
          </a:prstGeom>
          <a:ln w="539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581400" y="4953000"/>
            <a:ext cx="2616200" cy="1371600"/>
          </a:xfrm>
          <a:prstGeom prst="straightConnector1">
            <a:avLst/>
          </a:prstGeom>
          <a:ln w="539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737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/>
          <p:nvPr/>
        </p:nvPicPr>
        <p:blipFill>
          <a:blip r:embed="rId2"/>
          <a:stretch>
            <a:fillRect/>
          </a:stretch>
        </p:blipFill>
        <p:spPr>
          <a:xfrm>
            <a:off x="268514" y="7258"/>
            <a:ext cx="5522686" cy="6596542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2060"/>
                </a:solidFill>
              </a:rPr>
              <a:t>Upload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5943600" y="1524000"/>
            <a:ext cx="2765942" cy="46481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Click on the arrow</a:t>
            </a:r>
          </a:p>
          <a:p>
            <a:endParaRPr lang="en-US" dirty="0" smtClean="0"/>
          </a:p>
          <a:p>
            <a:r>
              <a:rPr lang="en-US" dirty="0" smtClean="0"/>
              <a:t>Then see if there are any errors at the bottom</a:t>
            </a:r>
          </a:p>
          <a:p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Orange text means something went wrong!!</a:t>
            </a:r>
          </a:p>
          <a:p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838200" y="616858"/>
            <a:ext cx="5334000" cy="1172029"/>
          </a:xfrm>
          <a:prstGeom prst="straightConnector1">
            <a:avLst/>
          </a:prstGeom>
          <a:ln w="539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514600" y="3050456"/>
            <a:ext cx="3657600" cy="2664544"/>
          </a:xfrm>
          <a:prstGeom prst="straightConnector1">
            <a:avLst/>
          </a:prstGeom>
          <a:ln w="539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048000" y="4953000"/>
            <a:ext cx="3149600" cy="1066800"/>
          </a:xfrm>
          <a:prstGeom prst="straightConnector1">
            <a:avLst/>
          </a:prstGeom>
          <a:ln w="539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977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COM3, not COM1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Arduino defaults to COM1, not COM3</a:t>
            </a:r>
          </a:p>
          <a:p>
            <a:r>
              <a:rPr lang="en-US" dirty="0" smtClean="0"/>
              <a:t>Tell it to use COM3 (or whatever it suggests)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/>
          <p:nvPr/>
        </p:nvPicPr>
        <p:blipFill rotWithShape="1">
          <a:blip r:embed="rId2"/>
          <a:srcRect r="68832" b="68750"/>
          <a:stretch/>
        </p:blipFill>
        <p:spPr>
          <a:xfrm>
            <a:off x="990600" y="2398485"/>
            <a:ext cx="6858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26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Finished Example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Let’s look an example of what you’ll be able to do by the end of today’s class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40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Success!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And now the Arduino </a:t>
            </a:r>
            <a:r>
              <a:rPr lang="en-US" dirty="0"/>
              <a:t>now blinks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(It’s the </a:t>
            </a:r>
            <a:r>
              <a:rPr lang="en-US" dirty="0"/>
              <a:t>little orange </a:t>
            </a:r>
            <a:r>
              <a:rPr lang="en-US" dirty="0" smtClean="0"/>
              <a:t>light next to pin 13)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202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Adding LED lights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65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Wiring up a single LED circuit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Electricity 'flows' like water</a:t>
            </a:r>
          </a:p>
          <a:p>
            <a:r>
              <a:rPr lang="en-US" dirty="0" smtClean="0"/>
              <a:t>A wire needs to go from a 'pin', out to the LED, then back to 'ground'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27" t="29508" r="20389" b="22951"/>
          <a:stretch/>
        </p:blipFill>
        <p:spPr bwMode="auto">
          <a:xfrm>
            <a:off x="1736461" y="2929231"/>
            <a:ext cx="5638801" cy="3893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275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6400" y="457200"/>
            <a:ext cx="7024744" cy="99956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Instructions</a:t>
            </a:r>
            <a:br>
              <a:rPr lang="en-US" dirty="0" smtClean="0"/>
            </a:br>
            <a:r>
              <a:rPr lang="en-US" sz="2000" dirty="0" smtClean="0"/>
              <a:t>(pictures on next slides)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838200"/>
            <a:ext cx="7033708" cy="5638800"/>
          </a:xfrm>
        </p:spPr>
        <p:txBody>
          <a:bodyPr>
            <a:normAutofit/>
          </a:bodyPr>
          <a:lstStyle/>
          <a:p>
            <a:r>
              <a:rPr lang="en-US" dirty="0" smtClean="0"/>
              <a:t>What to attach</a:t>
            </a:r>
          </a:p>
          <a:p>
            <a:pPr lvl="1"/>
            <a:r>
              <a:rPr lang="en-US" dirty="0" smtClean="0"/>
              <a:t>Pin </a:t>
            </a:r>
            <a:r>
              <a:rPr lang="en-US" dirty="0"/>
              <a:t>13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smtClean="0">
                <a:sym typeface="Wingdings" panose="05000000000000000000" pitchFamily="2" charset="2"/>
              </a:rPr>
              <a:t>resistor (using wire)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Tie the resistor to the LONG LEG of the LED</a:t>
            </a:r>
          </a:p>
          <a:p>
            <a:pPr lvl="2"/>
            <a:r>
              <a:rPr lang="en-US" dirty="0" smtClean="0">
                <a:sym typeface="Wingdings" panose="05000000000000000000" pitchFamily="2" charset="2"/>
              </a:rPr>
              <a:t>If you get this backwards the LED will not light up</a:t>
            </a:r>
          </a:p>
          <a:p>
            <a:pPr lvl="2"/>
            <a:r>
              <a:rPr lang="en-US" dirty="0" smtClean="0">
                <a:sym typeface="Wingdings" panose="05000000000000000000" pitchFamily="2" charset="2"/>
              </a:rPr>
              <a:t>You won’t damage it either, though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Short leg of the LED  GND (ground) (using wire)</a:t>
            </a:r>
            <a:endParaRPr lang="en-US" dirty="0">
              <a:sym typeface="Wingdings" panose="05000000000000000000" pitchFamily="2" charset="2"/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The bare metal wires </a:t>
            </a:r>
            <a:r>
              <a:rPr lang="en-US" b="1" dirty="0" smtClean="0">
                <a:solidFill>
                  <a:srgbClr val="FF0000"/>
                </a:solidFill>
              </a:rPr>
              <a:t>can’t </a:t>
            </a:r>
            <a:r>
              <a:rPr lang="en-US" dirty="0" smtClean="0">
                <a:solidFill>
                  <a:schemeClr val="tx1"/>
                </a:solidFill>
              </a:rPr>
              <a:t>touch each other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The LED should now blink, too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757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Attach LED </a:t>
            </a:r>
            <a:r>
              <a:rPr lang="en-US" b="1" dirty="0" smtClean="0">
                <a:solidFill>
                  <a:srgbClr val="002060"/>
                </a:solidFill>
              </a:rPr>
              <a:t>WITH RESISTOR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1200" y="1520283"/>
            <a:ext cx="2895600" cy="46481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longer leg </a:t>
            </a:r>
            <a:r>
              <a:rPr lang="en-US" sz="2000" dirty="0" smtClean="0"/>
              <a:t>(with the resistor(s))</a:t>
            </a:r>
            <a:r>
              <a:rPr lang="en-US" dirty="0" smtClean="0"/>
              <a:t> goes to </a:t>
            </a:r>
            <a:r>
              <a:rPr lang="en-US" b="1" dirty="0" smtClean="0">
                <a:solidFill>
                  <a:srgbClr val="FF0000"/>
                </a:solidFill>
              </a:rPr>
              <a:t>pin 13</a:t>
            </a:r>
            <a:endParaRPr lang="en-US" dirty="0" smtClean="0"/>
          </a:p>
          <a:p>
            <a:r>
              <a:rPr lang="en-US" dirty="0" smtClean="0"/>
              <a:t>Shorter leg goes to (any) </a:t>
            </a:r>
            <a:r>
              <a:rPr lang="en-US" b="1" dirty="0" smtClean="0">
                <a:solidFill>
                  <a:srgbClr val="FF0000"/>
                </a:solidFill>
              </a:rPr>
              <a:t>GND</a:t>
            </a: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dirty="0"/>
              <a:t>Note: if you get it backwards it will not </a:t>
            </a:r>
            <a:r>
              <a:rPr lang="en-US" dirty="0" smtClean="0"/>
              <a:t>break...</a:t>
            </a:r>
            <a:endParaRPr lang="en-US" dirty="0"/>
          </a:p>
          <a:p>
            <a:pPr lvl="1"/>
            <a:r>
              <a:rPr lang="en-US" dirty="0" smtClean="0"/>
              <a:t>...but it won't light up, either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4648200" y="0"/>
            <a:ext cx="3505200" cy="609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63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Base of strippers = scissors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7848600" cy="4876800"/>
          </a:xfrm>
        </p:spPr>
        <p:txBody>
          <a:bodyPr>
            <a:normAutofit/>
          </a:bodyPr>
          <a:lstStyle/>
          <a:p>
            <a:r>
              <a:rPr lang="en-US" dirty="0" smtClean="0"/>
              <a:t>Place wire here to cut it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68580" indent="0">
              <a:buNone/>
            </a:pPr>
            <a:r>
              <a:rPr lang="en-US" b="1" dirty="0" smtClean="0">
                <a:solidFill>
                  <a:srgbClr val="FF0000"/>
                </a:solidFill>
              </a:rPr>
              <a:t>NOTE: The wire spools need to last us for the entire project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047874"/>
            <a:ext cx="4584701" cy="3438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18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Use 20 gauge </a:t>
            </a:r>
            <a:br>
              <a:rPr lang="en-US" dirty="0" smtClean="0"/>
            </a:br>
            <a:r>
              <a:rPr lang="en-US" dirty="0" smtClean="0"/>
              <a:t>to strip plastic insulation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1681" y="1523999"/>
            <a:ext cx="5508362" cy="520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Bend Wires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endParaRPr lang="en-US" dirty="0" smtClean="0"/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pPr lvl="2"/>
            <a:endParaRPr lang="en-US" dirty="0" smtClean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r>
              <a:rPr lang="en-US" dirty="0" smtClean="0"/>
              <a:t>The end of your wire strippers are actually pliers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4876800"/>
            <a:ext cx="2743200" cy="3038475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971800" y="4724400"/>
            <a:ext cx="3581400" cy="990600"/>
          </a:xfrm>
          <a:prstGeom prst="roundRect">
            <a:avLst/>
          </a:prstGeom>
          <a:noFill/>
          <a:ln w="635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58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Make just two of these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305800" cy="4952999"/>
          </a:xfrm>
        </p:spPr>
        <p:txBody>
          <a:bodyPr/>
          <a:lstStyle/>
          <a:p>
            <a:pPr marL="68580" indent="0">
              <a:buNone/>
            </a:pPr>
            <a:r>
              <a:rPr lang="en-US" dirty="0" smtClean="0"/>
              <a:t>Straight at one end</a:t>
            </a:r>
          </a:p>
          <a:p>
            <a:pPr marL="68580" indent="0">
              <a:buNone/>
            </a:pPr>
            <a:r>
              <a:rPr lang="en-US" dirty="0" smtClean="0"/>
              <a:t>(This will be stuck into the Arduino)</a:t>
            </a:r>
          </a:p>
          <a:p>
            <a:pPr marL="68580" indent="0">
              <a:buNone/>
            </a:pPr>
            <a:endParaRPr lang="en-US" b="1" dirty="0"/>
          </a:p>
          <a:p>
            <a:pPr marL="68580" indent="0">
              <a:buNone/>
            </a:pPr>
            <a:r>
              <a:rPr lang="en-US" dirty="0" smtClean="0"/>
              <a:t>Curled over at the other end</a:t>
            </a:r>
            <a:br>
              <a:rPr lang="en-US" dirty="0" smtClean="0"/>
            </a:br>
            <a:r>
              <a:rPr lang="en-US" dirty="0" smtClean="0"/>
              <a:t>(This will be wound around the LED’s wire)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4865" t="56666" r="4054" b="3335"/>
          <a:stretch/>
        </p:blipFill>
        <p:spPr>
          <a:xfrm>
            <a:off x="943537" y="3581400"/>
            <a:ext cx="7124697" cy="284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0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9400" y="2038350"/>
            <a:ext cx="6096000" cy="4572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Plug a wire into pin 13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45768" r="32000"/>
          <a:stretch/>
        </p:blipFill>
        <p:spPr>
          <a:xfrm>
            <a:off x="381000" y="1447800"/>
            <a:ext cx="2590800" cy="275497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381000" y="1752600"/>
            <a:ext cx="1371600" cy="1524000"/>
          </a:xfrm>
          <a:prstGeom prst="ellipse">
            <a:avLst/>
          </a:prstGeom>
          <a:solidFill>
            <a:srgbClr val="FFC000">
              <a:alpha val="34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9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Overall 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fontAlgn="base"/>
            <a:r>
              <a:rPr lang="en-US" dirty="0"/>
              <a:t>We're going to use a small, cheap computer to make lights </a:t>
            </a:r>
            <a:r>
              <a:rPr lang="en-US" dirty="0" smtClean="0"/>
              <a:t>flash when you push a button</a:t>
            </a:r>
            <a:endParaRPr lang="en-US" dirty="0"/>
          </a:p>
          <a:p>
            <a:pPr fontAlgn="base"/>
            <a:endParaRPr lang="en-US" dirty="0" smtClean="0"/>
          </a:p>
          <a:p>
            <a:pPr fontAlgn="base"/>
            <a:r>
              <a:rPr lang="en-US" dirty="0" smtClean="0"/>
              <a:t>Then </a:t>
            </a:r>
            <a:r>
              <a:rPr lang="en-US" dirty="0"/>
              <a:t>you're going to </a:t>
            </a:r>
            <a:r>
              <a:rPr lang="en-US" dirty="0" smtClean="0"/>
              <a:t>incorporate this into a 2D design project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258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Plug a wire into GND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t="45768" r="32000"/>
          <a:stretch/>
        </p:blipFill>
        <p:spPr>
          <a:xfrm>
            <a:off x="381000" y="1447800"/>
            <a:ext cx="2590800" cy="275497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689410" y="1878439"/>
            <a:ext cx="1371600" cy="1524000"/>
          </a:xfrm>
          <a:prstGeom prst="ellipse">
            <a:avLst/>
          </a:prstGeom>
          <a:solidFill>
            <a:srgbClr val="FFC000">
              <a:alpha val="34000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8444" y="1676400"/>
            <a:ext cx="4627756" cy="511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5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685800"/>
            <a:ext cx="7024744" cy="1219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Do Not Connect Wires To Each Other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2209800"/>
            <a:ext cx="7620000" cy="3962399"/>
          </a:xfrm>
        </p:spPr>
        <p:txBody>
          <a:bodyPr>
            <a:normAutofit lnSpcReduction="10000"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DO NOT LET THE BARE METAL WIRES TOUCH!!!!!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</a:rPr>
              <a:t>If you do you'll destroy your Arduino</a:t>
            </a:r>
          </a:p>
          <a:p>
            <a:pPr lvl="1"/>
            <a:endParaRPr lang="en-US" dirty="0"/>
          </a:p>
          <a:p>
            <a:pPr lvl="1"/>
            <a:r>
              <a:rPr lang="en-US" b="1" dirty="0" smtClean="0"/>
              <a:t>We don't have extras, so be careful!!!</a:t>
            </a:r>
          </a:p>
          <a:p>
            <a:pPr lvl="1"/>
            <a:endParaRPr lang="en-US" b="1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It's totally ok for the insulated parts of the wire to touch</a:t>
            </a:r>
          </a:p>
          <a:p>
            <a:pPr lvl="1"/>
            <a:r>
              <a:rPr lang="en-US" dirty="0" smtClean="0"/>
              <a:t>Insulated = rubber/plastic coated parts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142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Pick an LED to use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19600" y="1524000"/>
            <a:ext cx="4343400" cy="464819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Then attach one resistor to the LONGER leg of the LED</a:t>
            </a:r>
          </a:p>
          <a:p>
            <a:pPr lvl="1"/>
            <a:r>
              <a:rPr lang="en-US" dirty="0" smtClean="0"/>
              <a:t>(2 resistors is fine, but not needed)</a:t>
            </a:r>
          </a:p>
          <a:p>
            <a:pPr lvl="1"/>
            <a:endParaRPr lang="en-US" dirty="0"/>
          </a:p>
          <a:p>
            <a:r>
              <a:rPr lang="en-US" dirty="0" smtClean="0"/>
              <a:t>Use the pliers part of your wire strippers to bend the LED’s LONGER leg around the resistor</a:t>
            </a:r>
          </a:p>
          <a:p>
            <a:r>
              <a:rPr lang="en-US" dirty="0" smtClean="0"/>
              <a:t>And also bend the resistor’s wire around the LED’s leg</a:t>
            </a:r>
          </a:p>
          <a:p>
            <a:r>
              <a:rPr lang="en-US" dirty="0" smtClean="0"/>
              <a:t>Clamp them tightly to ensure a good connection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1525858"/>
            <a:ext cx="38862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370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Attach LED </a:t>
            </a:r>
            <a:r>
              <a:rPr lang="en-US" b="1" dirty="0" smtClean="0">
                <a:solidFill>
                  <a:srgbClr val="002060"/>
                </a:solidFill>
              </a:rPr>
              <a:t>WITH RESISTOR</a:t>
            </a:r>
            <a:endParaRPr lang="en-US" b="1" dirty="0">
              <a:solidFill>
                <a:srgbClr val="00206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91200" y="1520283"/>
            <a:ext cx="2895600" cy="4648199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The longer leg </a:t>
            </a:r>
            <a:r>
              <a:rPr lang="en-US" sz="2000" dirty="0" smtClean="0"/>
              <a:t>(with the resistor(s))</a:t>
            </a:r>
            <a:r>
              <a:rPr lang="en-US" dirty="0" smtClean="0"/>
              <a:t> goes to </a:t>
            </a:r>
            <a:r>
              <a:rPr lang="en-US" b="1" dirty="0" smtClean="0">
                <a:solidFill>
                  <a:srgbClr val="FF0000"/>
                </a:solidFill>
              </a:rPr>
              <a:t>pin 13</a:t>
            </a:r>
            <a:endParaRPr lang="en-US" dirty="0" smtClean="0"/>
          </a:p>
          <a:p>
            <a:r>
              <a:rPr lang="en-US" dirty="0" smtClean="0"/>
              <a:t>Shorter leg goes to (any) </a:t>
            </a:r>
            <a:r>
              <a:rPr lang="en-US" b="1" dirty="0" smtClean="0">
                <a:solidFill>
                  <a:srgbClr val="FF0000"/>
                </a:solidFill>
              </a:rPr>
              <a:t>GND</a:t>
            </a:r>
          </a:p>
          <a:p>
            <a:endParaRPr lang="en-US" b="1" dirty="0" smtClean="0">
              <a:solidFill>
                <a:srgbClr val="FF0000"/>
              </a:solidFill>
            </a:endParaRPr>
          </a:p>
          <a:p>
            <a:pPr lvl="1"/>
            <a:r>
              <a:rPr lang="en-US" dirty="0"/>
              <a:t>Note: if you get it backwards it will not </a:t>
            </a:r>
            <a:r>
              <a:rPr lang="en-US" dirty="0" smtClean="0"/>
              <a:t>break...</a:t>
            </a:r>
            <a:endParaRPr lang="en-US" dirty="0"/>
          </a:p>
          <a:p>
            <a:pPr lvl="1"/>
            <a:r>
              <a:rPr lang="en-US" dirty="0" smtClean="0"/>
              <a:t>...but it won't light up, either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4648200" y="0"/>
            <a:ext cx="3505200" cy="6096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524000"/>
            <a:ext cx="59436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31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7277100" y="-457200"/>
            <a:ext cx="3124200" cy="56844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Troubleshooting Tips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0"/>
            <a:ext cx="8001000" cy="4648199"/>
          </a:xfrm>
        </p:spPr>
        <p:txBody>
          <a:bodyPr>
            <a:normAutofit/>
          </a:bodyPr>
          <a:lstStyle/>
          <a:p>
            <a:r>
              <a:rPr lang="en-US" dirty="0" smtClean="0"/>
              <a:t>USB cable plugged in?</a:t>
            </a:r>
            <a:endParaRPr lang="en-US" dirty="0"/>
          </a:p>
          <a:p>
            <a:pPr lvl="1"/>
            <a:r>
              <a:rPr lang="en-US" dirty="0" err="1" smtClean="0"/>
              <a:t>Computer</a:t>
            </a:r>
            <a:r>
              <a:rPr lang="en-US" dirty="0" err="1" smtClean="0">
                <a:sym typeface="Wingdings" panose="05000000000000000000" pitchFamily="2" charset="2"/>
              </a:rPr>
              <a:t></a:t>
            </a:r>
            <a:r>
              <a:rPr lang="en-US" dirty="0" err="1" smtClean="0"/>
              <a:t>USB</a:t>
            </a:r>
            <a:r>
              <a:rPr lang="en-US" dirty="0" err="1" smtClean="0">
                <a:sym typeface="Wingdings" panose="05000000000000000000" pitchFamily="2" charset="2"/>
              </a:rPr>
              <a:t>Arduino</a:t>
            </a:r>
            <a:endParaRPr lang="en-US" dirty="0" smtClean="0"/>
          </a:p>
          <a:p>
            <a:r>
              <a:rPr lang="en-US" dirty="0" smtClean="0"/>
              <a:t>Is the Arduino </a:t>
            </a:r>
            <a:r>
              <a:rPr lang="en-US" dirty="0"/>
              <a:t>green </a:t>
            </a:r>
            <a:r>
              <a:rPr lang="en-US" dirty="0" smtClean="0"/>
              <a:t>'on' light on?</a:t>
            </a:r>
          </a:p>
          <a:p>
            <a:r>
              <a:rPr lang="en-US" dirty="0" smtClean="0"/>
              <a:t>Is the Arduino orange 'pin 13' light blinking?</a:t>
            </a:r>
          </a:p>
          <a:p>
            <a:r>
              <a:rPr lang="en-US" dirty="0" smtClean="0"/>
              <a:t>Are the wires securely stuffed into the pins?</a:t>
            </a:r>
          </a:p>
          <a:p>
            <a:r>
              <a:rPr lang="en-US" dirty="0" smtClean="0"/>
              <a:t>Are wires tied onto the button well?</a:t>
            </a:r>
          </a:p>
          <a:p>
            <a:r>
              <a:rPr lang="en-US" dirty="0" smtClean="0"/>
              <a:t>If this doesn't work, ask the teacher</a:t>
            </a:r>
          </a:p>
          <a:p>
            <a:pPr lvl="1"/>
            <a:r>
              <a:rPr lang="en-US" dirty="0" smtClean="0"/>
              <a:t>You could try another, but if you accidentally </a:t>
            </a:r>
            <a:br>
              <a:rPr lang="en-US" dirty="0" smtClean="0"/>
            </a:br>
            <a:r>
              <a:rPr lang="en-US" dirty="0" smtClean="0"/>
              <a:t>blew out the button’s light you don't want </a:t>
            </a:r>
            <a:br>
              <a:rPr lang="en-US" dirty="0" smtClean="0"/>
            </a:br>
            <a:r>
              <a:rPr lang="en-US" dirty="0" smtClean="0"/>
              <a:t>to destroy another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334000" y="685800"/>
            <a:ext cx="2971800" cy="1752600"/>
          </a:xfrm>
          <a:prstGeom prst="straightConnector1">
            <a:avLst/>
          </a:prstGeom>
          <a:ln w="539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6629400" y="2286000"/>
            <a:ext cx="1438834" cy="457200"/>
          </a:xfrm>
          <a:prstGeom prst="straightConnector1">
            <a:avLst/>
          </a:prstGeom>
          <a:ln w="53975">
            <a:solidFill>
              <a:srgbClr val="FFC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1061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WARNING: Complexity Ahead!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For your initial version of your design  </a:t>
            </a:r>
            <a:r>
              <a:rPr lang="en-US" b="1" dirty="0" smtClean="0">
                <a:solidFill>
                  <a:srgbClr val="7030A0"/>
                </a:solidFill>
              </a:rPr>
              <a:t>you will be limited to </a:t>
            </a:r>
            <a:r>
              <a:rPr lang="en-US" b="1" dirty="0" smtClean="0">
                <a:solidFill>
                  <a:srgbClr val="7030A0"/>
                </a:solidFill>
              </a:rPr>
              <a:t>6 </a:t>
            </a:r>
            <a:r>
              <a:rPr lang="en-US" b="1" dirty="0" smtClean="0">
                <a:solidFill>
                  <a:srgbClr val="7030A0"/>
                </a:solidFill>
              </a:rPr>
              <a:t>lights</a:t>
            </a:r>
            <a:r>
              <a:rPr lang="en-US" dirty="0" smtClean="0"/>
              <a:t>, each of which must have it’s own wire from pin XX out to the </a:t>
            </a:r>
            <a:r>
              <a:rPr lang="en-US" dirty="0" err="1" smtClean="0"/>
              <a:t>resistor&amp;LED</a:t>
            </a:r>
            <a:r>
              <a:rPr lang="en-US" dirty="0" smtClean="0"/>
              <a:t>, and a separate wire from the LED back to GND.</a:t>
            </a:r>
          </a:p>
          <a:p>
            <a:endParaRPr lang="en-US" dirty="0"/>
          </a:p>
          <a:p>
            <a:r>
              <a:rPr lang="en-US" dirty="0" smtClean="0"/>
              <a:t>This will help limit the complexity of the wiring, and help you bring your design into better focus</a:t>
            </a:r>
          </a:p>
          <a:p>
            <a:endParaRPr lang="en-US" dirty="0"/>
          </a:p>
          <a:p>
            <a:r>
              <a:rPr lang="en-US" dirty="0" smtClean="0"/>
              <a:t>If and when this is working just fine then you can ask the teacher if you can add more wires/LEDs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761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 smtClean="0"/>
              <a:t>You can ‘</a:t>
            </a:r>
            <a:r>
              <a:rPr lang="en-US" err="1" smtClean="0"/>
              <a:t>split</a:t>
            </a:r>
            <a:r>
              <a:rPr lang="en-US" smtClean="0"/>
              <a:t>’</a:t>
            </a:r>
            <a:br>
              <a:rPr lang="en-US" smtClean="0"/>
            </a:br>
            <a:r>
              <a:rPr lang="en-US" smtClean="0"/>
              <a:t>a wire </a:t>
            </a:r>
            <a:r>
              <a:rPr lang="en-US" dirty="0" smtClean="0"/>
              <a:t>out to 2 LEDs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988" y="1869728"/>
            <a:ext cx="7034212" cy="3956744"/>
          </a:xfrm>
        </p:spPr>
      </p:pic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196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Changing the LED’s blink pattern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32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look at the software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 ‘Arduino software’ on your laptop lets you look at the program</a:t>
            </a:r>
          </a:p>
          <a:p>
            <a:pPr lvl="1"/>
            <a:r>
              <a:rPr lang="en-US" dirty="0" smtClean="0"/>
              <a:t>The program is a bunch of commands, written out textually</a:t>
            </a:r>
          </a:p>
          <a:p>
            <a:pPr lvl="1"/>
            <a:r>
              <a:rPr lang="en-US" dirty="0" smtClean="0"/>
              <a:t>We tell the Arduino software on your laptop to Verify (compile) the commands into a language that the Arduino hardware can understand</a:t>
            </a:r>
          </a:p>
          <a:p>
            <a:r>
              <a:rPr lang="en-US" dirty="0" smtClean="0"/>
              <a:t>Then we tell our laptop to upload that program into the Arduino hardware</a:t>
            </a:r>
          </a:p>
          <a:p>
            <a:endParaRPr lang="en-US" dirty="0"/>
          </a:p>
          <a:p>
            <a:r>
              <a:rPr lang="en-US" dirty="0" smtClean="0"/>
              <a:t>Let’s look at the program in more detail now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32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685800"/>
            <a:ext cx="8001000" cy="762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Comments Contain Hints For You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305800" cy="50292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Comments are ignored by the program</a:t>
            </a:r>
          </a:p>
          <a:p>
            <a:pPr lvl="1"/>
            <a:r>
              <a:rPr lang="en-US" dirty="0" smtClean="0"/>
              <a:t>You can ignore these, too </a:t>
            </a:r>
            <a:r>
              <a:rPr lang="en-US" dirty="0" smtClean="0">
                <a:sym typeface="Wingdings" panose="05000000000000000000" pitchFamily="2" charset="2"/>
              </a:rPr>
              <a:t></a:t>
            </a:r>
          </a:p>
          <a:p>
            <a:pPr lvl="1"/>
            <a:r>
              <a:rPr lang="en-US" dirty="0" smtClean="0"/>
              <a:t>Or - write </a:t>
            </a:r>
            <a:r>
              <a:rPr lang="en-US" dirty="0"/>
              <a:t>yourself notes inside of </a:t>
            </a:r>
            <a:r>
              <a:rPr lang="en-US" dirty="0" smtClean="0"/>
              <a:t>comments!</a:t>
            </a:r>
            <a:endParaRPr lang="en-US" dirty="0"/>
          </a:p>
          <a:p>
            <a:endParaRPr lang="en-US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/* </a:t>
            </a:r>
            <a:r>
              <a:rPr lang="en-US" dirty="0" smtClean="0">
                <a:solidFill>
                  <a:srgbClr val="0070C0"/>
                </a:solidFill>
                <a:sym typeface="Wingdings" panose="05000000000000000000" pitchFamily="2" charset="2"/>
              </a:rPr>
              <a:t> Multi-line comment starts here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rgbClr val="92D050"/>
                </a:solidFill>
              </a:rPr>
              <a:t>  Blink</a:t>
            </a:r>
            <a:br>
              <a:rPr lang="en-US" dirty="0" smtClean="0">
                <a:solidFill>
                  <a:srgbClr val="92D050"/>
                </a:solidFill>
              </a:rPr>
            </a:br>
            <a:r>
              <a:rPr lang="en-US" dirty="0" smtClean="0">
                <a:solidFill>
                  <a:srgbClr val="92D050"/>
                </a:solidFill>
              </a:rPr>
              <a:t>  </a:t>
            </a:r>
            <a:r>
              <a:rPr lang="en-US" dirty="0">
                <a:solidFill>
                  <a:srgbClr val="92D050"/>
                </a:solidFill>
              </a:rPr>
              <a:t>Turns on an LED on for one second, then off for one second, repeatedly</a:t>
            </a:r>
            <a:r>
              <a:rPr lang="en-US" dirty="0" smtClean="0">
                <a:solidFill>
                  <a:srgbClr val="92D050"/>
                </a:solidFill>
              </a:rPr>
              <a:t>.</a:t>
            </a:r>
            <a:br>
              <a:rPr lang="en-US" dirty="0" smtClean="0">
                <a:solidFill>
                  <a:srgbClr val="92D050"/>
                </a:solidFill>
              </a:rPr>
            </a:br>
            <a:r>
              <a:rPr lang="en-US" dirty="0" smtClean="0">
                <a:solidFill>
                  <a:srgbClr val="92D050"/>
                </a:solidFill>
              </a:rPr>
              <a:t/>
            </a:r>
            <a:br>
              <a:rPr lang="en-US" dirty="0" smtClean="0">
                <a:solidFill>
                  <a:srgbClr val="92D050"/>
                </a:solidFill>
              </a:rPr>
            </a:br>
            <a:r>
              <a:rPr lang="en-US" dirty="0" smtClean="0">
                <a:solidFill>
                  <a:srgbClr val="92D050"/>
                </a:solidFill>
              </a:rPr>
              <a:t>  </a:t>
            </a:r>
            <a:r>
              <a:rPr lang="en-US" dirty="0">
                <a:solidFill>
                  <a:srgbClr val="92D050"/>
                </a:solidFill>
              </a:rPr>
              <a:t>This example code is in the public domain</a:t>
            </a:r>
            <a:r>
              <a:rPr lang="en-US" dirty="0" smtClean="0">
                <a:solidFill>
                  <a:srgbClr val="92D050"/>
                </a:solidFill>
              </a:rPr>
              <a:t>.</a:t>
            </a:r>
            <a:br>
              <a:rPr lang="en-US" dirty="0" smtClean="0">
                <a:solidFill>
                  <a:srgbClr val="92D05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 */ </a:t>
            </a:r>
            <a:r>
              <a:rPr lang="en-US" dirty="0">
                <a:solidFill>
                  <a:srgbClr val="0070C0"/>
                </a:solidFill>
                <a:sym typeface="Wingdings" panose="05000000000000000000" pitchFamily="2" charset="2"/>
              </a:rPr>
              <a:t> Multi-line comment </a:t>
            </a:r>
            <a:r>
              <a:rPr lang="en-US" dirty="0" smtClean="0">
                <a:solidFill>
                  <a:srgbClr val="0070C0"/>
                </a:solidFill>
                <a:sym typeface="Wingdings" panose="05000000000000000000" pitchFamily="2" charset="2"/>
              </a:rPr>
              <a:t>ends here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</a:rPr>
              <a:t>//</a:t>
            </a:r>
            <a:r>
              <a:rPr lang="en-US" sz="2000" dirty="0"/>
              <a:t> </a:t>
            </a:r>
            <a:r>
              <a:rPr lang="en-US" sz="2000" dirty="0">
                <a:solidFill>
                  <a:srgbClr val="92D050"/>
                </a:solidFill>
              </a:rPr>
              <a:t>Pin 13 has an LED connected on most Arduino boards</a:t>
            </a:r>
            <a:r>
              <a:rPr lang="en-US" sz="2000" dirty="0" smtClean="0">
                <a:solidFill>
                  <a:srgbClr val="92D050"/>
                </a:solidFill>
              </a:rPr>
              <a:t>.</a:t>
            </a:r>
            <a:br>
              <a:rPr lang="en-US" sz="2000" dirty="0" smtClean="0">
                <a:solidFill>
                  <a:srgbClr val="92D050"/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↑</a:t>
            </a:r>
            <a:r>
              <a:rPr lang="en-US" dirty="0" smtClean="0">
                <a:solidFill>
                  <a:srgbClr val="0070C0"/>
                </a:solidFill>
              </a:rPr>
              <a:t> Single-line comments starts with //, goes to end of line</a:t>
            </a:r>
          </a:p>
          <a:p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16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Goal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524000"/>
            <a:ext cx="7490908" cy="4648199"/>
          </a:xfrm>
        </p:spPr>
        <p:txBody>
          <a:bodyPr>
            <a:noAutofit/>
          </a:bodyPr>
          <a:lstStyle/>
          <a:p>
            <a:r>
              <a:rPr lang="en-US" sz="3200" dirty="0" smtClean="0"/>
              <a:t>Learn how to use the technology…</a:t>
            </a:r>
          </a:p>
          <a:p>
            <a:endParaRPr lang="en-US" sz="3200" dirty="0" smtClean="0"/>
          </a:p>
          <a:p>
            <a:r>
              <a:rPr lang="en-US" sz="3200" dirty="0" smtClean="0"/>
              <a:t>…by creating a ‘throwaway’ </a:t>
            </a:r>
            <a:br>
              <a:rPr lang="en-US" sz="3200" dirty="0" smtClean="0"/>
            </a:br>
            <a:r>
              <a:rPr lang="en-US" sz="3200" dirty="0" smtClean="0"/>
              <a:t>art project…</a:t>
            </a:r>
          </a:p>
          <a:p>
            <a:endParaRPr lang="en-US" sz="3200" dirty="0"/>
          </a:p>
          <a:p>
            <a:r>
              <a:rPr lang="en-US" sz="3200" dirty="0" smtClean="0"/>
              <a:t>…so you can start planning your real project.</a:t>
            </a:r>
          </a:p>
          <a:p>
            <a:pPr marL="68580" indent="0">
              <a:buNone/>
            </a:pPr>
            <a:endParaRPr lang="en-US" sz="3200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201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Setup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4648199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92D050"/>
                </a:solidFill>
              </a:rPr>
              <a:t>// the setup routine runs once </a:t>
            </a:r>
            <a:r>
              <a:rPr lang="en-US" dirty="0" smtClean="0">
                <a:solidFill>
                  <a:srgbClr val="92D050"/>
                </a:solidFill>
              </a:rPr>
              <a:t>at the start:</a:t>
            </a:r>
            <a:br>
              <a:rPr lang="en-US" dirty="0" smtClean="0">
                <a:solidFill>
                  <a:srgbClr val="92D050"/>
                </a:solidFill>
              </a:rPr>
            </a:br>
            <a:r>
              <a:rPr lang="en-US" dirty="0" smtClean="0"/>
              <a:t>void </a:t>
            </a:r>
            <a:r>
              <a:rPr lang="en-US" dirty="0"/>
              <a:t>setup</a:t>
            </a:r>
            <a:r>
              <a:rPr lang="en-US" b="1" dirty="0">
                <a:solidFill>
                  <a:srgbClr val="FF0000"/>
                </a:solidFill>
              </a:rPr>
              <a:t>()</a:t>
            </a:r>
            <a:r>
              <a:rPr lang="en-US" dirty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{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92D050"/>
                </a:solidFill>
              </a:rPr>
              <a:t>  </a:t>
            </a:r>
            <a:r>
              <a:rPr lang="en-US" dirty="0">
                <a:solidFill>
                  <a:srgbClr val="92D050"/>
                </a:solidFill>
              </a:rPr>
              <a:t>// initialize the digital pin as an output</a:t>
            </a:r>
            <a:r>
              <a:rPr lang="en-US" dirty="0" smtClean="0">
                <a:solidFill>
                  <a:srgbClr val="92D050"/>
                </a:solidFill>
              </a:rPr>
              <a:t>.</a:t>
            </a:r>
            <a:br>
              <a:rPr lang="en-US" dirty="0" smtClean="0">
                <a:solidFill>
                  <a:srgbClr val="92D050"/>
                </a:solidFill>
              </a:rPr>
            </a:br>
            <a:r>
              <a:rPr lang="en-US" dirty="0" smtClean="0"/>
              <a:t>  </a:t>
            </a:r>
            <a:r>
              <a:rPr lang="en-US" dirty="0" smtClean="0">
                <a:solidFill>
                  <a:srgbClr val="92D050"/>
                </a:solidFill>
              </a:rPr>
              <a:t>// </a:t>
            </a:r>
            <a:r>
              <a:rPr lang="en-US" dirty="0" err="1" smtClean="0">
                <a:solidFill>
                  <a:srgbClr val="92D050"/>
                </a:solidFill>
              </a:rPr>
              <a:t>pinMode</a:t>
            </a:r>
            <a:r>
              <a:rPr lang="en-US" dirty="0" smtClean="0">
                <a:solidFill>
                  <a:srgbClr val="92D050"/>
                </a:solidFill>
              </a:rPr>
              <a:t>(led</a:t>
            </a:r>
            <a:r>
              <a:rPr lang="en-US" dirty="0">
                <a:solidFill>
                  <a:srgbClr val="92D050"/>
                </a:solidFill>
              </a:rPr>
              <a:t>, OUTPUT</a:t>
            </a:r>
            <a:r>
              <a:rPr lang="en-US" dirty="0" smtClean="0">
                <a:solidFill>
                  <a:srgbClr val="92D050"/>
                </a:solidFill>
              </a:rPr>
              <a:t>); // change led to 13</a:t>
            </a:r>
            <a:br>
              <a:rPr lang="en-US" dirty="0" smtClean="0">
                <a:solidFill>
                  <a:srgbClr val="92D050"/>
                </a:solidFill>
              </a:rPr>
            </a:br>
            <a:r>
              <a:rPr lang="en-US" dirty="0" smtClean="0">
                <a:solidFill>
                  <a:srgbClr val="92D050"/>
                </a:solidFill>
              </a:rPr>
              <a:t>  </a:t>
            </a:r>
            <a:r>
              <a:rPr lang="en-US" dirty="0" err="1" smtClean="0"/>
              <a:t>pinMode</a:t>
            </a: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7030A0"/>
                </a:solidFill>
              </a:rPr>
              <a:t>13</a:t>
            </a:r>
            <a:r>
              <a:rPr lang="en-US" b="1" dirty="0" smtClean="0">
                <a:solidFill>
                  <a:srgbClr val="FF0000"/>
                </a:solidFill>
              </a:rPr>
              <a:t>,</a:t>
            </a:r>
            <a:r>
              <a:rPr lang="en-US" dirty="0" smtClean="0"/>
              <a:t> </a:t>
            </a:r>
            <a:r>
              <a:rPr lang="en-US" dirty="0"/>
              <a:t>OUTPUT</a:t>
            </a:r>
            <a:r>
              <a:rPr lang="en-US" dirty="0">
                <a:solidFill>
                  <a:srgbClr val="FF0000"/>
                </a:solidFill>
              </a:rPr>
              <a:t>);</a:t>
            </a:r>
            <a:r>
              <a:rPr lang="en-US" dirty="0"/>
              <a:t>   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rgbClr val="FF0000"/>
                </a:solidFill>
              </a:rPr>
              <a:t>}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dirty="0" smtClean="0"/>
          </a:p>
          <a:p>
            <a:r>
              <a:rPr lang="en-US" dirty="0" smtClean="0"/>
              <a:t>Replace </a:t>
            </a:r>
            <a:r>
              <a:rPr lang="en-US" b="1" dirty="0">
                <a:solidFill>
                  <a:srgbClr val="FF0000"/>
                </a:solidFill>
              </a:rPr>
              <a:t>led</a:t>
            </a:r>
            <a:r>
              <a:rPr lang="en-US" dirty="0"/>
              <a:t> with </a:t>
            </a:r>
            <a:r>
              <a:rPr lang="en-US" b="1" dirty="0" smtClean="0">
                <a:solidFill>
                  <a:srgbClr val="FF0000"/>
                </a:solidFill>
              </a:rPr>
              <a:t>13</a:t>
            </a:r>
            <a:endParaRPr lang="en-US" b="1" dirty="0" smtClean="0"/>
          </a:p>
          <a:p>
            <a:r>
              <a:rPr lang="en-US" b="1" dirty="0" err="1" smtClean="0"/>
              <a:t>pinMode</a:t>
            </a:r>
            <a:r>
              <a:rPr lang="en-US" dirty="0" smtClean="0"/>
              <a:t> tells Arduino how you want a pin to behave</a:t>
            </a:r>
          </a:p>
          <a:p>
            <a:pPr lvl="1"/>
            <a:r>
              <a:rPr lang="en-US" dirty="0" smtClean="0"/>
              <a:t>In this case, we want to send electricity OUT along the wire plugged into pin 13 – use OUTPUT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160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loop function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305800" cy="464819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Replace </a:t>
            </a:r>
            <a:r>
              <a:rPr lang="en-US" b="1" dirty="0">
                <a:solidFill>
                  <a:srgbClr val="FF0000"/>
                </a:solidFill>
              </a:rPr>
              <a:t>led</a:t>
            </a:r>
            <a:r>
              <a:rPr lang="en-US" dirty="0"/>
              <a:t> with </a:t>
            </a:r>
            <a:r>
              <a:rPr lang="en-US" b="1" dirty="0" smtClean="0">
                <a:solidFill>
                  <a:srgbClr val="FF0000"/>
                </a:solidFill>
              </a:rPr>
              <a:t>13</a:t>
            </a:r>
            <a:r>
              <a:rPr lang="en-US" dirty="0" smtClean="0"/>
              <a:t> here, too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92D050"/>
                </a:solidFill>
              </a:rPr>
              <a:t>// </a:t>
            </a:r>
            <a:r>
              <a:rPr lang="en-US" dirty="0">
                <a:solidFill>
                  <a:srgbClr val="92D050"/>
                </a:solidFill>
              </a:rPr>
              <a:t>the loop routine runs over and over again </a:t>
            </a:r>
            <a:r>
              <a:rPr lang="en-US" dirty="0" smtClean="0">
                <a:solidFill>
                  <a:srgbClr val="92D050"/>
                </a:solidFill>
              </a:rPr>
              <a:t>forever: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void </a:t>
            </a:r>
            <a:r>
              <a:rPr lang="en-US" dirty="0"/>
              <a:t>loop() </a:t>
            </a:r>
            <a:r>
              <a:rPr lang="en-US" b="1" dirty="0" smtClean="0">
                <a:solidFill>
                  <a:srgbClr val="FF0000"/>
                </a:solidFill>
              </a:rPr>
              <a:t>{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</a:t>
            </a:r>
            <a:r>
              <a:rPr lang="en-US" dirty="0" err="1" smtClean="0"/>
              <a:t>digitalWrite</a:t>
            </a: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7030A0"/>
                </a:solidFill>
              </a:rPr>
              <a:t>13</a:t>
            </a:r>
            <a:r>
              <a:rPr lang="en-US" dirty="0" smtClean="0">
                <a:solidFill>
                  <a:srgbClr val="FF0000"/>
                </a:solidFill>
              </a:rPr>
              <a:t>,</a:t>
            </a:r>
            <a:r>
              <a:rPr lang="en-US" dirty="0" smtClean="0"/>
              <a:t> </a:t>
            </a:r>
            <a:r>
              <a:rPr lang="en-US" dirty="0"/>
              <a:t>HIGH</a:t>
            </a:r>
            <a:r>
              <a:rPr lang="en-US" dirty="0">
                <a:solidFill>
                  <a:srgbClr val="FF0000"/>
                </a:solidFill>
              </a:rPr>
              <a:t>);</a:t>
            </a:r>
            <a:r>
              <a:rPr lang="en-US" dirty="0"/>
              <a:t>   </a:t>
            </a:r>
            <a:r>
              <a:rPr lang="en-US" dirty="0">
                <a:solidFill>
                  <a:srgbClr val="92D050"/>
                </a:solidFill>
              </a:rPr>
              <a:t>// turn the LED on (HIGH is </a:t>
            </a:r>
            <a:r>
              <a:rPr lang="en-US" dirty="0" smtClean="0">
                <a:solidFill>
                  <a:srgbClr val="92D050"/>
                </a:solidFill>
              </a:rPr>
              <a:t>the </a:t>
            </a:r>
            <a:r>
              <a:rPr lang="en-US" dirty="0">
                <a:solidFill>
                  <a:srgbClr val="92D050"/>
                </a:solidFill>
              </a:rPr>
              <a:t>voltage level</a:t>
            </a:r>
            <a:r>
              <a:rPr lang="en-US" dirty="0" smtClean="0">
                <a:solidFill>
                  <a:srgbClr val="92D050"/>
                </a:solidFill>
              </a:rPr>
              <a:t>)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</a:t>
            </a:r>
            <a:r>
              <a:rPr lang="en-US" dirty="0"/>
              <a:t>delay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/>
              <a:t>1000</a:t>
            </a:r>
            <a:r>
              <a:rPr lang="en-US" dirty="0">
                <a:solidFill>
                  <a:srgbClr val="FF0000"/>
                </a:solidFill>
              </a:rPr>
              <a:t>);</a:t>
            </a:r>
            <a:r>
              <a:rPr lang="en-US" dirty="0"/>
              <a:t>               </a:t>
            </a:r>
            <a:r>
              <a:rPr lang="en-US" dirty="0">
                <a:solidFill>
                  <a:srgbClr val="92D050"/>
                </a:solidFill>
              </a:rPr>
              <a:t>// wait for a </a:t>
            </a:r>
            <a:r>
              <a:rPr lang="en-US" dirty="0" smtClean="0">
                <a:solidFill>
                  <a:srgbClr val="92D050"/>
                </a:solidFill>
              </a:rPr>
              <a:t>second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</a:t>
            </a:r>
            <a:r>
              <a:rPr lang="en-US" dirty="0" err="1" smtClean="0"/>
              <a:t>digitalWrite</a:t>
            </a: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b="1" dirty="0">
                <a:solidFill>
                  <a:srgbClr val="7030A0"/>
                </a:solidFill>
              </a:rPr>
              <a:t>13</a:t>
            </a:r>
            <a:r>
              <a:rPr lang="en-US" dirty="0" smtClean="0">
                <a:solidFill>
                  <a:srgbClr val="FF0000"/>
                </a:solidFill>
              </a:rPr>
              <a:t>,</a:t>
            </a:r>
            <a:r>
              <a:rPr lang="en-US" dirty="0" smtClean="0"/>
              <a:t> </a:t>
            </a:r>
            <a:r>
              <a:rPr lang="en-US" dirty="0"/>
              <a:t>LOW</a:t>
            </a:r>
            <a:r>
              <a:rPr lang="en-US" dirty="0">
                <a:solidFill>
                  <a:srgbClr val="FF0000"/>
                </a:solidFill>
              </a:rPr>
              <a:t>);</a:t>
            </a:r>
            <a:r>
              <a:rPr lang="en-US" dirty="0"/>
              <a:t>    </a:t>
            </a:r>
            <a:r>
              <a:rPr lang="en-US" dirty="0">
                <a:solidFill>
                  <a:srgbClr val="92D050"/>
                </a:solidFill>
              </a:rPr>
              <a:t>// turn the LED off by </a:t>
            </a:r>
            <a:r>
              <a:rPr lang="en-US" dirty="0" smtClean="0">
                <a:solidFill>
                  <a:srgbClr val="92D050"/>
                </a:solidFill>
              </a:rPr>
              <a:t>making </a:t>
            </a:r>
            <a:r>
              <a:rPr lang="en-US" dirty="0">
                <a:solidFill>
                  <a:srgbClr val="92D050"/>
                </a:solidFill>
              </a:rPr>
              <a:t>the voltage </a:t>
            </a:r>
            <a:r>
              <a:rPr lang="en-US" dirty="0" smtClean="0">
                <a:solidFill>
                  <a:srgbClr val="92D050"/>
                </a:solidFill>
              </a:rPr>
              <a:t>LOW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</a:t>
            </a:r>
            <a:r>
              <a:rPr lang="en-US" dirty="0"/>
              <a:t>delay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/>
              <a:t>1000</a:t>
            </a:r>
            <a:r>
              <a:rPr lang="en-US" dirty="0">
                <a:solidFill>
                  <a:srgbClr val="FF0000"/>
                </a:solidFill>
              </a:rPr>
              <a:t>);</a:t>
            </a:r>
            <a:r>
              <a:rPr lang="en-US" dirty="0" smtClean="0"/>
              <a:t>               </a:t>
            </a:r>
            <a:r>
              <a:rPr lang="en-US" dirty="0">
                <a:solidFill>
                  <a:srgbClr val="92D050"/>
                </a:solidFill>
              </a:rPr>
              <a:t>// wait for a </a:t>
            </a:r>
            <a:r>
              <a:rPr lang="en-US" dirty="0" smtClean="0">
                <a:solidFill>
                  <a:srgbClr val="92D050"/>
                </a:solidFill>
              </a:rPr>
              <a:t>second</a:t>
            </a:r>
            <a:br>
              <a:rPr lang="en-US" dirty="0" smtClean="0">
                <a:solidFill>
                  <a:srgbClr val="92D050"/>
                </a:solidFill>
              </a:rPr>
            </a:br>
            <a:r>
              <a:rPr lang="en-US" b="1" dirty="0" smtClean="0">
                <a:solidFill>
                  <a:srgbClr val="FF0000"/>
                </a:solidFill>
              </a:rPr>
              <a:t>} </a:t>
            </a:r>
            <a:r>
              <a:rPr lang="en-US" dirty="0">
                <a:solidFill>
                  <a:srgbClr val="92D050"/>
                </a:solidFill>
              </a:rPr>
              <a:t>// </a:t>
            </a:r>
            <a:r>
              <a:rPr lang="en-US" dirty="0" smtClean="0">
                <a:solidFill>
                  <a:srgbClr val="92D050"/>
                </a:solidFill>
              </a:rPr>
              <a:t>when the program gets here it goes back to the </a:t>
            </a:r>
            <a:br>
              <a:rPr lang="en-US" dirty="0" smtClean="0">
                <a:solidFill>
                  <a:srgbClr val="92D050"/>
                </a:solidFill>
              </a:rPr>
            </a:br>
            <a:r>
              <a:rPr lang="en-US" dirty="0" smtClean="0">
                <a:solidFill>
                  <a:srgbClr val="92D050"/>
                </a:solidFill>
              </a:rPr>
              <a:t>  //  top of the loop function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1000 milliseconds = 1 second</a:t>
            </a:r>
          </a:p>
          <a:p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39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83" y="608581"/>
            <a:ext cx="7024744" cy="6608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Details Must Be Exactly Right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69414"/>
            <a:ext cx="8077200" cy="4902786"/>
          </a:xfrm>
        </p:spPr>
        <p:txBody>
          <a:bodyPr/>
          <a:lstStyle/>
          <a:p>
            <a:r>
              <a:rPr lang="en-US" dirty="0" smtClean="0"/>
              <a:t>Capitalization matters – write out names EXACTLY</a:t>
            </a:r>
          </a:p>
          <a:p>
            <a:pPr lvl="1"/>
            <a:r>
              <a:rPr lang="en-US" b="1" dirty="0" err="1" smtClean="0">
                <a:solidFill>
                  <a:srgbClr val="00B050"/>
                </a:solidFill>
              </a:rPr>
              <a:t>digitalWrite</a:t>
            </a:r>
            <a:r>
              <a:rPr lang="en-US" b="1" dirty="0" smtClean="0">
                <a:solidFill>
                  <a:srgbClr val="00B050"/>
                </a:solidFill>
              </a:rPr>
              <a:t>, delay, led, HIGH </a:t>
            </a:r>
            <a:r>
              <a:rPr lang="en-US" b="1" dirty="0" smtClean="0">
                <a:solidFill>
                  <a:schemeClr val="tx1"/>
                </a:solidFill>
              </a:rPr>
              <a:t>are </a:t>
            </a:r>
            <a:r>
              <a:rPr lang="en-US" b="1" dirty="0" smtClean="0">
                <a:solidFill>
                  <a:srgbClr val="00B050"/>
                </a:solidFill>
              </a:rPr>
              <a:t>good</a:t>
            </a:r>
          </a:p>
          <a:p>
            <a:pPr lvl="1"/>
            <a:r>
              <a:rPr lang="en-US" b="1" strike="sngStrike" dirty="0" err="1" smtClean="0">
                <a:solidFill>
                  <a:srgbClr val="C00000"/>
                </a:solidFill>
              </a:rPr>
              <a:t>DigitialWrite</a:t>
            </a:r>
            <a:r>
              <a:rPr lang="en-US" b="1" dirty="0" smtClean="0">
                <a:solidFill>
                  <a:srgbClr val="C00000"/>
                </a:solidFill>
              </a:rPr>
              <a:t>, </a:t>
            </a:r>
            <a:r>
              <a:rPr lang="en-US" b="1" strike="sngStrike" dirty="0" err="1" smtClean="0">
                <a:solidFill>
                  <a:srgbClr val="C00000"/>
                </a:solidFill>
              </a:rPr>
              <a:t>digitalwrite</a:t>
            </a:r>
            <a:r>
              <a:rPr lang="en-US" b="1" dirty="0" smtClean="0">
                <a:solidFill>
                  <a:srgbClr val="C00000"/>
                </a:solidFill>
              </a:rPr>
              <a:t>, </a:t>
            </a:r>
            <a:r>
              <a:rPr lang="en-US" b="1" strike="sngStrike" dirty="0" smtClean="0">
                <a:solidFill>
                  <a:srgbClr val="C00000"/>
                </a:solidFill>
              </a:rPr>
              <a:t>Delay</a:t>
            </a:r>
            <a:r>
              <a:rPr lang="en-US" b="1" dirty="0" smtClean="0">
                <a:solidFill>
                  <a:srgbClr val="C00000"/>
                </a:solidFill>
              </a:rPr>
              <a:t>, </a:t>
            </a:r>
            <a:r>
              <a:rPr lang="en-US" b="1" strike="sngStrike" dirty="0" smtClean="0">
                <a:solidFill>
                  <a:srgbClr val="C00000"/>
                </a:solidFill>
              </a:rPr>
              <a:t>high</a:t>
            </a:r>
            <a:r>
              <a:rPr lang="en-US" b="1" dirty="0" smtClean="0">
                <a:solidFill>
                  <a:schemeClr val="tx1"/>
                </a:solidFill>
              </a:rPr>
              <a:t> are </a:t>
            </a:r>
            <a:r>
              <a:rPr lang="en-US" b="1" dirty="0" smtClean="0">
                <a:solidFill>
                  <a:srgbClr val="C00000"/>
                </a:solidFill>
              </a:rPr>
              <a:t>bad!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dirty="0" smtClean="0"/>
              <a:t>No comma in numbers ( </a:t>
            </a:r>
            <a:r>
              <a:rPr lang="en-US" b="1" dirty="0" smtClean="0">
                <a:solidFill>
                  <a:srgbClr val="FFC000"/>
                </a:solidFill>
              </a:rPr>
              <a:t>1000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r>
              <a:rPr lang="en-US" dirty="0" smtClean="0"/>
              <a:t>instead of 1,000)</a:t>
            </a:r>
          </a:p>
          <a:p>
            <a:r>
              <a:rPr lang="en-US" dirty="0" smtClean="0"/>
              <a:t>DO separate 13 and HIGH using a comma </a:t>
            </a:r>
            <a:r>
              <a:rPr lang="en-US" sz="3200" b="1" dirty="0" smtClean="0">
                <a:solidFill>
                  <a:srgbClr val="7030A0"/>
                </a:solidFill>
              </a:rPr>
              <a:t>,</a:t>
            </a:r>
            <a:endParaRPr lang="en-US" b="1" dirty="0" smtClean="0">
              <a:solidFill>
                <a:srgbClr val="7030A0"/>
              </a:solidFill>
            </a:endParaRPr>
          </a:p>
          <a:p>
            <a:r>
              <a:rPr lang="en-US" dirty="0" smtClean="0"/>
              <a:t>Match the open and close parentheses </a:t>
            </a:r>
            <a:r>
              <a:rPr lang="en-US" sz="3600" b="1" dirty="0" smtClean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()</a:t>
            </a:r>
            <a:endParaRPr lang="en-US" sz="3600" dirty="0"/>
          </a:p>
          <a:p>
            <a:r>
              <a:rPr lang="en-US" dirty="0" smtClean="0"/>
              <a:t>Don't forget the semi-colon ( </a:t>
            </a:r>
            <a:r>
              <a:rPr lang="en-US" sz="3600" b="1" dirty="0" smtClean="0">
                <a:solidFill>
                  <a:srgbClr val="FF0000"/>
                </a:solidFill>
              </a:rPr>
              <a:t>;</a:t>
            </a:r>
            <a:r>
              <a:rPr lang="en-US" dirty="0" smtClean="0"/>
              <a:t> 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88445" y="4974297"/>
            <a:ext cx="7567110" cy="187064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void loop() {</a:t>
            </a:r>
          </a:p>
          <a:p>
            <a:pPr>
              <a:lnSpc>
                <a:spcPct val="107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3600" b="1" dirty="0" err="1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digitalWrite</a:t>
            </a:r>
            <a:r>
              <a:rPr lang="en-US" sz="3600" b="1" dirty="0" smtClean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36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36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13</a:t>
            </a:r>
            <a:r>
              <a:rPr lang="en-US" sz="3600" b="1" dirty="0" smtClean="0">
                <a:solidFill>
                  <a:srgbClr val="7030A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,</a:t>
            </a:r>
            <a:r>
              <a:rPr lang="en-US" sz="3600" b="1" dirty="0" smtClean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3600" b="1" dirty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HIGH</a:t>
            </a:r>
            <a:r>
              <a:rPr lang="en-US" sz="3600" b="1" dirty="0" smtClean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36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/>
            </a:r>
            <a:br>
              <a:rPr lang="en-US" sz="3600" b="1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</a:br>
            <a:r>
              <a:rPr lang="en-US" sz="3600" b="1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3600" b="1" dirty="0" smtClean="0">
                <a:solidFill>
                  <a:srgbClr val="00B05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delay</a:t>
            </a:r>
            <a:r>
              <a:rPr lang="en-US" sz="3600" b="1" dirty="0" smtClean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(</a:t>
            </a:r>
            <a:r>
              <a:rPr lang="en-US" sz="3600" b="1" dirty="0" smtClean="0">
                <a:solidFill>
                  <a:srgbClr val="FFC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1000</a:t>
            </a:r>
            <a:r>
              <a:rPr lang="en-US" sz="3600" b="1" dirty="0" smtClean="0">
                <a:solidFill>
                  <a:srgbClr val="00B0F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)</a:t>
            </a:r>
            <a:r>
              <a:rPr lang="en-US" sz="3600" b="1" dirty="0" smtClean="0">
                <a:solidFill>
                  <a:srgbClr val="FF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;</a:t>
            </a:r>
          </a:p>
          <a:p>
            <a:pPr>
              <a:lnSpc>
                <a:spcPct val="107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 ...</a:t>
            </a:r>
            <a:endParaRPr lang="en-US" dirty="0">
              <a:solidFill>
                <a:schemeClr val="bg1">
                  <a:lumMod val="50000"/>
                </a:schemeClr>
              </a:solidFill>
              <a:latin typeface="Courier New" panose="02070309020205020404" pitchFamily="49" charset="0"/>
              <a:ea typeface="Calibri" panose="020F0502020204030204" pitchFamily="34" charset="0"/>
              <a:cs typeface="Courier New" panose="020703090202050204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55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Debugging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3657600" cy="4648199"/>
          </a:xfrm>
        </p:spPr>
        <p:txBody>
          <a:bodyPr>
            <a:normAutofit/>
          </a:bodyPr>
          <a:lstStyle/>
          <a:p>
            <a:r>
              <a:rPr lang="en-US" dirty="0" smtClean="0">
                <a:sym typeface="Wingdings" panose="05000000000000000000" pitchFamily="2" charset="2"/>
              </a:rPr>
              <a:t>If the program has verification errors, then start by getting the line number</a:t>
            </a:r>
          </a:p>
          <a:p>
            <a:r>
              <a:rPr lang="en-US" dirty="0" smtClean="0">
                <a:sym typeface="Wingdings" panose="05000000000000000000" pitchFamily="2" charset="2"/>
              </a:rPr>
              <a:t>Go to that line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Start at the top and count as you move down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Can anyone find a better way?</a:t>
            </a:r>
          </a:p>
          <a:p>
            <a:endParaRPr lang="en-US" dirty="0" smtClean="0">
              <a:sym typeface="Wingdings" panose="05000000000000000000" pitchFamily="2" charset="2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1500" y="609601"/>
            <a:ext cx="4762500" cy="624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47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Error Messages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Line # is where the Arduino got confused</a:t>
            </a:r>
          </a:p>
          <a:p>
            <a:pPr lvl="1"/>
            <a:r>
              <a:rPr lang="en-US" dirty="0" smtClean="0"/>
              <a:t>May or MAY NOT be the actual cause of the error</a:t>
            </a:r>
          </a:p>
          <a:p>
            <a:pPr lvl="1"/>
            <a:r>
              <a:rPr lang="en-US" dirty="0" smtClean="0"/>
              <a:t>You'll need to figure out what the correct thing to do is</a:t>
            </a:r>
          </a:p>
          <a:p>
            <a:pPr lvl="1"/>
            <a:endParaRPr lang="en-US" dirty="0"/>
          </a:p>
          <a:p>
            <a:r>
              <a:rPr lang="en-US" dirty="0" smtClean="0"/>
              <a:t>Your job: </a:t>
            </a:r>
            <a:r>
              <a:rPr lang="en-US" dirty="0">
                <a:sym typeface="Wingdings" panose="05000000000000000000" pitchFamily="2" charset="2"/>
              </a:rPr>
              <a:t>Get the 'gist' of the error message</a:t>
            </a:r>
          </a:p>
          <a:p>
            <a:pPr lvl="1"/>
            <a:r>
              <a:rPr lang="en-US" dirty="0" smtClean="0"/>
              <a:t>Don't worry about the fact that it doesn't make a lot of sense</a:t>
            </a:r>
          </a:p>
          <a:p>
            <a:pPr lvl="1"/>
            <a:r>
              <a:rPr lang="en-US" dirty="0" smtClean="0"/>
              <a:t>It may not make any sense</a:t>
            </a:r>
          </a:p>
          <a:p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9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Strategies for debugging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524000"/>
            <a:ext cx="8001000" cy="4648199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Compare your program to working program</a:t>
            </a:r>
          </a:p>
          <a:p>
            <a:pPr lvl="1"/>
            <a:r>
              <a:rPr lang="en-US" b="1" dirty="0" err="1" smtClean="0">
                <a:solidFill>
                  <a:srgbClr val="7030A0"/>
                </a:solidFill>
              </a:rPr>
              <a:t>File</a:t>
            </a:r>
            <a:r>
              <a:rPr lang="en-US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ExamplesBasicsBlink</a:t>
            </a:r>
            <a:r>
              <a:rPr lang="en-US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, </a:t>
            </a:r>
            <a:r>
              <a:rPr lang="en-US" b="1" dirty="0" err="1" smtClean="0">
                <a:solidFill>
                  <a:srgbClr val="7030A0"/>
                </a:solidFill>
                <a:sym typeface="Wingdings" panose="05000000000000000000" pitchFamily="2" charset="2"/>
              </a:rPr>
              <a:t>etc</a:t>
            </a:r>
            <a:endParaRPr lang="en-US" b="1" dirty="0" smtClean="0">
              <a:solidFill>
                <a:srgbClr val="7030A0"/>
              </a:solidFill>
              <a:sym typeface="Wingdings" panose="05000000000000000000" pitchFamily="2" charset="2"/>
            </a:endParaRPr>
          </a:p>
          <a:p>
            <a:pPr lvl="1"/>
            <a:r>
              <a:rPr lang="en-US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Neighbors' programs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Get multiple people to look at it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Everyone in your group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People in neighboring groups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Instructors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15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685800"/>
            <a:ext cx="7024744" cy="1600200"/>
          </a:xfrm>
        </p:spPr>
        <p:txBody>
          <a:bodyPr>
            <a:normAutofit/>
          </a:bodyPr>
          <a:lstStyle/>
          <a:p>
            <a:r>
              <a:rPr lang="en-US" dirty="0" smtClean="0"/>
              <a:t>Let’s change the pattern </a:t>
            </a:r>
            <a:br>
              <a:rPr lang="en-US" dirty="0" smtClean="0"/>
            </a:br>
            <a:r>
              <a:rPr lang="en-US" dirty="0" smtClean="0"/>
              <a:t>(by copy and paste)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62198"/>
            <a:ext cx="7033708" cy="4114801"/>
          </a:xfrm>
        </p:spPr>
        <p:txBody>
          <a:bodyPr>
            <a:normAutofit/>
          </a:bodyPr>
          <a:lstStyle/>
          <a:p>
            <a:r>
              <a:rPr lang="en-US" dirty="0" smtClean="0"/>
              <a:t>Copy the lines you're interested in</a:t>
            </a:r>
          </a:p>
          <a:p>
            <a:r>
              <a:rPr lang="en-US" dirty="0" smtClean="0"/>
              <a:t>Make sure to paste INSIDE the loop function</a:t>
            </a:r>
          </a:p>
          <a:p>
            <a:pPr lvl="1"/>
            <a:r>
              <a:rPr lang="en-US" dirty="0" smtClean="0"/>
              <a:t>Inside means:</a:t>
            </a:r>
          </a:p>
          <a:p>
            <a:pPr lvl="1"/>
            <a:r>
              <a:rPr lang="en-US" dirty="0" smtClean="0"/>
              <a:t>after the opening </a:t>
            </a:r>
            <a:r>
              <a:rPr lang="en-US" sz="2400" b="1" dirty="0" smtClean="0">
                <a:solidFill>
                  <a:srgbClr val="FF0000"/>
                </a:solidFill>
              </a:rPr>
              <a:t>{</a:t>
            </a:r>
            <a:endParaRPr lang="en-US" dirty="0" smtClean="0"/>
          </a:p>
          <a:p>
            <a:pPr lvl="1"/>
            <a:r>
              <a:rPr lang="en-US" dirty="0" smtClean="0"/>
              <a:t>before the closing </a:t>
            </a:r>
            <a:r>
              <a:rPr lang="en-US" sz="2800" b="1" dirty="0" smtClean="0">
                <a:solidFill>
                  <a:srgbClr val="FF0000"/>
                </a:solidFill>
              </a:rPr>
              <a:t>}</a:t>
            </a:r>
            <a:endParaRPr lang="en-US" sz="2800" dirty="0" smtClean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03520" y="3200208"/>
            <a:ext cx="3810000" cy="331943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</a:pPr>
            <a:r>
              <a:rPr lang="en-US" sz="2400" b="1" dirty="0">
                <a:solidFill>
                  <a:schemeClr val="bg1">
                    <a:lumMod val="65000"/>
                  </a:schemeClr>
                </a:solidFill>
              </a:rPr>
              <a:t>void loop() </a:t>
            </a:r>
            <a:r>
              <a:rPr lang="en-US" sz="2400" b="1" dirty="0">
                <a:solidFill>
                  <a:srgbClr val="FF0000"/>
                </a:solidFill>
              </a:rPr>
              <a:t>{</a:t>
            </a:r>
          </a:p>
          <a:p>
            <a:pPr>
              <a:lnSpc>
                <a:spcPct val="107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digitalWrite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(led, HIGH);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 delay(1000);</a:t>
            </a:r>
          </a:p>
          <a:p>
            <a:pPr>
              <a:lnSpc>
                <a:spcPct val="107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digitalWrite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(led, LOW);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 delay(1000);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/>
            </a:r>
            <a:br>
              <a:rPr lang="en-US" dirty="0" smtClean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  </a:t>
            </a:r>
            <a:r>
              <a:rPr lang="en-US" b="1" dirty="0" err="1" smtClean="0">
                <a:solidFill>
                  <a:srgbClr val="0070C0"/>
                </a:solidFill>
              </a:rPr>
              <a:t>digitalWrite</a:t>
            </a:r>
            <a:r>
              <a:rPr lang="en-US" b="1" dirty="0" smtClean="0">
                <a:solidFill>
                  <a:srgbClr val="0070C0"/>
                </a:solidFill>
              </a:rPr>
              <a:t>(led</a:t>
            </a:r>
            <a:r>
              <a:rPr lang="en-US" b="1" dirty="0">
                <a:solidFill>
                  <a:srgbClr val="0070C0"/>
                </a:solidFill>
              </a:rPr>
              <a:t>, HIGH); 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  </a:t>
            </a:r>
            <a:r>
              <a:rPr lang="en-US" b="1" dirty="0" smtClean="0">
                <a:solidFill>
                  <a:srgbClr val="0070C0"/>
                </a:solidFill>
              </a:rPr>
              <a:t>delay(200); </a:t>
            </a:r>
            <a:r>
              <a:rPr lang="en-US" b="1" dirty="0" smtClean="0">
                <a:solidFill>
                  <a:srgbClr val="7030A0"/>
                </a:solidFill>
              </a:rPr>
              <a:t>// shorter blink</a:t>
            </a:r>
            <a:endParaRPr lang="en-US" b="1" dirty="0">
              <a:solidFill>
                <a:srgbClr val="7030A0"/>
              </a:solidFill>
            </a:endParaRPr>
          </a:p>
          <a:p>
            <a:pPr>
              <a:lnSpc>
                <a:spcPct val="107000"/>
              </a:lnSpc>
            </a:pPr>
            <a:r>
              <a:rPr lang="en-US" b="1" dirty="0">
                <a:solidFill>
                  <a:srgbClr val="0070C0"/>
                </a:solidFill>
              </a:rPr>
              <a:t>  </a:t>
            </a:r>
            <a:r>
              <a:rPr lang="en-US" b="1" dirty="0" err="1">
                <a:solidFill>
                  <a:srgbClr val="0070C0"/>
                </a:solidFill>
              </a:rPr>
              <a:t>digitalWrite</a:t>
            </a:r>
            <a:r>
              <a:rPr lang="en-US" b="1" dirty="0">
                <a:solidFill>
                  <a:srgbClr val="0070C0"/>
                </a:solidFill>
              </a:rPr>
              <a:t>(led, LOW);</a:t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>
                <a:solidFill>
                  <a:srgbClr val="0070C0"/>
                </a:solidFill>
              </a:rPr>
              <a:t>  </a:t>
            </a:r>
            <a:r>
              <a:rPr lang="en-US" b="1" dirty="0" smtClean="0">
                <a:solidFill>
                  <a:srgbClr val="0070C0"/>
                </a:solidFill>
              </a:rPr>
              <a:t>delay(200);                  </a:t>
            </a:r>
            <a:endParaRPr lang="en-US" sz="2800" b="1" dirty="0" smtClean="0">
              <a:solidFill>
                <a:srgbClr val="0070C0"/>
              </a:solidFill>
            </a:endParaRPr>
          </a:p>
          <a:p>
            <a:pPr>
              <a:lnSpc>
                <a:spcPct val="107000"/>
              </a:lnSpc>
            </a:pPr>
            <a:r>
              <a:rPr lang="en-US" sz="2800" b="1" dirty="0" smtClean="0">
                <a:solidFill>
                  <a:srgbClr val="FF0000"/>
                </a:solidFill>
              </a:rPr>
              <a:t>}</a:t>
            </a:r>
            <a:endParaRPr lang="en-US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259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/>
          <p:nvPr/>
        </p:nvPicPr>
        <p:blipFill rotWithShape="1">
          <a:blip r:embed="rId2"/>
          <a:srcRect r="79559" b="59401"/>
          <a:stretch/>
        </p:blipFill>
        <p:spPr>
          <a:xfrm>
            <a:off x="533400" y="2819400"/>
            <a:ext cx="2209800" cy="2743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Save Your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524000"/>
            <a:ext cx="7033708" cy="50292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EXAMPLE IS READ-ONLY, so you’ll need to save a copy of your work into a new file</a:t>
            </a:r>
          </a:p>
          <a:p>
            <a:r>
              <a:rPr lang="en-US" dirty="0"/>
              <a:t>The normal </a:t>
            </a:r>
            <a:r>
              <a:rPr lang="en-US" dirty="0" err="1"/>
              <a:t>Control+S</a:t>
            </a:r>
            <a:r>
              <a:rPr lang="en-US" dirty="0"/>
              <a:t>, or the menu item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      Then say 'Ok':</a:t>
            </a:r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b="1" dirty="0" smtClean="0"/>
              <a:t>Pick </a:t>
            </a:r>
            <a:r>
              <a:rPr lang="en-US" b="1" dirty="0"/>
              <a:t>a name like ‘</a:t>
            </a:r>
            <a:r>
              <a:rPr lang="en-US" b="1" dirty="0" err="1"/>
              <a:t>MyBlink</a:t>
            </a:r>
            <a:r>
              <a:rPr lang="en-US" b="1" dirty="0"/>
              <a:t>’.  Put it wherever you want (a folder on the desktop would be great)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3"/>
          <a:stretch>
            <a:fillRect/>
          </a:stretch>
        </p:blipFill>
        <p:spPr>
          <a:xfrm>
            <a:off x="3438349" y="3810000"/>
            <a:ext cx="4486451" cy="175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172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SAVE YOUR WORK!!!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MAKE SURE TO SAVE THESE FILES BEFORE YOU LEAVE TODAY!!!!! </a:t>
            </a:r>
            <a:endParaRPr lang="en-US" dirty="0" smtClean="0"/>
          </a:p>
          <a:p>
            <a:pPr lvl="1"/>
            <a:r>
              <a:rPr lang="en-US" dirty="0" smtClean="0"/>
              <a:t>EMAIL </a:t>
            </a:r>
            <a:r>
              <a:rPr lang="en-US" dirty="0"/>
              <a:t>YOURSELF A COPY!!!! </a:t>
            </a:r>
            <a:endParaRPr lang="en-US" dirty="0" smtClean="0"/>
          </a:p>
          <a:p>
            <a:pPr lvl="1"/>
            <a:r>
              <a:rPr lang="en-US" dirty="0" smtClean="0"/>
              <a:t>PUT </a:t>
            </a:r>
            <a:r>
              <a:rPr lang="en-US" dirty="0"/>
              <a:t>IN YOUR GOOGLE DRIVE / MICROSOFT ONEDRIVE / DROPBOX /ETC</a:t>
            </a:r>
            <a:r>
              <a:rPr lang="en-US" dirty="0" smtClean="0"/>
              <a:t>!!!!</a:t>
            </a:r>
          </a:p>
          <a:p>
            <a:pPr lvl="1"/>
            <a:endParaRPr lang="en-US" dirty="0"/>
          </a:p>
          <a:p>
            <a:r>
              <a:rPr lang="en-US" b="1" dirty="0" smtClean="0"/>
              <a:t>I think that the files will be auto-deleted when you log out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97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381000"/>
            <a:ext cx="7024744" cy="10668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Useful Pattern:</a:t>
            </a:r>
            <a:br>
              <a:rPr lang="en-US" dirty="0" smtClean="0"/>
            </a:br>
            <a:r>
              <a:rPr lang="en-US" dirty="0" smtClean="0"/>
              <a:t>Turn a light on and leave it 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305800" cy="4648199"/>
          </a:xfrm>
        </p:spPr>
        <p:txBody>
          <a:bodyPr>
            <a:normAutofit/>
          </a:bodyPr>
          <a:lstStyle/>
          <a:p>
            <a:r>
              <a:rPr lang="en-US" dirty="0"/>
              <a:t>Replace </a:t>
            </a:r>
            <a:r>
              <a:rPr lang="en-US" b="1" dirty="0">
                <a:solidFill>
                  <a:srgbClr val="FF0000"/>
                </a:solidFill>
              </a:rPr>
              <a:t>led</a:t>
            </a:r>
            <a:r>
              <a:rPr lang="en-US" dirty="0"/>
              <a:t> with </a:t>
            </a:r>
            <a:r>
              <a:rPr lang="en-US" b="1" dirty="0" smtClean="0">
                <a:solidFill>
                  <a:srgbClr val="FF0000"/>
                </a:solidFill>
              </a:rPr>
              <a:t>13</a:t>
            </a:r>
            <a:r>
              <a:rPr lang="en-US" dirty="0" smtClean="0"/>
              <a:t> here, too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92D050"/>
                </a:solidFill>
              </a:rPr>
              <a:t>// </a:t>
            </a:r>
            <a:r>
              <a:rPr lang="en-US" dirty="0">
                <a:solidFill>
                  <a:srgbClr val="92D050"/>
                </a:solidFill>
              </a:rPr>
              <a:t>the loop routine runs over and over again </a:t>
            </a:r>
            <a:r>
              <a:rPr lang="en-US" dirty="0" smtClean="0">
                <a:solidFill>
                  <a:srgbClr val="92D050"/>
                </a:solidFill>
              </a:rPr>
              <a:t>forever: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void </a:t>
            </a:r>
            <a:r>
              <a:rPr lang="en-US" dirty="0"/>
              <a:t>loop() </a:t>
            </a:r>
            <a:r>
              <a:rPr lang="en-US" b="1" dirty="0" smtClean="0">
                <a:solidFill>
                  <a:srgbClr val="FF0000"/>
                </a:solidFill>
              </a:rPr>
              <a:t>{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</a:t>
            </a:r>
            <a:r>
              <a:rPr lang="en-US" dirty="0" err="1" smtClean="0"/>
              <a:t>digitalWrite</a:t>
            </a:r>
            <a:r>
              <a:rPr lang="en-US" dirty="0" smtClean="0">
                <a:solidFill>
                  <a:srgbClr val="FF0000"/>
                </a:solidFill>
              </a:rPr>
              <a:t>(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7030A0"/>
                </a:solidFill>
              </a:rPr>
              <a:t>13</a:t>
            </a:r>
            <a:r>
              <a:rPr lang="en-US" dirty="0" smtClean="0">
                <a:solidFill>
                  <a:srgbClr val="FF0000"/>
                </a:solidFill>
              </a:rPr>
              <a:t>,</a:t>
            </a:r>
            <a:r>
              <a:rPr lang="en-US" dirty="0" smtClean="0"/>
              <a:t> </a:t>
            </a:r>
            <a:r>
              <a:rPr lang="en-US" dirty="0"/>
              <a:t>HIGH</a:t>
            </a:r>
            <a:r>
              <a:rPr lang="en-US" dirty="0">
                <a:solidFill>
                  <a:srgbClr val="FF0000"/>
                </a:solidFill>
              </a:rPr>
              <a:t>);</a:t>
            </a:r>
            <a:r>
              <a:rPr lang="en-US" dirty="0"/>
              <a:t>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</a:t>
            </a:r>
            <a:r>
              <a:rPr lang="en-US" dirty="0" smtClean="0">
                <a:solidFill>
                  <a:srgbClr val="92D050"/>
                </a:solidFill>
              </a:rPr>
              <a:t>// Notice how everything else has been removed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rgbClr val="FF0000"/>
                </a:solidFill>
              </a:rPr>
              <a:t>}</a:t>
            </a:r>
            <a:r>
              <a:rPr lang="en-US" dirty="0" smtClean="0"/>
              <a:t> </a:t>
            </a:r>
          </a:p>
          <a:p>
            <a:endParaRPr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52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 the end of today you’ll have enough knowledge to decide what you want to do for your real project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You can shop for any extra supplies that you want over the weekend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You don’t have to get extra stuff. </a:t>
            </a:r>
            <a:br>
              <a:rPr lang="en-US" dirty="0" smtClean="0"/>
            </a:br>
            <a:r>
              <a:rPr lang="en-US" dirty="0" smtClean="0"/>
              <a:t>But if you do, get it soon so you can make progress next week.</a:t>
            </a:r>
            <a:endParaRPr lang="en-US" dirty="0"/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68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2" y="573743"/>
            <a:ext cx="7024744" cy="762000"/>
          </a:xfrm>
        </p:spPr>
        <p:txBody>
          <a:bodyPr/>
          <a:lstStyle/>
          <a:p>
            <a:r>
              <a:rPr lang="en-US" dirty="0" smtClean="0"/>
              <a:t>Exercise: Add a second LED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335743"/>
            <a:ext cx="8305800" cy="5369857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Pick a pin (say, 7)</a:t>
            </a:r>
          </a:p>
          <a:p>
            <a:pPr lvl="1"/>
            <a:r>
              <a:rPr lang="en-US" dirty="0" smtClean="0"/>
              <a:t>Put it away from 13, to give yourself some space</a:t>
            </a:r>
          </a:p>
          <a:p>
            <a:r>
              <a:rPr lang="en-US" b="1" dirty="0" smtClean="0">
                <a:solidFill>
                  <a:srgbClr val="0070C0"/>
                </a:solidFill>
              </a:rPr>
              <a:t>Setup function: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Don’t forget to add </a:t>
            </a:r>
            <a:r>
              <a:rPr lang="en-US" b="1" dirty="0" err="1" smtClean="0">
                <a:solidFill>
                  <a:srgbClr val="0070C0"/>
                </a:solidFill>
              </a:rPr>
              <a:t>pinMode</a:t>
            </a:r>
            <a:r>
              <a:rPr lang="en-US" b="1" dirty="0" smtClean="0">
                <a:solidFill>
                  <a:srgbClr val="0070C0"/>
                </a:solidFill>
              </a:rPr>
              <a:t>(7, OUTPUT); </a:t>
            </a:r>
            <a:endParaRPr lang="en-US" dirty="0" smtClean="0"/>
          </a:p>
          <a:p>
            <a:endParaRPr lang="en-US" b="1" dirty="0" smtClean="0">
              <a:solidFill>
                <a:srgbClr val="0070C0"/>
              </a:solidFill>
            </a:endParaRPr>
          </a:p>
          <a:p>
            <a:r>
              <a:rPr lang="en-US" dirty="0" smtClean="0"/>
              <a:t>Loop function:</a:t>
            </a:r>
          </a:p>
          <a:p>
            <a:pPr lvl="1"/>
            <a:r>
              <a:rPr lang="en-US" b="1" dirty="0" smtClean="0">
                <a:solidFill>
                  <a:schemeClr val="accent3"/>
                </a:solidFill>
              </a:rPr>
              <a:t>Turn both on</a:t>
            </a:r>
            <a:r>
              <a:rPr lang="en-US" dirty="0" smtClean="0"/>
              <a:t>, then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wait 1 second</a:t>
            </a:r>
            <a:r>
              <a:rPr lang="en-US" dirty="0" smtClean="0"/>
              <a:t>, then </a:t>
            </a:r>
            <a:r>
              <a:rPr lang="en-US" b="1" dirty="0" smtClean="0">
                <a:solidFill>
                  <a:srgbClr val="0070C0"/>
                </a:solidFill>
              </a:rPr>
              <a:t>turn off ONLY pin 13 </a:t>
            </a:r>
            <a:r>
              <a:rPr lang="en-US" dirty="0" smtClean="0"/>
              <a:t>(pin 7 stays on),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wait 1 second</a:t>
            </a:r>
            <a:r>
              <a:rPr lang="en-US" dirty="0" smtClean="0"/>
              <a:t>, </a:t>
            </a:r>
            <a:r>
              <a:rPr lang="en-US" b="1" dirty="0" smtClean="0">
                <a:solidFill>
                  <a:srgbClr val="7030A0"/>
                </a:solidFill>
              </a:rPr>
              <a:t>turn pin 7 off</a:t>
            </a:r>
            <a:r>
              <a:rPr lang="en-US" dirty="0" smtClean="0"/>
              <a:t>,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wait 1 second</a:t>
            </a:r>
            <a:r>
              <a:rPr lang="en-US" dirty="0"/>
              <a:t>, then </a:t>
            </a:r>
            <a:r>
              <a:rPr lang="en-US" dirty="0" smtClean="0"/>
              <a:t>repeat</a:t>
            </a:r>
          </a:p>
          <a:p>
            <a:pPr lvl="1"/>
            <a:r>
              <a:rPr lang="en-US" dirty="0"/>
              <a:t>void loop() </a:t>
            </a:r>
            <a:r>
              <a:rPr lang="en-US" b="1" dirty="0">
                <a:solidFill>
                  <a:srgbClr val="FF0000"/>
                </a:solidFill>
              </a:rPr>
              <a:t>{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  </a:t>
            </a:r>
            <a:r>
              <a:rPr lang="en-US" b="1" dirty="0" err="1">
                <a:solidFill>
                  <a:schemeClr val="accent3"/>
                </a:solidFill>
              </a:rPr>
              <a:t>digitalWrite</a:t>
            </a:r>
            <a:r>
              <a:rPr lang="en-US" b="1" dirty="0">
                <a:solidFill>
                  <a:schemeClr val="accent3"/>
                </a:solidFill>
              </a:rPr>
              <a:t>( 13, HIGH); </a:t>
            </a:r>
            <a:br>
              <a:rPr lang="en-US" b="1" dirty="0">
                <a:solidFill>
                  <a:schemeClr val="accent3"/>
                </a:solidFill>
              </a:rPr>
            </a:br>
            <a:r>
              <a:rPr lang="en-US" b="1" dirty="0">
                <a:solidFill>
                  <a:schemeClr val="accent3"/>
                </a:solidFill>
              </a:rPr>
              <a:t>  </a:t>
            </a:r>
            <a:r>
              <a:rPr lang="en-US" b="1" dirty="0" err="1">
                <a:solidFill>
                  <a:schemeClr val="accent3"/>
                </a:solidFill>
              </a:rPr>
              <a:t>digitalWrite</a:t>
            </a:r>
            <a:r>
              <a:rPr lang="en-US" b="1" dirty="0">
                <a:solidFill>
                  <a:schemeClr val="accent3"/>
                </a:solidFill>
              </a:rPr>
              <a:t>( </a:t>
            </a:r>
            <a:r>
              <a:rPr lang="en-US" b="1" dirty="0" smtClean="0">
                <a:solidFill>
                  <a:schemeClr val="accent3"/>
                </a:solidFill>
              </a:rPr>
              <a:t>7, </a:t>
            </a:r>
            <a:r>
              <a:rPr lang="en-US" b="1" dirty="0">
                <a:solidFill>
                  <a:schemeClr val="accent3"/>
                </a:solidFill>
              </a:rPr>
              <a:t>HIGH); </a:t>
            </a:r>
            <a:r>
              <a:rPr lang="en-US" b="1" dirty="0" smtClean="0">
                <a:solidFill>
                  <a:schemeClr val="accent3"/>
                </a:solidFill>
              </a:rPr>
              <a:t/>
            </a:r>
            <a:br>
              <a:rPr lang="en-US" b="1" dirty="0" smtClean="0">
                <a:solidFill>
                  <a:schemeClr val="accent3"/>
                </a:solidFill>
              </a:rPr>
            </a:b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 delay( 1000 );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b="1" dirty="0" smtClean="0">
                <a:solidFill>
                  <a:srgbClr val="0070C0"/>
                </a:solidFill>
              </a:rPr>
              <a:t>  </a:t>
            </a:r>
            <a:r>
              <a:rPr lang="en-US" b="1" dirty="0" err="1">
                <a:solidFill>
                  <a:srgbClr val="0070C0"/>
                </a:solidFill>
              </a:rPr>
              <a:t>digitalWrite</a:t>
            </a:r>
            <a:r>
              <a:rPr lang="en-US" b="1" dirty="0">
                <a:solidFill>
                  <a:srgbClr val="0070C0"/>
                </a:solidFill>
              </a:rPr>
              <a:t>( </a:t>
            </a:r>
            <a:r>
              <a:rPr lang="en-US" b="1" dirty="0" smtClean="0">
                <a:solidFill>
                  <a:srgbClr val="0070C0"/>
                </a:solidFill>
              </a:rPr>
              <a:t>13, LOW); </a:t>
            </a:r>
            <a:r>
              <a:rPr lang="en-US" b="1" dirty="0">
                <a:solidFill>
                  <a:srgbClr val="0070C0"/>
                </a:solidFill>
              </a:rPr>
              <a:t/>
            </a:r>
            <a:br>
              <a:rPr lang="en-US" b="1" dirty="0">
                <a:solidFill>
                  <a:srgbClr val="0070C0"/>
                </a:solidFill>
              </a:rPr>
            </a:b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delay( 1000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);</a:t>
            </a:r>
            <a:b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b="1" dirty="0" smtClean="0"/>
              <a:t>  </a:t>
            </a:r>
            <a:r>
              <a:rPr lang="en-US" b="1" dirty="0" err="1">
                <a:solidFill>
                  <a:srgbClr val="7030A0"/>
                </a:solidFill>
              </a:rPr>
              <a:t>digitalWrite</a:t>
            </a:r>
            <a:r>
              <a:rPr lang="en-US" b="1" dirty="0">
                <a:solidFill>
                  <a:srgbClr val="7030A0"/>
                </a:solidFill>
              </a:rPr>
              <a:t>( </a:t>
            </a:r>
            <a:r>
              <a:rPr lang="en-US" b="1" dirty="0" smtClean="0">
                <a:solidFill>
                  <a:srgbClr val="7030A0"/>
                </a:solidFill>
              </a:rPr>
              <a:t>7, </a:t>
            </a:r>
            <a:r>
              <a:rPr lang="en-US" b="1" dirty="0">
                <a:solidFill>
                  <a:srgbClr val="7030A0"/>
                </a:solidFill>
              </a:rPr>
              <a:t>LOW); </a:t>
            </a:r>
            <a:r>
              <a:rPr lang="en-US" b="1" dirty="0" smtClean="0">
                <a:solidFill>
                  <a:srgbClr val="7030A0"/>
                </a:solidFill>
              </a:rPr>
              <a:t/>
            </a:r>
            <a:br>
              <a:rPr lang="en-US" b="1" dirty="0" smtClean="0">
                <a:solidFill>
                  <a:srgbClr val="7030A0"/>
                </a:solidFill>
              </a:rPr>
            </a:br>
            <a:r>
              <a:rPr lang="en-US" b="1" dirty="0" smtClean="0">
                <a:solidFill>
                  <a:srgbClr val="7030A0"/>
                </a:solidFill>
              </a:rPr>
              <a:t> 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delay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( 1000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);</a:t>
            </a:r>
            <a:r>
              <a:rPr lang="en-US" b="1" dirty="0"/>
              <a:t/>
            </a:r>
            <a:br>
              <a:rPr lang="en-US" b="1" dirty="0"/>
            </a:br>
            <a:r>
              <a:rPr lang="en-US" b="1" dirty="0" smtClean="0">
                <a:solidFill>
                  <a:srgbClr val="FF0000"/>
                </a:solidFill>
              </a:rPr>
              <a:t>}</a:t>
            </a:r>
            <a:r>
              <a:rPr lang="en-US" dirty="0" smtClean="0"/>
              <a:t> 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41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Adding a </a:t>
            </a:r>
            <a:br>
              <a:rPr lang="en-US" dirty="0" smtClean="0"/>
            </a:br>
            <a:r>
              <a:rPr lang="en-US" dirty="0" smtClean="0"/>
              <a:t>light-up pushbutton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Part 1: Making the button light up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9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US" dirty="0" smtClean="0"/>
              <a:t>Light &amp; button are separate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light is basically just an LED inside the button</a:t>
            </a:r>
          </a:p>
          <a:p>
            <a:pPr lvl="1"/>
            <a:r>
              <a:rPr lang="en-US" dirty="0" smtClean="0"/>
              <a:t>We’ll look at how to wire that up</a:t>
            </a:r>
          </a:p>
          <a:p>
            <a:pPr lvl="1"/>
            <a:r>
              <a:rPr lang="en-US" dirty="0" smtClean="0"/>
              <a:t>Software control of the light is exactly the same as for the LED</a:t>
            </a:r>
          </a:p>
          <a:p>
            <a:endParaRPr lang="en-US" dirty="0" smtClean="0"/>
          </a:p>
          <a:p>
            <a:r>
              <a:rPr lang="en-US" dirty="0" smtClean="0"/>
              <a:t>Responding to the button is a bit different</a:t>
            </a:r>
          </a:p>
          <a:p>
            <a:pPr lvl="1"/>
            <a:r>
              <a:rPr lang="en-US" dirty="0" smtClean="0"/>
              <a:t>So we’ll handle that separately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74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609600"/>
            <a:ext cx="3062344" cy="6857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Wiring LED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457200"/>
            <a:ext cx="7657652" cy="60198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What to attach</a:t>
            </a:r>
          </a:p>
          <a:p>
            <a:pPr lvl="1"/>
            <a:r>
              <a:rPr lang="en-US" dirty="0" smtClean="0"/>
              <a:t>Pin </a:t>
            </a:r>
            <a:r>
              <a:rPr lang="en-US" dirty="0"/>
              <a:t>13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 smtClean="0">
                <a:sym typeface="Wingdings" panose="05000000000000000000" pitchFamily="2" charset="2"/>
              </a:rPr>
              <a:t>resistor (using a wire)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resistor </a:t>
            </a:r>
            <a:r>
              <a:rPr lang="en-US" sz="30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+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side of middle pair</a:t>
            </a:r>
          </a:p>
          <a:p>
            <a:pPr lvl="1"/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-</a:t>
            </a:r>
            <a:r>
              <a:rPr lang="en-US" dirty="0" smtClean="0">
                <a:sym typeface="Wingdings" panose="05000000000000000000" pitchFamily="2" charset="2"/>
              </a:rPr>
              <a:t> side </a:t>
            </a:r>
            <a:r>
              <a:rPr lang="en-US" dirty="0">
                <a:sym typeface="Wingdings" panose="05000000000000000000" pitchFamily="2" charset="2"/>
              </a:rPr>
              <a:t>of middle pair  GND (using a wire)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How to attach the wire to the pin </a:t>
            </a:r>
            <a:r>
              <a:rPr lang="en-US" i="1" dirty="0" smtClean="0"/>
              <a:t>without breaking it</a:t>
            </a:r>
          </a:p>
          <a:p>
            <a:pPr marL="822960" lvl="1" indent="-457200">
              <a:buFont typeface="+mj-lt"/>
              <a:buAutoNum type="arabicPeriod"/>
            </a:pPr>
            <a:r>
              <a:rPr lang="en-US" dirty="0" smtClean="0"/>
              <a:t>Twist the wire into a curly-Q</a:t>
            </a:r>
          </a:p>
          <a:p>
            <a:pPr marL="1097280" lvl="2" indent="-457200"/>
            <a:r>
              <a:rPr lang="en-US" dirty="0" smtClean="0"/>
              <a:t>The end of your wire-stripper is actually pliers – twist the wire with those pliers</a:t>
            </a:r>
          </a:p>
          <a:p>
            <a:pPr marL="822960" lvl="1" indent="-457200">
              <a:buFont typeface="+mj-lt"/>
              <a:buAutoNum type="arabicPeriod"/>
            </a:pPr>
            <a:r>
              <a:rPr lang="en-US" dirty="0" smtClean="0"/>
              <a:t>Thread it through the hole in the pin</a:t>
            </a:r>
          </a:p>
          <a:p>
            <a:pPr marL="822960" lvl="1" indent="-457200">
              <a:buFont typeface="+mj-lt"/>
              <a:buAutoNum type="arabicPeriod"/>
            </a:pPr>
            <a:r>
              <a:rPr lang="en-US" dirty="0" smtClean="0"/>
              <a:t>Then use the pliers to clamp it down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WARNING: It’s </a:t>
            </a:r>
            <a:r>
              <a:rPr lang="en-US" b="1" dirty="0" smtClean="0">
                <a:solidFill>
                  <a:srgbClr val="FF0000"/>
                </a:solidFill>
              </a:rPr>
              <a:t>very </a:t>
            </a:r>
            <a:r>
              <a:rPr lang="en-US" dirty="0" smtClean="0">
                <a:solidFill>
                  <a:srgbClr val="FF0000"/>
                </a:solidFill>
              </a:rPr>
              <a:t>easy to accidentally twist the button’s pin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The bare metal wires </a:t>
            </a:r>
            <a:r>
              <a:rPr lang="en-US" b="1" dirty="0" smtClean="0">
                <a:solidFill>
                  <a:srgbClr val="FF0000"/>
                </a:solidFill>
              </a:rPr>
              <a:t>can’t </a:t>
            </a:r>
            <a:r>
              <a:rPr lang="en-US" dirty="0" smtClean="0">
                <a:solidFill>
                  <a:schemeClr val="tx1"/>
                </a:solidFill>
              </a:rPr>
              <a:t>touch each other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Pushbutton should now blink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(Using the </a:t>
            </a:r>
            <a:r>
              <a:rPr lang="en-US" dirty="0" err="1" smtClean="0">
                <a:solidFill>
                  <a:schemeClr val="tx1"/>
                </a:solidFill>
              </a:rPr>
              <a:t>Example</a:t>
            </a:r>
            <a:r>
              <a:rPr lang="en-US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Blink</a:t>
            </a:r>
            <a:r>
              <a:rPr lang="en-US" dirty="0" smtClean="0">
                <a:solidFill>
                  <a:schemeClr val="tx1"/>
                </a:solidFill>
                <a:sym typeface="Wingdings" panose="05000000000000000000" pitchFamily="2" charset="2"/>
              </a:rPr>
              <a:t> program)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803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4" r="12500" b="3279"/>
          <a:stretch/>
        </p:blipFill>
        <p:spPr>
          <a:xfrm>
            <a:off x="1905000" y="304800"/>
            <a:ext cx="5246655" cy="6553200"/>
          </a:xfrm>
        </p:spPr>
      </p:pic>
    </p:spTree>
    <p:extLst>
      <p:ext uri="{BB962C8B-B14F-4D97-AF65-F5344CB8AC3E}">
        <p14:creationId xmlns:p14="http://schemas.microsoft.com/office/powerpoint/2010/main" val="120414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Adding a </a:t>
            </a:r>
            <a:br>
              <a:rPr lang="en-US" dirty="0" smtClean="0"/>
            </a:br>
            <a:r>
              <a:rPr lang="en-US" dirty="0" smtClean="0"/>
              <a:t>light-up pushbutton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Part 2: Responding to the button being pushed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297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Adding A Button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Button will trigger </a:t>
            </a:r>
            <a:r>
              <a:rPr lang="en-US" dirty="0" smtClean="0"/>
              <a:t>a sequence of lights</a:t>
            </a:r>
          </a:p>
          <a:p>
            <a:pPr lvl="1"/>
            <a:r>
              <a:rPr lang="en-US" dirty="0" smtClean="0"/>
              <a:t>While the sequence is running Arduino will ignore the button</a:t>
            </a:r>
          </a:p>
          <a:p>
            <a:pPr lvl="1"/>
            <a:r>
              <a:rPr lang="en-US" dirty="0" smtClean="0"/>
              <a:t>When the sequence ends the Arduino will do nothing until the button is pushed again</a:t>
            </a:r>
          </a:p>
          <a:p>
            <a:pPr marL="6858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645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38800" y="609600"/>
            <a:ext cx="3429000" cy="685799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Wiring Button</a:t>
            </a:r>
            <a:endParaRPr lang="en-US" sz="2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457200"/>
            <a:ext cx="7657652" cy="6019800"/>
          </a:xfrm>
        </p:spPr>
        <p:txBody>
          <a:bodyPr>
            <a:normAutofit/>
          </a:bodyPr>
          <a:lstStyle/>
          <a:p>
            <a:r>
              <a:rPr lang="en-US" dirty="0" smtClean="0"/>
              <a:t>What to attach</a:t>
            </a:r>
          </a:p>
          <a:p>
            <a:pPr lvl="1"/>
            <a:r>
              <a:rPr lang="en-US" dirty="0" smtClean="0"/>
              <a:t>Pin </a:t>
            </a:r>
            <a:r>
              <a:rPr lang="en-US" dirty="0"/>
              <a:t>7</a:t>
            </a:r>
            <a:r>
              <a:rPr lang="en-US" dirty="0" smtClean="0"/>
              <a:t>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sz="30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+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  <a:r>
              <a:rPr lang="en-US" dirty="0">
                <a:sym typeface="Wingdings" panose="05000000000000000000" pitchFamily="2" charset="2"/>
              </a:rPr>
              <a:t>side of </a:t>
            </a:r>
            <a:r>
              <a:rPr lang="en-US" dirty="0" smtClean="0">
                <a:sym typeface="Wingdings" panose="05000000000000000000" pitchFamily="2" charset="2"/>
              </a:rPr>
              <a:t>outer pair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sz="2400" b="1" dirty="0" smtClean="0">
                <a:solidFill>
                  <a:srgbClr val="7030A0"/>
                </a:solidFill>
                <a:sym typeface="Wingdings" panose="05000000000000000000" pitchFamily="2" charset="2"/>
              </a:rPr>
              <a:t>-</a:t>
            </a:r>
            <a:r>
              <a:rPr lang="en-US" dirty="0" smtClean="0">
                <a:sym typeface="Wingdings" panose="05000000000000000000" pitchFamily="2" charset="2"/>
              </a:rPr>
              <a:t> side </a:t>
            </a:r>
            <a:r>
              <a:rPr lang="en-US" dirty="0">
                <a:sym typeface="Wingdings" panose="05000000000000000000" pitchFamily="2" charset="2"/>
              </a:rPr>
              <a:t>of </a:t>
            </a:r>
            <a:r>
              <a:rPr lang="en-US" dirty="0" smtClean="0">
                <a:sym typeface="Wingdings" panose="05000000000000000000" pitchFamily="2" charset="2"/>
              </a:rPr>
              <a:t>outer pair </a:t>
            </a:r>
            <a:r>
              <a:rPr lang="en-US" dirty="0">
                <a:sym typeface="Wingdings" panose="05000000000000000000" pitchFamily="2" charset="2"/>
              </a:rPr>
              <a:t> GND</a:t>
            </a:r>
            <a:endParaRPr lang="en-US" dirty="0"/>
          </a:p>
          <a:p>
            <a:pPr marL="68580" indent="0">
              <a:buNone/>
            </a:pP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Do NOT use pin </a:t>
            </a:r>
            <a:r>
              <a:rPr lang="en-US" dirty="0" smtClean="0"/>
              <a:t>13</a:t>
            </a:r>
          </a:p>
          <a:p>
            <a:pPr lvl="1"/>
            <a:r>
              <a:rPr lang="en-US" dirty="0" smtClean="0"/>
              <a:t>It </a:t>
            </a:r>
            <a:r>
              <a:rPr lang="en-US" dirty="0"/>
              <a:t>doesn’t work </a:t>
            </a:r>
            <a:r>
              <a:rPr lang="en-US" dirty="0" smtClean="0"/>
              <a:t>because the built-in LED causes problems</a:t>
            </a:r>
            <a:endParaRPr lang="en-US" dirty="0">
              <a:sym typeface="Wingdings" panose="05000000000000000000" pitchFamily="2" charset="2"/>
            </a:endParaRP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Other pins should work (Pin </a:t>
            </a:r>
            <a:r>
              <a:rPr lang="en-US" dirty="0">
                <a:sym typeface="Wingdings" panose="05000000000000000000" pitchFamily="2" charset="2"/>
              </a:rPr>
              <a:t>7 seems </a:t>
            </a:r>
            <a:r>
              <a:rPr lang="en-US" dirty="0" smtClean="0">
                <a:sym typeface="Wingdings" panose="05000000000000000000" pitchFamily="2" charset="2"/>
              </a:rPr>
              <a:t>good)</a:t>
            </a:r>
            <a:endParaRPr lang="en-US" dirty="0"/>
          </a:p>
          <a:p>
            <a:pPr marL="6858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The bare metal wires </a:t>
            </a:r>
            <a:r>
              <a:rPr lang="en-US" b="1" dirty="0" smtClean="0">
                <a:solidFill>
                  <a:srgbClr val="FF0000"/>
                </a:solidFill>
              </a:rPr>
              <a:t>can’t </a:t>
            </a:r>
            <a:r>
              <a:rPr lang="en-US" dirty="0" smtClean="0">
                <a:solidFill>
                  <a:schemeClr val="tx1"/>
                </a:solidFill>
              </a:rPr>
              <a:t>touch each other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This is getting tricky – there’s 4 wires all right next to each other</a:t>
            </a: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119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" t="31111" r="741" b="6667"/>
          <a:stretch/>
        </p:blipFill>
        <p:spPr>
          <a:xfrm>
            <a:off x="5332032" y="1523999"/>
            <a:ext cx="3825414" cy="3238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4" r="3757"/>
          <a:stretch/>
        </p:blipFill>
        <p:spPr>
          <a:xfrm>
            <a:off x="0" y="0"/>
            <a:ext cx="5920908" cy="6858000"/>
          </a:xfrm>
        </p:spPr>
      </p:pic>
      <p:sp>
        <p:nvSpPr>
          <p:cNvPr id="13" name="Content Placeholder 12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6096000" y="4953001"/>
            <a:ext cx="26823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This shows both the </a:t>
            </a:r>
            <a:br>
              <a:rPr lang="en-US" b="1" dirty="0" smtClean="0">
                <a:solidFill>
                  <a:srgbClr val="7030A0"/>
                </a:solidFill>
              </a:rPr>
            </a:br>
            <a:r>
              <a:rPr lang="en-US" b="1" dirty="0" smtClean="0">
                <a:solidFill>
                  <a:srgbClr val="7030A0"/>
                </a:solidFill>
              </a:rPr>
              <a:t>LED and the button</a:t>
            </a:r>
            <a:br>
              <a:rPr lang="en-US" b="1" dirty="0" smtClean="0">
                <a:solidFill>
                  <a:srgbClr val="7030A0"/>
                </a:solidFill>
              </a:rPr>
            </a:br>
            <a:r>
              <a:rPr lang="en-US" b="1" dirty="0" smtClean="0">
                <a:solidFill>
                  <a:srgbClr val="7030A0"/>
                </a:solidFill>
              </a:rPr>
              <a:t>connected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63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066800"/>
            <a:ext cx="7033708" cy="5105400"/>
          </a:xfrm>
        </p:spPr>
        <p:txBody>
          <a:bodyPr>
            <a:normAutofit/>
          </a:bodyPr>
          <a:lstStyle/>
          <a:p>
            <a:r>
              <a:rPr lang="en-US" dirty="0"/>
              <a:t>void setup() </a:t>
            </a:r>
            <a:r>
              <a:rPr lang="en-US" dirty="0" smtClean="0"/>
              <a:t>{</a:t>
            </a:r>
            <a:br>
              <a:rPr lang="en-US" dirty="0" smtClean="0"/>
            </a:b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// pin 13 is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still the 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LED inside the button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  </a:t>
            </a:r>
            <a:r>
              <a:rPr lang="en-US" dirty="0" err="1">
                <a:solidFill>
                  <a:schemeClr val="bg1">
                    <a:lumMod val="65000"/>
                  </a:schemeClr>
                </a:solidFill>
              </a:rPr>
              <a:t>pinMode</a:t>
            </a: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(13, OUTPUT);      </a:t>
            </a:r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/>
            </a:r>
            <a:br>
              <a:rPr lang="en-US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// pin 7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is connected to the button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 // part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of the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button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// tell the Arduino that we want to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get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// information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in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from the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button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/>
              <a:t>  </a:t>
            </a:r>
            <a:r>
              <a:rPr lang="en-US" b="1" dirty="0" err="1" smtClean="0"/>
              <a:t>pinMode</a:t>
            </a:r>
            <a:r>
              <a:rPr lang="en-US" b="1" dirty="0" smtClean="0"/>
              <a:t>(7, </a:t>
            </a:r>
            <a:r>
              <a:rPr lang="en-US" b="1" dirty="0">
                <a:solidFill>
                  <a:srgbClr val="7030A0"/>
                </a:solidFill>
              </a:rPr>
              <a:t>INPUT_PULLUP</a:t>
            </a:r>
            <a:r>
              <a:rPr lang="en-US" b="1" dirty="0" smtClean="0"/>
              <a:t>);</a:t>
            </a:r>
            <a:r>
              <a:rPr lang="en-US" b="1" dirty="0"/>
              <a:t/>
            </a:r>
            <a:br>
              <a:rPr lang="en-US" b="1" dirty="0"/>
            </a:br>
            <a:r>
              <a:rPr lang="en-US" dirty="0" smtClean="0"/>
              <a:t>}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48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Setting Up The </a:t>
            </a:r>
            <a:r>
              <a:rPr lang="en-US" dirty="0" smtClean="0"/>
              <a:t>Arduino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40134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609601"/>
            <a:ext cx="7033708" cy="601979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void loop</a:t>
            </a:r>
            <a:r>
              <a:rPr lang="en-US" dirty="0" smtClean="0"/>
              <a:t>() </a:t>
            </a:r>
            <a:r>
              <a:rPr lang="en-US" sz="3200" b="1" dirty="0" smtClean="0">
                <a:solidFill>
                  <a:srgbClr val="7030A0"/>
                </a:solidFill>
              </a:rPr>
              <a:t>{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// check if the pushbutton is pressed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.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// if it is pushed, then the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electricity 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 // is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LOW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>
                <a:solidFill>
                  <a:srgbClr val="00B0F0"/>
                </a:solidFill>
              </a:rPr>
              <a:t>  </a:t>
            </a:r>
            <a:r>
              <a:rPr lang="en-US" b="1" dirty="0">
                <a:solidFill>
                  <a:srgbClr val="00B0F0"/>
                </a:solidFill>
              </a:rPr>
              <a:t>if (</a:t>
            </a:r>
            <a:r>
              <a:rPr lang="en-US" dirty="0" err="1" smtClean="0">
                <a:solidFill>
                  <a:srgbClr val="7030A0"/>
                </a:solidFill>
              </a:rPr>
              <a:t>digitalRead</a:t>
            </a:r>
            <a:r>
              <a:rPr lang="en-US" dirty="0" smtClean="0">
                <a:solidFill>
                  <a:srgbClr val="7030A0"/>
                </a:solidFill>
              </a:rPr>
              <a:t>(7) </a:t>
            </a:r>
            <a:r>
              <a:rPr lang="en-US" b="1" dirty="0">
                <a:solidFill>
                  <a:srgbClr val="7030A0"/>
                </a:solidFill>
              </a:rPr>
              <a:t>=</a:t>
            </a:r>
            <a:r>
              <a:rPr lang="en-US" b="1" dirty="0">
                <a:solidFill>
                  <a:srgbClr val="FF0000"/>
                </a:solidFill>
              </a:rPr>
              <a:t>=</a:t>
            </a:r>
            <a:r>
              <a:rPr lang="en-US" dirty="0">
                <a:solidFill>
                  <a:srgbClr val="7030A0"/>
                </a:solidFill>
              </a:rPr>
              <a:t> LOW</a:t>
            </a:r>
            <a:r>
              <a:rPr lang="en-US" dirty="0">
                <a:solidFill>
                  <a:srgbClr val="00B0F0"/>
                </a:solidFill>
              </a:rPr>
              <a:t>)</a:t>
            </a:r>
            <a:r>
              <a:rPr lang="en-US" dirty="0"/>
              <a:t> </a:t>
            </a:r>
            <a:r>
              <a:rPr lang="en-US" b="1" dirty="0">
                <a:solidFill>
                  <a:srgbClr val="FF0000"/>
                </a:solidFill>
              </a:rPr>
              <a:t>{  </a:t>
            </a:r>
            <a:r>
              <a:rPr lang="en-US" dirty="0"/>
              <a:t>  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// the sequence starts here: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</a:t>
            </a:r>
            <a:r>
              <a:rPr lang="en-US" dirty="0" err="1" smtClean="0"/>
              <a:t>digitalWrite</a:t>
            </a:r>
            <a:r>
              <a:rPr lang="en-US" dirty="0" smtClean="0"/>
              <a:t>(13, </a:t>
            </a:r>
            <a:r>
              <a:rPr lang="en-US" dirty="0"/>
              <a:t>HIGH);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// turn 13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on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</a:t>
            </a:r>
            <a:r>
              <a:rPr lang="en-US" dirty="0"/>
              <a:t>delay(1000</a:t>
            </a:r>
            <a:r>
              <a:rPr lang="en-US" dirty="0" smtClean="0"/>
              <a:t>);</a:t>
            </a:r>
            <a:br>
              <a:rPr lang="en-US" dirty="0" smtClean="0"/>
            </a:br>
            <a:r>
              <a:rPr lang="en-US" dirty="0" smtClean="0"/>
              <a:t>    </a:t>
            </a:r>
            <a:r>
              <a:rPr lang="en-US" dirty="0" err="1" smtClean="0"/>
              <a:t>digitalWrite</a:t>
            </a:r>
            <a:r>
              <a:rPr lang="en-US" dirty="0" smtClean="0"/>
              <a:t>(13, LOW);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// turn 13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off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   </a:t>
            </a:r>
            <a:r>
              <a:rPr lang="en-US" dirty="0"/>
              <a:t>delay(1000</a:t>
            </a:r>
            <a:r>
              <a:rPr lang="en-US" dirty="0" smtClean="0"/>
              <a:t>);</a:t>
            </a:r>
            <a:br>
              <a:rPr lang="en-US" dirty="0" smtClean="0"/>
            </a:br>
            <a:r>
              <a:rPr lang="en-US" dirty="0" smtClean="0"/>
              <a:t>    </a:t>
            </a:r>
            <a:r>
              <a:rPr lang="en-US" dirty="0" err="1"/>
              <a:t>digitalWrite</a:t>
            </a:r>
            <a:r>
              <a:rPr lang="en-US" dirty="0"/>
              <a:t>(13, HIGH);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// turn 13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on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   delay(1000);</a:t>
            </a:r>
            <a:br>
              <a:rPr lang="en-US" dirty="0"/>
            </a:br>
            <a:r>
              <a:rPr lang="en-US" dirty="0"/>
              <a:t>    </a:t>
            </a:r>
            <a:r>
              <a:rPr lang="en-US" dirty="0" err="1"/>
              <a:t>digitalWrite</a:t>
            </a:r>
            <a:r>
              <a:rPr lang="en-US" dirty="0"/>
              <a:t>(13, LOW);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// turn 13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off</a:t>
            </a:r>
            <a:b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>   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// remember that we ignore the button </a:t>
            </a:r>
            <a:b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   // until the sequence ends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 smtClean="0">
                <a:solidFill>
                  <a:srgbClr val="FF0000"/>
                </a:solidFill>
              </a:rPr>
              <a:t>}</a:t>
            </a:r>
            <a:br>
              <a:rPr lang="en-US" b="1" dirty="0" smtClean="0">
                <a:solidFill>
                  <a:srgbClr val="FF0000"/>
                </a:solidFill>
              </a:rPr>
            </a:br>
            <a:r>
              <a:rPr lang="en-US" sz="3200" b="1" dirty="0" smtClean="0">
                <a:solidFill>
                  <a:srgbClr val="7030A0"/>
                </a:solidFill>
              </a:rPr>
              <a:t>}</a:t>
            </a:r>
            <a:endParaRPr lang="en-US" b="1" dirty="0" smtClean="0">
              <a:solidFill>
                <a:srgbClr val="7030A0"/>
              </a:solidFill>
            </a:endParaRPr>
          </a:p>
          <a:p>
            <a:pPr marL="6858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733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Next </a:t>
            </a:r>
            <a:br>
              <a:rPr lang="en-US" dirty="0" smtClean="0"/>
            </a:br>
            <a:r>
              <a:rPr lang="en-US" dirty="0" smtClean="0"/>
              <a:t>techno-steps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2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Where to get the hardware?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696200" cy="4876799"/>
          </a:xfrm>
        </p:spPr>
        <p:txBody>
          <a:bodyPr>
            <a:normAutofit/>
          </a:bodyPr>
          <a:lstStyle/>
          <a:p>
            <a:r>
              <a:rPr lang="en-US" dirty="0"/>
              <a:t>Arduino is "open source hardware"</a:t>
            </a:r>
          </a:p>
          <a:p>
            <a:pPr lvl="1"/>
            <a:r>
              <a:rPr lang="en-US" dirty="0"/>
              <a:t>Plans for making them are freely available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 several different vendors all make Arduinos/Arduino-compatible stuff</a:t>
            </a:r>
          </a:p>
          <a:p>
            <a:endParaRPr lang="en-US" dirty="0" smtClean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I'm not recommending anything specific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These are just examples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AdaFruit.com 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SparkFun.com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others I'm sure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353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Where to get the hardware?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295400"/>
            <a:ext cx="7696200" cy="4876799"/>
          </a:xfrm>
        </p:spPr>
        <p:txBody>
          <a:bodyPr/>
          <a:lstStyle/>
          <a:p>
            <a:r>
              <a:rPr lang="en-US" dirty="0" smtClean="0">
                <a:sym typeface="Wingdings" panose="05000000000000000000" pitchFamily="2" charset="2"/>
              </a:rPr>
              <a:t>Arduino category on </a:t>
            </a:r>
            <a:r>
              <a:rPr lang="en-US" dirty="0" err="1" smtClean="0">
                <a:sym typeface="Wingdings" panose="05000000000000000000" pitchFamily="2" charset="2"/>
              </a:rPr>
              <a:t>AdaFruit</a:t>
            </a:r>
            <a:r>
              <a:rPr lang="en-US" dirty="0" smtClean="0">
                <a:sym typeface="Wingdings" panose="05000000000000000000" pitchFamily="2" charset="2"/>
              </a:rPr>
              <a:t>: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  <a:hlinkClick r:id="rId2"/>
              </a:rPr>
              <a:t>http</a:t>
            </a:r>
            <a:r>
              <a:rPr lang="en-US" dirty="0">
                <a:sym typeface="Wingdings" panose="05000000000000000000" pitchFamily="2" charset="2"/>
                <a:hlinkClick r:id="rId2"/>
              </a:rPr>
              <a:t>://</a:t>
            </a:r>
            <a:r>
              <a:rPr lang="en-US" dirty="0" smtClean="0">
                <a:sym typeface="Wingdings" panose="05000000000000000000" pitchFamily="2" charset="2"/>
                <a:hlinkClick r:id="rId2"/>
              </a:rPr>
              <a:t>www.adafruit.com/category/17</a:t>
            </a:r>
            <a:r>
              <a:rPr lang="en-US" dirty="0" smtClean="0">
                <a:sym typeface="Wingdings" panose="05000000000000000000" pitchFamily="2" charset="2"/>
              </a:rPr>
              <a:t>  </a:t>
            </a:r>
          </a:p>
          <a:p>
            <a:pPr lvl="1"/>
            <a:r>
              <a:rPr lang="en-US" dirty="0" smtClean="0">
                <a:sym typeface="Wingdings" panose="05000000000000000000" pitchFamily="2" charset="2"/>
              </a:rPr>
              <a:t>I *think* this is close to what you're working with:</a:t>
            </a:r>
          </a:p>
          <a:p>
            <a:pPr lvl="2"/>
            <a:r>
              <a:rPr lang="en-US" dirty="0">
                <a:sym typeface="Wingdings" panose="05000000000000000000" pitchFamily="2" charset="2"/>
                <a:hlinkClick r:id="rId3"/>
              </a:rPr>
              <a:t>http://</a:t>
            </a:r>
            <a:r>
              <a:rPr lang="en-US" dirty="0" smtClean="0">
                <a:sym typeface="Wingdings" panose="05000000000000000000" pitchFamily="2" charset="2"/>
                <a:hlinkClick r:id="rId3"/>
              </a:rPr>
              <a:t>www.adafruit.com/product/50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</a:p>
          <a:p>
            <a:pPr lvl="2"/>
            <a:r>
              <a:rPr lang="en-US" dirty="0" smtClean="0">
                <a:sym typeface="Wingdings" panose="05000000000000000000" pitchFamily="2" charset="2"/>
              </a:rPr>
              <a:t>This is ONLY the Arduino – not the LEDs, resistors, tools, USB cable, power cable, </a:t>
            </a:r>
            <a:r>
              <a:rPr lang="en-US" dirty="0" err="1" smtClean="0">
                <a:sym typeface="Wingdings" panose="05000000000000000000" pitchFamily="2" charset="2"/>
              </a:rPr>
              <a:t>etc</a:t>
            </a:r>
            <a:r>
              <a:rPr lang="en-US" dirty="0" smtClean="0">
                <a:sym typeface="Wingdings" panose="05000000000000000000" pitchFamily="2" charset="2"/>
              </a:rPr>
              <a:t>, </a:t>
            </a:r>
            <a:r>
              <a:rPr lang="en-US" dirty="0" err="1" smtClean="0">
                <a:sym typeface="Wingdings" panose="05000000000000000000" pitchFamily="2" charset="2"/>
              </a:rPr>
              <a:t>etc</a:t>
            </a:r>
            <a:endParaRPr lang="en-US" dirty="0" smtClean="0">
              <a:sym typeface="Wingdings" panose="05000000000000000000" pitchFamily="2" charset="2"/>
            </a:endParaRPr>
          </a:p>
          <a:p>
            <a:pPr lvl="3"/>
            <a:endParaRPr lang="en-US" dirty="0">
              <a:sym typeface="Wingdings" panose="05000000000000000000" pitchFamily="2" charset="2"/>
            </a:endParaRPr>
          </a:p>
          <a:p>
            <a:r>
              <a:rPr lang="en-US" dirty="0" smtClean="0">
                <a:sym typeface="Wingdings" panose="05000000000000000000" pitchFamily="2" charset="2"/>
              </a:rPr>
              <a:t>You can get kits (these are a good place to start)</a:t>
            </a:r>
          </a:p>
          <a:p>
            <a:pPr lvl="1"/>
            <a:r>
              <a:rPr lang="en-US" b="1" dirty="0" err="1"/>
              <a:t>SparkFun</a:t>
            </a:r>
            <a:r>
              <a:rPr lang="en-US" b="1" dirty="0"/>
              <a:t> Inventor's Kit for Arduino - </a:t>
            </a:r>
            <a:r>
              <a:rPr lang="en-US" b="1" dirty="0" smtClean="0"/>
              <a:t>V3.1</a:t>
            </a:r>
            <a:br>
              <a:rPr lang="en-US" b="1" dirty="0" smtClean="0"/>
            </a:br>
            <a:r>
              <a:rPr lang="en-US" dirty="0" smtClean="0">
                <a:sym typeface="Wingdings" panose="05000000000000000000" pitchFamily="2" charset="2"/>
                <a:hlinkClick r:id="rId4"/>
              </a:rPr>
              <a:t>https</a:t>
            </a:r>
            <a:r>
              <a:rPr lang="en-US" dirty="0">
                <a:sym typeface="Wingdings" panose="05000000000000000000" pitchFamily="2" charset="2"/>
                <a:hlinkClick r:id="rId4"/>
              </a:rPr>
              <a:t>://</a:t>
            </a:r>
            <a:r>
              <a:rPr lang="en-US" dirty="0" smtClean="0">
                <a:sym typeface="Wingdings" panose="05000000000000000000" pitchFamily="2" charset="2"/>
                <a:hlinkClick r:id="rId4"/>
              </a:rPr>
              <a:t>www.sparkfun.com/products/12001</a:t>
            </a:r>
            <a:r>
              <a:rPr lang="en-US" dirty="0" smtClean="0">
                <a:sym typeface="Wingdings" panose="05000000000000000000" pitchFamily="2" charset="2"/>
              </a:rPr>
              <a:t> 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pPr lvl="2"/>
            <a:endParaRPr lang="en-US" dirty="0" smtClean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59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4783" y="76201"/>
            <a:ext cx="7024744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If you liked the programming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66800"/>
            <a:ext cx="7467600" cy="5105399"/>
          </a:xfrm>
        </p:spPr>
        <p:txBody>
          <a:bodyPr>
            <a:normAutofit fontScale="92500" lnSpcReduction="10000"/>
          </a:bodyPr>
          <a:lstStyle/>
          <a:p>
            <a:r>
              <a:rPr lang="en-US" sz="3900" b="1" dirty="0" smtClean="0">
                <a:solidFill>
                  <a:srgbClr val="7030A0"/>
                </a:solidFill>
              </a:rPr>
              <a:t>BIT 115:</a:t>
            </a:r>
          </a:p>
          <a:p>
            <a:pPr lvl="1"/>
            <a:r>
              <a:rPr lang="en-US" b="1" dirty="0" smtClean="0">
                <a:solidFill>
                  <a:srgbClr val="00B0F0"/>
                </a:solidFill>
              </a:rPr>
              <a:t>Introduction to programmers...</a:t>
            </a:r>
          </a:p>
          <a:p>
            <a:pPr lvl="1"/>
            <a:r>
              <a:rPr lang="en-US" b="1" dirty="0" smtClean="0">
                <a:solidFill>
                  <a:srgbClr val="FFC000"/>
                </a:solidFill>
              </a:rPr>
              <a:t>                                                   for </a:t>
            </a:r>
            <a:r>
              <a:rPr lang="en-US" b="1" dirty="0" err="1" smtClean="0">
                <a:solidFill>
                  <a:srgbClr val="FFC000"/>
                </a:solidFill>
              </a:rPr>
              <a:t>nonmajors</a:t>
            </a:r>
            <a:r>
              <a:rPr lang="en-US" b="1" dirty="0" smtClean="0">
                <a:solidFill>
                  <a:srgbClr val="FFC000"/>
                </a:solidFill>
              </a:rPr>
              <a:t>...</a:t>
            </a:r>
          </a:p>
          <a:p>
            <a:pPr lvl="1"/>
            <a:r>
              <a:rPr lang="en-US" b="1" dirty="0" smtClean="0">
                <a:solidFill>
                  <a:srgbClr val="7030A0"/>
                </a:solidFill>
              </a:rPr>
              <a:t>               ...who have never programmed before.</a:t>
            </a:r>
          </a:p>
          <a:p>
            <a:pPr lvl="1"/>
            <a:endParaRPr lang="en-US" dirty="0"/>
          </a:p>
          <a:p>
            <a:r>
              <a:rPr lang="en-US" dirty="0" smtClean="0"/>
              <a:t>Good orientation to programming even if you never do this professionally</a:t>
            </a:r>
          </a:p>
          <a:p>
            <a:pPr lvl="1"/>
            <a:r>
              <a:rPr lang="en-US" dirty="0" smtClean="0"/>
              <a:t>Good to understand how this works</a:t>
            </a:r>
          </a:p>
          <a:p>
            <a:pPr lvl="1"/>
            <a:r>
              <a:rPr lang="en-US" dirty="0" smtClean="0"/>
              <a:t>Good in case you work with software engineers later</a:t>
            </a:r>
          </a:p>
          <a:p>
            <a:pPr lvl="1"/>
            <a:endParaRPr lang="en-US" dirty="0"/>
          </a:p>
          <a:p>
            <a:r>
              <a:rPr lang="en-US" dirty="0" smtClean="0"/>
              <a:t>DOES transfer to UW as UW 1xx </a:t>
            </a:r>
          </a:p>
          <a:p>
            <a:pPr lvl="1"/>
            <a:r>
              <a:rPr lang="en-US" dirty="0" smtClean="0"/>
              <a:t>It's NOT "grey area" / restricted elective</a:t>
            </a:r>
          </a:p>
          <a:p>
            <a:pPr lvl="1"/>
            <a:endParaRPr lang="en-US" dirty="0"/>
          </a:p>
          <a:p>
            <a:r>
              <a:rPr lang="en-US" dirty="0" smtClean="0"/>
              <a:t>Offered every quarter, including summer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15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Disclaimer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We're going to be using very low-power electrical devices that are designed to be safe</a:t>
            </a:r>
          </a:p>
          <a:p>
            <a:endParaRPr lang="en-US" dirty="0"/>
          </a:p>
          <a:p>
            <a:r>
              <a:rPr lang="en-US" b="1" spc="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NOT attempt to rewire your home electrical system unless you have the proper training!!</a:t>
            </a:r>
          </a:p>
          <a:p>
            <a:pPr lvl="1"/>
            <a:r>
              <a:rPr lang="en-US" dirty="0" smtClean="0"/>
              <a:t>This class NOT provide the proper training!</a:t>
            </a:r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Do NOT mess with the electrical plugs in the walls of your home!!!!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20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Get the laptop online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Login</a:t>
            </a:r>
          </a:p>
          <a:p>
            <a:pPr lvl="1"/>
            <a:r>
              <a:rPr lang="en-US" dirty="0" smtClean="0"/>
              <a:t>Make sure to type</a:t>
            </a:r>
            <a:br>
              <a:rPr lang="en-US" dirty="0" smtClean="0"/>
            </a:br>
            <a:r>
              <a:rPr lang="en-US" sz="2800" b="1" dirty="0" smtClean="0"/>
              <a:t>.\student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exactly, including the </a:t>
            </a:r>
            <a:r>
              <a:rPr lang="en-US" sz="3200" b="1" dirty="0" smtClean="0">
                <a:solidFill>
                  <a:srgbClr val="FF0000"/>
                </a:solidFill>
              </a:rPr>
              <a:t>.\</a:t>
            </a:r>
          </a:p>
          <a:p>
            <a:pPr lvl="1"/>
            <a:endParaRPr lang="en-US" sz="3200" b="1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chemeClr val="tx1"/>
                </a:solidFill>
              </a:rPr>
              <a:t>Make sure that the hardware switch on the side shows you green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b="1" dirty="0" smtClean="0">
                <a:solidFill>
                  <a:srgbClr val="FF0000"/>
                </a:solidFill>
              </a:rPr>
              <a:t>Log into the wireless network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</a:rPr>
              <a:t>Windows will auto-install driver software only if it’s online!!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92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685800"/>
            <a:ext cx="7024744" cy="1066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Get the software for your own computer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Go to:</a:t>
            </a:r>
            <a:br>
              <a:rPr lang="en-US" dirty="0" smtClean="0"/>
            </a:br>
            <a:r>
              <a:rPr lang="en-US" dirty="0" smtClean="0">
                <a:hlinkClick r:id="rId2"/>
              </a:rPr>
              <a:t>http</a:t>
            </a:r>
            <a:r>
              <a:rPr lang="en-US" dirty="0">
                <a:hlinkClick r:id="rId2"/>
              </a:rPr>
              <a:t>://</a:t>
            </a:r>
            <a:r>
              <a:rPr lang="en-US" dirty="0" smtClean="0">
                <a:hlinkClick r:id="rId2"/>
              </a:rPr>
              <a:t>arduino.cc/en/main/software</a:t>
            </a:r>
            <a:r>
              <a:rPr lang="en-US" dirty="0" smtClean="0"/>
              <a:t> </a:t>
            </a:r>
          </a:p>
          <a:p>
            <a:r>
              <a:rPr lang="en-US" dirty="0" smtClean="0"/>
              <a:t>Download the right software for your computer (Windows, Mac,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The software is free (open source)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92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3648</TotalTime>
  <Words>2057</Words>
  <Application>Microsoft Office PowerPoint</Application>
  <PresentationFormat>On-screen Show (4:3)</PresentationFormat>
  <Paragraphs>386</Paragraphs>
  <Slides>64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1" baseType="lpstr">
      <vt:lpstr>Arial</vt:lpstr>
      <vt:lpstr>Calibri</vt:lpstr>
      <vt:lpstr>Century Gothic</vt:lpstr>
      <vt:lpstr>Courier New</vt:lpstr>
      <vt:lpstr>Wingdings</vt:lpstr>
      <vt:lpstr>Wingdings 2</vt:lpstr>
      <vt:lpstr>Austin</vt:lpstr>
      <vt:lpstr>Making Art With Technology</vt:lpstr>
      <vt:lpstr>Finished Example </vt:lpstr>
      <vt:lpstr>Overall Goal</vt:lpstr>
      <vt:lpstr>Today’s Goal</vt:lpstr>
      <vt:lpstr>Next Steps</vt:lpstr>
      <vt:lpstr>Setting Up The Arduino</vt:lpstr>
      <vt:lpstr>Disclaimer</vt:lpstr>
      <vt:lpstr>Get the laptop online</vt:lpstr>
      <vt:lpstr>Get the software for your own computer</vt:lpstr>
      <vt:lpstr>Get the Arduino &amp; USB cable out of the bag</vt:lpstr>
      <vt:lpstr>Plug Arduino into computer</vt:lpstr>
      <vt:lpstr>Plug the Arduino into the computer</vt:lpstr>
      <vt:lpstr>Install the device driver</vt:lpstr>
      <vt:lpstr>Start the Arduino Editor Program</vt:lpstr>
      <vt:lpstr>Open the ‘Blink’ example:</vt:lpstr>
      <vt:lpstr>(Now you’ll see TWO windows)</vt:lpstr>
      <vt:lpstr>Verify</vt:lpstr>
      <vt:lpstr>Upload</vt:lpstr>
      <vt:lpstr>Use COM3, not COM1</vt:lpstr>
      <vt:lpstr>Success!</vt:lpstr>
      <vt:lpstr>Adding LED lights</vt:lpstr>
      <vt:lpstr>Wiring up a single LED circuit</vt:lpstr>
      <vt:lpstr>Instructions (pictures on next slides)</vt:lpstr>
      <vt:lpstr>Attach LED WITH RESISTOR</vt:lpstr>
      <vt:lpstr>Base of strippers = scissors</vt:lpstr>
      <vt:lpstr>Use 20 gauge  to strip plastic insulation</vt:lpstr>
      <vt:lpstr>How To Bend Wires</vt:lpstr>
      <vt:lpstr>Make just two of these</vt:lpstr>
      <vt:lpstr>Plug a wire into pin 13</vt:lpstr>
      <vt:lpstr>Plug a wire into GND</vt:lpstr>
      <vt:lpstr>Do Not Connect Wires To Each Other</vt:lpstr>
      <vt:lpstr>Pick an LED to use</vt:lpstr>
      <vt:lpstr>Attach LED WITH RESISTOR</vt:lpstr>
      <vt:lpstr>Troubleshooting Tips</vt:lpstr>
      <vt:lpstr>WARNING: Complexity Ahead!</vt:lpstr>
      <vt:lpstr>You can ‘split’ a wire out to 2 LEDs</vt:lpstr>
      <vt:lpstr>Changing the LED’s blink pattern</vt:lpstr>
      <vt:lpstr>Let’s look at the software</vt:lpstr>
      <vt:lpstr>Comments Contain Hints For You</vt:lpstr>
      <vt:lpstr>Setup function</vt:lpstr>
      <vt:lpstr>loop function</vt:lpstr>
      <vt:lpstr>Details Must Be Exactly Right</vt:lpstr>
      <vt:lpstr>Debugging</vt:lpstr>
      <vt:lpstr>Error Messages</vt:lpstr>
      <vt:lpstr>Strategies for debugging</vt:lpstr>
      <vt:lpstr>Let’s change the pattern  (by copy and paste)</vt:lpstr>
      <vt:lpstr>Save Your Work</vt:lpstr>
      <vt:lpstr>SAVE YOUR WORK!!!</vt:lpstr>
      <vt:lpstr>Useful Pattern: Turn a light on and leave it on</vt:lpstr>
      <vt:lpstr>Exercise: Add a second LED</vt:lpstr>
      <vt:lpstr>Adding a  light-up pushbutton</vt:lpstr>
      <vt:lpstr>Light &amp; button are separate</vt:lpstr>
      <vt:lpstr>Wiring LED</vt:lpstr>
      <vt:lpstr>PowerPoint Presentation</vt:lpstr>
      <vt:lpstr>Adding a  light-up pushbutton</vt:lpstr>
      <vt:lpstr>Adding A Button </vt:lpstr>
      <vt:lpstr>Wiring Button</vt:lpstr>
      <vt:lpstr>PowerPoint Presentation</vt:lpstr>
      <vt:lpstr>PowerPoint Presentation</vt:lpstr>
      <vt:lpstr>PowerPoint Presentation</vt:lpstr>
      <vt:lpstr>Next  techno-steps</vt:lpstr>
      <vt:lpstr>Where to get the hardware?</vt:lpstr>
      <vt:lpstr>Where to get the hardware?</vt:lpstr>
      <vt:lpstr>If you liked the programming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MikePanitz</dc:creator>
  <cp:lastModifiedBy>Michael Panitz</cp:lastModifiedBy>
  <cp:revision>273</cp:revision>
  <dcterms:created xsi:type="dcterms:W3CDTF">2006-08-16T00:00:00Z</dcterms:created>
  <dcterms:modified xsi:type="dcterms:W3CDTF">2015-11-03T23:18:27Z</dcterms:modified>
</cp:coreProperties>
</file>