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56" r:id="rId2"/>
    <p:sldId id="258" r:id="rId3"/>
    <p:sldId id="291" r:id="rId4"/>
    <p:sldId id="275" r:id="rId5"/>
    <p:sldId id="334" r:id="rId6"/>
    <p:sldId id="346" r:id="rId7"/>
    <p:sldId id="313" r:id="rId8"/>
    <p:sldId id="335" r:id="rId9"/>
    <p:sldId id="299" r:id="rId10"/>
    <p:sldId id="337" r:id="rId11"/>
    <p:sldId id="338" r:id="rId12"/>
    <p:sldId id="336" r:id="rId13"/>
    <p:sldId id="314" r:id="rId14"/>
    <p:sldId id="315" r:id="rId15"/>
    <p:sldId id="362" r:id="rId16"/>
    <p:sldId id="364" r:id="rId17"/>
    <p:sldId id="363" r:id="rId18"/>
    <p:sldId id="347" r:id="rId19"/>
    <p:sldId id="317" r:id="rId20"/>
    <p:sldId id="318" r:id="rId21"/>
    <p:sldId id="319" r:id="rId22"/>
    <p:sldId id="320" r:id="rId23"/>
    <p:sldId id="321" r:id="rId24"/>
    <p:sldId id="322" r:id="rId25"/>
    <p:sldId id="324" r:id="rId26"/>
    <p:sldId id="325" r:id="rId27"/>
    <p:sldId id="326" r:id="rId28"/>
    <p:sldId id="327" r:id="rId29"/>
    <p:sldId id="329" r:id="rId30"/>
    <p:sldId id="330" r:id="rId31"/>
    <p:sldId id="331" r:id="rId32"/>
    <p:sldId id="343" r:id="rId33"/>
    <p:sldId id="345" r:id="rId34"/>
    <p:sldId id="333" r:id="rId35"/>
    <p:sldId id="301" r:id="rId36"/>
    <p:sldId id="340" r:id="rId37"/>
    <p:sldId id="341" r:id="rId38"/>
    <p:sldId id="339" r:id="rId39"/>
    <p:sldId id="342" r:id="rId40"/>
    <p:sldId id="302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86" r:id="rId50"/>
    <p:sldId id="311" r:id="rId51"/>
    <p:sldId id="388" r:id="rId52"/>
    <p:sldId id="389" r:id="rId53"/>
    <p:sldId id="390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2" r:id="rId70"/>
    <p:sldId id="383" r:id="rId71"/>
    <p:sldId id="384" r:id="rId72"/>
    <p:sldId id="385" r:id="rId73"/>
    <p:sldId id="373" r:id="rId74"/>
    <p:sldId id="387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80F9C-F7EA-412E-8481-6C62052DB857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ED863-3E66-4E2C-87A8-299FAEF1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Hi, I'm Mike</a:t>
            </a:r>
            <a:r>
              <a:rPr lang="en-US" baseline="0" dirty="0" smtClean="0"/>
              <a:t> Panitz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2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There will be no equations, and only intuitive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Important:</a:t>
            </a:r>
            <a:r>
              <a:rPr lang="en-US" baseline="0" dirty="0" smtClean="0"/>
              <a:t> There's a lot of stuff on the board, but you can ignore everything except what's listed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7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change the program a bit just to make sure that we can get this to work (i.e., it’s not a default program that the Arduino already has on it)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5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762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033708" cy="4648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172200"/>
            <a:ext cx="35021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48200" y="1"/>
            <a:ext cx="3505200" cy="609600"/>
          </a:xfrm>
        </p:spPr>
        <p:txBody>
          <a:bodyPr/>
          <a:lstStyle>
            <a:lvl1pPr marL="68580" indent="0">
              <a:buNone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Maste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Light-emitting_diode#Colors_and_materials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fruit.com/product/50" TargetMode="External"/><Relationship Id="rId2" Type="http://schemas.openxmlformats.org/officeDocument/2006/relationships/hyperlink" Target="http://www.adafruit.com/category/1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arkfun.com/products/12001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arduino.cc/en/main/softwar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Art With 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1" y="4421080"/>
            <a:ext cx="3394968" cy="1260629"/>
          </a:xfrm>
        </p:spPr>
        <p:txBody>
          <a:bodyPr/>
          <a:lstStyle/>
          <a:p>
            <a:r>
              <a:rPr lang="en-US" dirty="0" smtClean="0"/>
              <a:t>Mike </a:t>
            </a:r>
            <a:r>
              <a:rPr lang="en-US" dirty="0" smtClean="0"/>
              <a:t>Panitz and Chris Gildow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76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Arduino out of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524000"/>
            <a:ext cx="3276600" cy="4648199"/>
          </a:xfrm>
        </p:spPr>
        <p:txBody>
          <a:bodyPr/>
          <a:lstStyle/>
          <a:p>
            <a:r>
              <a:rPr lang="en-US" dirty="0" smtClean="0"/>
              <a:t>You can peel off those rubber 'feet' and put them on the bottom of the Arduino</a:t>
            </a: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(The picture shows the top of the Arduino – put the feet on the side you can't see)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61170"/>
            <a:ext cx="3810000" cy="5080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648200" y="2209800"/>
            <a:ext cx="1143000" cy="22098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2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 Arduino into computer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0" y="1523999"/>
            <a:ext cx="6197600" cy="4648200"/>
          </a:xfr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Plug the </a:t>
            </a:r>
            <a:r>
              <a:rPr lang="en-US" dirty="0" err="1" smtClean="0"/>
              <a:t>Arduino</a:t>
            </a:r>
            <a:r>
              <a:rPr lang="en-US" dirty="0" smtClean="0"/>
              <a:t> into the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52600"/>
            <a:ext cx="7033708" cy="4419599"/>
          </a:xfrm>
        </p:spPr>
        <p:txBody>
          <a:bodyPr/>
          <a:lstStyle/>
          <a:p>
            <a:r>
              <a:rPr lang="en-US" dirty="0" smtClean="0"/>
              <a:t>Windows should auto-detect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3212" t="71772"/>
          <a:stretch/>
        </p:blipFill>
        <p:spPr>
          <a:xfrm>
            <a:off x="432242" y="2362200"/>
            <a:ext cx="8247239" cy="28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the device 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will take </a:t>
            </a:r>
            <a:r>
              <a:rPr lang="en-US" dirty="0" smtClean="0"/>
              <a:t>≤ </a:t>
            </a:r>
            <a:r>
              <a:rPr lang="en-US" dirty="0" smtClean="0"/>
              <a:t>5 </a:t>
            </a:r>
            <a:r>
              <a:rPr lang="en-US" dirty="0" smtClean="0"/>
              <a:t>minutes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124074"/>
            <a:ext cx="5105400" cy="172402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596192" y="3200400"/>
            <a:ext cx="5105400" cy="20097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19100" y="4748211"/>
            <a:ext cx="51054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9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the device 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Eventually it'll finish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Notice the number after COM!!</a:t>
            </a:r>
          </a:p>
          <a:p>
            <a:pPr lvl="1"/>
            <a:r>
              <a:rPr lang="en-US" dirty="0" smtClean="0"/>
              <a:t>In this case, COM</a:t>
            </a: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It's </a:t>
            </a:r>
            <a:r>
              <a:rPr lang="en-US" dirty="0"/>
              <a:t>ok </a:t>
            </a:r>
            <a:r>
              <a:rPr lang="en-US" dirty="0" smtClean="0"/>
              <a:t>if </a:t>
            </a:r>
            <a:r>
              <a:rPr lang="en-US" dirty="0" smtClean="0"/>
              <a:t>you forget that </a:t>
            </a:r>
            <a:r>
              <a:rPr lang="en-US" dirty="0" smtClean="0"/>
              <a:t>number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just remember that there's a number there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2133600"/>
            <a:ext cx="7065759" cy="238601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733800" y="2971800"/>
            <a:ext cx="537210" cy="1624012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03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90"/>
            <a:ext cx="9235440" cy="6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267200" y="3581400"/>
            <a:ext cx="2438400" cy="914400"/>
          </a:xfrm>
          <a:prstGeom prst="ellipse">
            <a:avLst/>
          </a:prstGeom>
          <a:solidFill>
            <a:srgbClr val="00B0F0">
              <a:alpha val="39000"/>
            </a:srgb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Computer's Brain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90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5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0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133600"/>
            <a:ext cx="3313355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Your First Arduino </a:t>
            </a:r>
            <a:r>
              <a:rPr lang="en-US" dirty="0"/>
              <a:t>Sketch </a:t>
            </a:r>
            <a:r>
              <a:rPr lang="en-US" dirty="0" smtClean="0"/>
              <a:t>(Program)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41471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Start the Arduino Editor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414708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Either Start </a:t>
            </a:r>
            <a:r>
              <a:rPr lang="en-US" dirty="0" smtClean="0">
                <a:sym typeface="Wingdings" panose="05000000000000000000" pitchFamily="2" charset="2"/>
              </a:rPr>
              <a:t>All Programs Arduino: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                               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                                   Or </a:t>
            </a:r>
            <a:r>
              <a:rPr lang="en-US" dirty="0">
                <a:sym typeface="Wingdings" panose="05000000000000000000" pitchFamily="2" charset="2"/>
              </a:rPr>
              <a:t>else Start, type "Arduino"</a:t>
            </a:r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                           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/>
          </p:cNvPicPr>
          <p:nvPr/>
        </p:nvPicPr>
        <p:blipFill rotWithShape="1">
          <a:blip r:embed="rId2"/>
          <a:srcRect t="30068" r="61747"/>
          <a:stretch/>
        </p:blipFill>
        <p:spPr>
          <a:xfrm>
            <a:off x="0" y="1981200"/>
            <a:ext cx="3910012" cy="446753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t="33621" r="59419"/>
          <a:stretch/>
        </p:blipFill>
        <p:spPr>
          <a:xfrm>
            <a:off x="4827045" y="2529429"/>
            <a:ext cx="4217447" cy="431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We're going to use a small, cheap computer to make lights flash!</a:t>
            </a:r>
          </a:p>
          <a:p>
            <a:pPr lvl="1" fontAlgn="base"/>
            <a:r>
              <a:rPr lang="en-US" dirty="0"/>
              <a:t>Then you're going to add this into your art, </a:t>
            </a:r>
            <a:r>
              <a:rPr lang="en-US" b="1" dirty="0">
                <a:solidFill>
                  <a:srgbClr val="FF0000"/>
                </a:solidFill>
              </a:rPr>
              <a:t>somehow</a:t>
            </a:r>
            <a:r>
              <a:rPr lang="en-US" dirty="0"/>
              <a:t>!</a:t>
            </a:r>
          </a:p>
          <a:p>
            <a:endParaRPr lang="en-US" dirty="0" smtClean="0"/>
          </a:p>
          <a:p>
            <a:r>
              <a:rPr lang="en-US" dirty="0" smtClean="0"/>
              <a:t>Learn just enough about</a:t>
            </a:r>
          </a:p>
          <a:p>
            <a:pPr lvl="1"/>
            <a:r>
              <a:rPr lang="en-US" dirty="0" smtClean="0"/>
              <a:t>electricity,</a:t>
            </a:r>
          </a:p>
          <a:p>
            <a:pPr lvl="1"/>
            <a:r>
              <a:rPr lang="en-US" dirty="0" smtClean="0"/>
              <a:t>electronics,</a:t>
            </a:r>
          </a:p>
          <a:p>
            <a:pPr lvl="1"/>
            <a:r>
              <a:rPr lang="en-US" dirty="0" smtClean="0"/>
              <a:t>and programming</a:t>
            </a:r>
          </a:p>
          <a:p>
            <a:r>
              <a:rPr lang="en-US" dirty="0" smtClean="0"/>
              <a:t>to do something interesting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You'll see the splash screen...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1524397"/>
            <a:ext cx="7611928" cy="4757455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6" name="Oval 5"/>
          <p:cNvSpPr/>
          <p:nvPr/>
        </p:nvSpPr>
        <p:spPr>
          <a:xfrm>
            <a:off x="2324100" y="2286000"/>
            <a:ext cx="4648200" cy="3124200"/>
          </a:xfrm>
          <a:prstGeom prst="ellipse">
            <a:avLst/>
          </a:prstGeom>
          <a:noFill/>
          <a:ln w="206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...then the editor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670300" y="1432931"/>
            <a:ext cx="448310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the ‘Blink’ example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8974" t="8975" r="50519" b="46441"/>
          <a:stretch/>
        </p:blipFill>
        <p:spPr>
          <a:xfrm>
            <a:off x="1043490" y="1523999"/>
            <a:ext cx="7643310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(Now you’ll see </a:t>
            </a:r>
            <a:r>
              <a:rPr lang="en-US" dirty="0"/>
              <a:t>TWO windows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6410" t="6923" r="50000" b="13077"/>
          <a:stretch/>
        </p:blipFill>
        <p:spPr>
          <a:xfrm>
            <a:off x="2700840" y="1523999"/>
            <a:ext cx="3728535" cy="42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28575"/>
            <a:ext cx="5717658" cy="682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083" y="990600"/>
            <a:ext cx="2429436" cy="2743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Super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Quick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Program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Overview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6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282058" y="10887"/>
            <a:ext cx="5636142" cy="673205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Verify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43600" y="1524000"/>
            <a:ext cx="2765942" cy="4648199"/>
          </a:xfrm>
        </p:spPr>
        <p:txBody>
          <a:bodyPr>
            <a:normAutofit/>
          </a:bodyPr>
          <a:lstStyle/>
          <a:p>
            <a:r>
              <a:rPr lang="en-US" dirty="0" smtClean="0"/>
              <a:t>Click on the check mark:</a:t>
            </a:r>
          </a:p>
          <a:p>
            <a:endParaRPr lang="en-US" dirty="0" smtClean="0"/>
          </a:p>
          <a:p>
            <a:r>
              <a:rPr lang="en-US" dirty="0" smtClean="0"/>
              <a:t>Then see if there are any errors at the bottom</a:t>
            </a:r>
          </a:p>
          <a:p>
            <a:endParaRPr lang="en-US" dirty="0" smtClean="0"/>
          </a:p>
          <a:p>
            <a:r>
              <a:rPr lang="en-US" dirty="0" smtClean="0"/>
              <a:t>This means it went ok!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9772" y="631372"/>
            <a:ext cx="5612428" cy="115751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90800" y="3050456"/>
            <a:ext cx="3581400" cy="2860263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81400" y="4953000"/>
            <a:ext cx="2616200" cy="13716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3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268514" y="7258"/>
            <a:ext cx="5522686" cy="659654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Upload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43600" y="1524000"/>
            <a:ext cx="2765942" cy="4648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Click on the arrow</a:t>
            </a:r>
          </a:p>
          <a:p>
            <a:endParaRPr lang="en-US" dirty="0" smtClean="0"/>
          </a:p>
          <a:p>
            <a:r>
              <a:rPr lang="en-US" dirty="0" smtClean="0"/>
              <a:t>Then see if there are any errors at the bottom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Orange text means something went wrong!!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38200" y="616858"/>
            <a:ext cx="5334000" cy="1172029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14600" y="3050456"/>
            <a:ext cx="3657600" cy="266454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48000" y="4953000"/>
            <a:ext cx="3149600" cy="10668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7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COM3, not COM1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Arduino defaults to COM1, not COM3</a:t>
            </a:r>
          </a:p>
          <a:p>
            <a:r>
              <a:rPr lang="en-US" dirty="0" smtClean="0"/>
              <a:t>Tell it to use COM3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r="68832" b="68750"/>
          <a:stretch/>
        </p:blipFill>
        <p:spPr>
          <a:xfrm>
            <a:off x="990600" y="2398485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now the </a:t>
            </a:r>
            <a:r>
              <a:rPr lang="en-US" dirty="0"/>
              <a:t>Arduino now blinks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611034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Tweak the </a:t>
            </a:r>
            <a:br>
              <a:rPr lang="en-US" dirty="0" smtClean="0"/>
            </a:b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124200" cy="4572000"/>
          </a:xfrm>
        </p:spPr>
        <p:txBody>
          <a:bodyPr/>
          <a:lstStyle/>
          <a:p>
            <a:r>
              <a:rPr lang="en-US" dirty="0"/>
              <a:t>Replace the </a:t>
            </a:r>
            <a:r>
              <a:rPr lang="en-US" dirty="0" smtClean="0"/>
              <a:t>'loop' function with this one </a:t>
            </a:r>
          </a:p>
          <a:p>
            <a:endParaRPr lang="en-US" dirty="0" smtClean="0"/>
          </a:p>
          <a:p>
            <a:r>
              <a:rPr lang="en-US" dirty="0"/>
              <a:t>Arduino should now have a long blink, then two short blinks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3"/>
          </p:nvPr>
        </p:nvGraphicFramePr>
        <p:xfrm>
          <a:off x="6128149" y="0"/>
          <a:ext cx="545301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301"/>
              </a:tblGrid>
              <a:tr h="609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/*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Blink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Turns on an LED on for one second, then off for one second, repeatedly.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This example code is in the public domain.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*/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Pin 13 has an LED connected on most Arduino boards.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give it a name: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 err="1">
                          <a:effectLst/>
                        </a:rPr>
                        <a:t>int</a:t>
                      </a:r>
                      <a:r>
                        <a:rPr lang="en-US" sz="100" dirty="0">
                          <a:effectLst/>
                        </a:rPr>
                        <a:t> led = 13;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the setup routine runs once when you press reset: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void setup() {           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// initialize the digital pin as an output.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</a:t>
                      </a:r>
                      <a:r>
                        <a:rPr lang="en-US" sz="100" dirty="0" err="1">
                          <a:effectLst/>
                        </a:rPr>
                        <a:t>pinMode</a:t>
                      </a:r>
                      <a:r>
                        <a:rPr lang="en-US" sz="100" dirty="0">
                          <a:effectLst/>
                        </a:rPr>
                        <a:t>(led, OUTPUT);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}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the loop routine runs over and over again forever: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//void loop() {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 </a:t>
                      </a:r>
                      <a:r>
                        <a:rPr lang="en-US" sz="100" dirty="0" err="1">
                          <a:effectLst/>
                        </a:rPr>
                        <a:t>digitalWrite</a:t>
                      </a:r>
                      <a:r>
                        <a:rPr lang="en-US" sz="100" dirty="0">
                          <a:effectLst/>
                        </a:rPr>
                        <a:t>(led, HIGH);   // turn the LED on (HIGH is the voltage level)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 delay(1000);               // wait for a second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 </a:t>
                      </a:r>
                      <a:r>
                        <a:rPr lang="en-US" sz="100" dirty="0" err="1">
                          <a:effectLst/>
                        </a:rPr>
                        <a:t>digitalWrite</a:t>
                      </a:r>
                      <a:r>
                        <a:rPr lang="en-US" sz="100" dirty="0">
                          <a:effectLst/>
                        </a:rPr>
                        <a:t>(led, LOW);    // turn the LED off by making the voltage LOW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 delay(1000);               // wait for a second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//}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// the loop routine runs over and over again forever: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void loop() {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</a:t>
                      </a:r>
                      <a:r>
                        <a:rPr lang="en-US" sz="100" dirty="0" err="1">
                          <a:effectLst/>
                        </a:rPr>
                        <a:t>digitalWrite</a:t>
                      </a:r>
                      <a:r>
                        <a:rPr lang="en-US" sz="100" dirty="0">
                          <a:effectLst/>
                        </a:rPr>
                        <a:t>(led, HIGH);   // turn the LED on (HIGH is the voltage level)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delay(1000);               // wait for a second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</a:t>
                      </a:r>
                      <a:r>
                        <a:rPr lang="en-US" sz="100" dirty="0" err="1">
                          <a:effectLst/>
                        </a:rPr>
                        <a:t>digitalWrite</a:t>
                      </a:r>
                      <a:r>
                        <a:rPr lang="en-US" sz="100" dirty="0">
                          <a:effectLst/>
                        </a:rPr>
                        <a:t>(led, LOW);    // turn the LED off by making the voltage LOW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delay(100);               // wait for a tenth of a second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</a:t>
                      </a:r>
                      <a:r>
                        <a:rPr lang="en-US" sz="100" dirty="0" err="1">
                          <a:effectLst/>
                        </a:rPr>
                        <a:t>digitalWrite</a:t>
                      </a:r>
                      <a:r>
                        <a:rPr lang="en-US" sz="100" dirty="0">
                          <a:effectLst/>
                        </a:rPr>
                        <a:t>(led, HIGH);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delay(100);        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</a:t>
                      </a:r>
                      <a:r>
                        <a:rPr lang="en-US" sz="100" dirty="0" err="1">
                          <a:effectLst/>
                        </a:rPr>
                        <a:t>digitalWrite</a:t>
                      </a:r>
                      <a:r>
                        <a:rPr lang="en-US" sz="100" dirty="0">
                          <a:effectLst/>
                        </a:rPr>
                        <a:t>(led, LOW);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delay(100);        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</a:t>
                      </a:r>
                      <a:r>
                        <a:rPr lang="en-US" sz="100" dirty="0" err="1">
                          <a:effectLst/>
                        </a:rPr>
                        <a:t>digitalWrite</a:t>
                      </a:r>
                      <a:r>
                        <a:rPr lang="en-US" sz="100" dirty="0">
                          <a:effectLst/>
                        </a:rPr>
                        <a:t>(led, HIGH);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  delay(100);        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</a:rPr>
                        <a:t>}</a:t>
                      </a:r>
                      <a:endParaRPr lang="en-US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9" marR="6299" marT="0" marB="0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034526" y="2819400"/>
            <a:ext cx="7033708" cy="3886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520704"/>
              </p:ext>
            </p:extLst>
          </p:nvPr>
        </p:nvGraphicFramePr>
        <p:xfrm>
          <a:off x="3657600" y="0"/>
          <a:ext cx="5486401" cy="6820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6401"/>
              </a:tblGrid>
              <a:tr h="68209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  <a:t>void 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loop() {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</a:rPr>
                        <a:t>digitalWrite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(led, HIGH); 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  <a:t>  delay(1000);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</a:rPr>
                        <a:t>digitalWrite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(led, LOW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  <a:t>);</a:t>
                      </a:r>
                      <a:b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delay(100</a:t>
                      </a:r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</a:rPr>
                        <a:t>);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</a:rPr>
                        <a:t>digitalWrite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(led, HIGH);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delay(100);        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</a:rPr>
                        <a:t>digitalWrite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(led, LOW);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delay(100);        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effectLst/>
                        </a:rPr>
                        <a:t>digitalWrite</a:t>
                      </a: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(led, HIGH);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  delay(100);          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</a:rPr>
                        <a:t>}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250" marR="362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8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We're going to be using very low-power electrical devices that are designed to be safe</a:t>
            </a:r>
          </a:p>
          <a:p>
            <a:endParaRPr lang="en-US" dirty="0"/>
          </a:p>
          <a:p>
            <a:r>
              <a:rPr lang="en-US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attempt to rewire your home electrical system unless you have the proper training!!</a:t>
            </a:r>
          </a:p>
          <a:p>
            <a:pPr lvl="1"/>
            <a:r>
              <a:rPr lang="en-US" dirty="0" smtClean="0"/>
              <a:t>This class NOT provide the proper training!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NOT mess with the electrical plugs in the walls of your home!!!!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r="79559" b="59401"/>
          <a:stretch/>
        </p:blipFill>
        <p:spPr>
          <a:xfrm>
            <a:off x="533400" y="2819400"/>
            <a:ext cx="2209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Your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033708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EXAMPLE IS READ-ONLY, so you’ll need to save a copy of your work into a new file</a:t>
            </a:r>
          </a:p>
          <a:p>
            <a:r>
              <a:rPr lang="en-US" dirty="0"/>
              <a:t>The normal </a:t>
            </a:r>
            <a:r>
              <a:rPr lang="en-US" dirty="0" err="1"/>
              <a:t>Control+S</a:t>
            </a:r>
            <a:r>
              <a:rPr lang="en-US" dirty="0"/>
              <a:t>, or the menu item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Then say 'Ok':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Pick </a:t>
            </a:r>
            <a:r>
              <a:rPr lang="en-US" b="1" dirty="0"/>
              <a:t>a name like ‘</a:t>
            </a:r>
            <a:r>
              <a:rPr lang="en-US" b="1" dirty="0" err="1"/>
              <a:t>MyBlink</a:t>
            </a:r>
            <a:r>
              <a:rPr lang="en-US" b="1" dirty="0"/>
              <a:t>’.  Put it wherever you want (a folder on the desktop would be great)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38349" y="3810000"/>
            <a:ext cx="4486451" cy="17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YOUR WORK!!!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TO SAVE THESE FILES BEFORE YOU LEAVE TODAY!!!!! </a:t>
            </a:r>
            <a:endParaRPr lang="en-US" dirty="0" smtClean="0"/>
          </a:p>
          <a:p>
            <a:pPr lvl="1"/>
            <a:r>
              <a:rPr lang="en-US" dirty="0" smtClean="0"/>
              <a:t>EMAIL </a:t>
            </a:r>
            <a:r>
              <a:rPr lang="en-US" dirty="0"/>
              <a:t>YOURSELF A COPY!!!! </a:t>
            </a:r>
            <a:endParaRPr lang="en-US" dirty="0" smtClean="0"/>
          </a:p>
          <a:p>
            <a:pPr lvl="1"/>
            <a:r>
              <a:rPr lang="en-US" dirty="0" smtClean="0"/>
              <a:t>PUT </a:t>
            </a:r>
            <a:r>
              <a:rPr lang="en-US" dirty="0"/>
              <a:t>IN YOUR GOOGLE DRIVE / MICROSOFT ONEDRIVE / DROPBOX /ETC</a:t>
            </a:r>
            <a:r>
              <a:rPr lang="en-US" dirty="0" smtClean="0"/>
              <a:t>!!!!</a:t>
            </a:r>
          </a:p>
          <a:p>
            <a:pPr lvl="1"/>
            <a:endParaRPr lang="en-US" dirty="0"/>
          </a:p>
          <a:p>
            <a:r>
              <a:rPr lang="en-US" b="1" dirty="0" smtClean="0"/>
              <a:t>I think that the files will be auto-deleted when you log out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Change duration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the duration of time that the light is </a:t>
            </a:r>
            <a:r>
              <a:rPr lang="en-US" b="1" dirty="0" smtClean="0">
                <a:solidFill>
                  <a:srgbClr val="002060"/>
                </a:solidFill>
              </a:rPr>
              <a:t>on</a:t>
            </a:r>
          </a:p>
          <a:p>
            <a:endParaRPr lang="en-US" dirty="0" smtClean="0"/>
          </a:p>
          <a:p>
            <a:r>
              <a:rPr lang="en-US" dirty="0"/>
              <a:t>Change the duration of time that the light is </a:t>
            </a:r>
            <a:r>
              <a:rPr lang="en-US" b="1" dirty="0" smtClean="0">
                <a:solidFill>
                  <a:srgbClr val="002060"/>
                </a:solidFill>
              </a:rPr>
              <a:t>off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Wiring up a single LED circuit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Wiring up a single LED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Electricity 'flows' like water</a:t>
            </a:r>
          </a:p>
          <a:p>
            <a:r>
              <a:rPr lang="en-US" dirty="0" smtClean="0"/>
              <a:t>A wire needs to go from a 'pin', out to the LED, then back to 'ground'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29508" r="20389" b="22951"/>
          <a:stretch/>
        </p:blipFill>
        <p:spPr bwMode="auto">
          <a:xfrm>
            <a:off x="1736461" y="2929231"/>
            <a:ext cx="5638801" cy="38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9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Grab 2 'pigtail'  wires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524000"/>
            <a:ext cx="1981200" cy="4648199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Color doesn't matter – choose whichever you like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34" y="1523999"/>
            <a:ext cx="6027234" cy="45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2038350"/>
            <a:ext cx="6096000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a </a:t>
            </a:r>
            <a:r>
              <a:rPr lang="en-US" dirty="0" smtClean="0"/>
              <a:t>wire </a:t>
            </a:r>
            <a:r>
              <a:rPr lang="en-US" dirty="0" smtClean="0"/>
              <a:t>into pin 13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5768" r="32000"/>
          <a:stretch/>
        </p:blipFill>
        <p:spPr>
          <a:xfrm>
            <a:off x="381000" y="1447800"/>
            <a:ext cx="2590800" cy="27549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1000" y="1752600"/>
            <a:ext cx="1371600" cy="1524000"/>
          </a:xfrm>
          <a:prstGeom prst="ellipse">
            <a:avLst/>
          </a:prstGeom>
          <a:solidFill>
            <a:srgbClr val="FFC000">
              <a:alpha val="3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a </a:t>
            </a:r>
            <a:r>
              <a:rPr lang="en-US" dirty="0" smtClean="0"/>
              <a:t>wire </a:t>
            </a:r>
            <a:r>
              <a:rPr lang="en-US" dirty="0" smtClean="0"/>
              <a:t>into GND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5768" r="32000"/>
          <a:stretch/>
        </p:blipFill>
        <p:spPr>
          <a:xfrm>
            <a:off x="381000" y="1447800"/>
            <a:ext cx="2590800" cy="27549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89410" y="1878439"/>
            <a:ext cx="1371600" cy="1524000"/>
          </a:xfrm>
          <a:prstGeom prst="ellipse">
            <a:avLst/>
          </a:prstGeom>
          <a:solidFill>
            <a:srgbClr val="FFC000">
              <a:alpha val="3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444" y="1676400"/>
            <a:ext cx="4627756" cy="51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Not Connect Wires To Each 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620000" cy="3962399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DO NOT LET THE BARE METAL WIRES TOUCH!!!!!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If you do you'll destroy your Arduino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/>
              <a:t>We don't have extras, so be careful!!!</a:t>
            </a:r>
          </a:p>
          <a:p>
            <a:pPr lvl="1"/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It's ok for the insulated parts of the wire to touch</a:t>
            </a:r>
          </a:p>
          <a:p>
            <a:pPr lvl="1"/>
            <a:r>
              <a:rPr lang="en-US" dirty="0" smtClean="0"/>
              <a:t>Insulated = rubber/plastic coated parts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an LED to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524000"/>
            <a:ext cx="3048000" cy="4648199"/>
          </a:xfrm>
        </p:spPr>
        <p:txBody>
          <a:bodyPr/>
          <a:lstStyle/>
          <a:p>
            <a:r>
              <a:rPr lang="en-US" dirty="0" smtClean="0"/>
              <a:t>Bags of LEDs:</a:t>
            </a:r>
          </a:p>
          <a:p>
            <a:pPr lvl="1"/>
            <a:r>
              <a:rPr lang="en-US" dirty="0" smtClean="0"/>
              <a:t>white</a:t>
            </a:r>
            <a:endParaRPr lang="en-US" dirty="0" smtClean="0"/>
          </a:p>
          <a:p>
            <a:pPr lvl="1"/>
            <a:r>
              <a:rPr lang="en-US" dirty="0" smtClean="0"/>
              <a:t>green</a:t>
            </a:r>
            <a:endParaRPr lang="en-US" dirty="0" smtClean="0"/>
          </a:p>
          <a:p>
            <a:pPr lvl="1"/>
            <a:r>
              <a:rPr lang="en-US" dirty="0" smtClean="0"/>
              <a:t>blue</a:t>
            </a:r>
            <a:endParaRPr lang="en-US" dirty="0" smtClean="0"/>
          </a:p>
          <a:p>
            <a:pPr lvl="1"/>
            <a:r>
              <a:rPr lang="en-US" dirty="0" smtClean="0"/>
              <a:t>others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Try them out and see which one is which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5858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thanks to Andy Davidson, who provided some of the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 LED </a:t>
            </a:r>
            <a:r>
              <a:rPr lang="en-US" b="1" dirty="0" smtClean="0">
                <a:solidFill>
                  <a:srgbClr val="002060"/>
                </a:solidFill>
              </a:rPr>
              <a:t>WITH RESISTOR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520283"/>
            <a:ext cx="2590800" cy="4648199"/>
          </a:xfrm>
        </p:spPr>
        <p:txBody>
          <a:bodyPr/>
          <a:lstStyle/>
          <a:p>
            <a:r>
              <a:rPr lang="en-US" dirty="0" smtClean="0"/>
              <a:t>The leg with the resistors goes to </a:t>
            </a:r>
            <a:r>
              <a:rPr lang="en-US" b="1" dirty="0" smtClean="0">
                <a:solidFill>
                  <a:srgbClr val="FF0000"/>
                </a:solidFill>
              </a:rPr>
              <a:t>pin 13</a:t>
            </a:r>
          </a:p>
          <a:p>
            <a:pPr lvl="1"/>
            <a:r>
              <a:rPr lang="en-US" dirty="0"/>
              <a:t>Note: if you get it backwards it will not </a:t>
            </a:r>
            <a:r>
              <a:rPr lang="en-US" dirty="0" smtClean="0"/>
              <a:t>break...</a:t>
            </a:r>
            <a:endParaRPr lang="en-US" dirty="0"/>
          </a:p>
          <a:p>
            <a:pPr lvl="1"/>
            <a:r>
              <a:rPr lang="en-US" dirty="0" smtClean="0"/>
              <a:t>...but it won't light up, either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648200" y="0"/>
            <a:ext cx="3505200" cy="60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 LED </a:t>
            </a:r>
            <a:r>
              <a:rPr lang="en-US" b="1" dirty="0">
                <a:solidFill>
                  <a:srgbClr val="002060"/>
                </a:solidFill>
              </a:rPr>
              <a:t>WITH RESISTOR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bend the wires from the resistors / LED...</a:t>
            </a:r>
          </a:p>
          <a:p>
            <a:pPr lvl="1"/>
            <a:r>
              <a:rPr lang="en-US" dirty="0" smtClean="0"/>
              <a:t>... but they will break if you bend them too much!</a:t>
            </a:r>
          </a:p>
          <a:p>
            <a:pPr lvl="1"/>
            <a:r>
              <a:rPr lang="en-US" dirty="0" smtClean="0"/>
              <a:t>Try bending the very end</a:t>
            </a:r>
          </a:p>
          <a:p>
            <a:pPr lvl="2"/>
            <a:r>
              <a:rPr lang="en-US" dirty="0" smtClean="0"/>
              <a:t>(So if/when it breaks off you've still got the rest)</a:t>
            </a:r>
          </a:p>
          <a:p>
            <a:pPr lvl="2"/>
            <a:endParaRPr lang="en-US" dirty="0"/>
          </a:p>
          <a:p>
            <a:r>
              <a:rPr lang="en-US" dirty="0" smtClean="0"/>
              <a:t>The end of your wire strippers are actually pliers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876800"/>
            <a:ext cx="2743200" cy="30384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71800" y="4724400"/>
            <a:ext cx="3581400" cy="9906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 LED with long wires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boxes of wire, and each group has a pair of wire strippers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339897"/>
            <a:ext cx="59817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 LED with long wires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box contains several spools of wire</a:t>
            </a:r>
          </a:p>
          <a:p>
            <a:r>
              <a:rPr lang="en-US" dirty="0" smtClean="0"/>
              <a:t>You can (and should!) remove the spools from the box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47509"/>
            <a:ext cx="44577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7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two types of wire?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199"/>
          </a:xfrm>
        </p:spPr>
        <p:txBody>
          <a:bodyPr/>
          <a:lstStyle/>
          <a:p>
            <a:r>
              <a:rPr lang="en-US" dirty="0" smtClean="0"/>
              <a:t>Wires in the box are braided (see below)</a:t>
            </a:r>
          </a:p>
          <a:p>
            <a:r>
              <a:rPr lang="en-US" dirty="0" smtClean="0"/>
              <a:t>Pigtail wires are solid-core</a:t>
            </a:r>
          </a:p>
          <a:p>
            <a:endParaRPr lang="en-US" dirty="0" smtClean="0"/>
          </a:p>
          <a:p>
            <a:r>
              <a:rPr lang="en-US" dirty="0" smtClean="0"/>
              <a:t>Braided are easier to twisty-tie with your fingers, but very hard to plug into the Arduino pins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12" y="4267200"/>
            <a:ext cx="7124700" cy="31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of strippers = scissors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Place wire here to cut it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6858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NOTE: The wire spools need to last us for four (4) class sessions!!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47874"/>
            <a:ext cx="4584701" cy="34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Use 20 gauge </a:t>
            </a:r>
            <a:br>
              <a:rPr lang="en-US" dirty="0" smtClean="0"/>
            </a:br>
            <a:r>
              <a:rPr lang="en-US" dirty="0" smtClean="0"/>
              <a:t>to strip plastic insulation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81" y="1523999"/>
            <a:ext cx="5508362" cy="520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072" t="25806" r="8669" b="24194"/>
          <a:stretch/>
        </p:blipFill>
        <p:spPr>
          <a:xfrm>
            <a:off x="4114800" y="2819400"/>
            <a:ext cx="7062019" cy="3219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8112" y="2819400"/>
            <a:ext cx="6677378" cy="32194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3132" y="-495300"/>
            <a:ext cx="6848409" cy="38862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Tie braided wires to </a:t>
            </a:r>
            <a:r>
              <a:rPr lang="en-US" b="1" dirty="0" err="1" smtClean="0">
                <a:solidFill>
                  <a:srgbClr val="FFFF00"/>
                </a:solidFill>
              </a:rPr>
              <a:t>pigtail,LED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wire for other side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509" y="1429215"/>
            <a:ext cx="7174706" cy="53810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1963" y="5867400"/>
            <a:ext cx="7024744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</a:rPr>
              <a:t>Success!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77100" y="-457200"/>
            <a:ext cx="3124200" cy="5684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Troubleshooting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001000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USB cable plugged in?</a:t>
            </a:r>
            <a:endParaRPr lang="en-US" dirty="0"/>
          </a:p>
          <a:p>
            <a:pPr lvl="1"/>
            <a:r>
              <a:rPr lang="en-US" dirty="0" err="1" smtClean="0"/>
              <a:t>Computer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USB</a:t>
            </a:r>
            <a:r>
              <a:rPr lang="en-US" dirty="0" err="1" smtClean="0">
                <a:sym typeface="Wingdings" panose="05000000000000000000" pitchFamily="2" charset="2"/>
              </a:rPr>
              <a:t>Arduino</a:t>
            </a:r>
            <a:endParaRPr lang="en-US" dirty="0" smtClean="0"/>
          </a:p>
          <a:p>
            <a:r>
              <a:rPr lang="en-US" dirty="0" smtClean="0"/>
              <a:t>Is the Arduino </a:t>
            </a:r>
            <a:r>
              <a:rPr lang="en-US" dirty="0"/>
              <a:t>green </a:t>
            </a:r>
            <a:r>
              <a:rPr lang="en-US" dirty="0" smtClean="0"/>
              <a:t>'on' light on?</a:t>
            </a:r>
          </a:p>
          <a:p>
            <a:r>
              <a:rPr lang="en-US" dirty="0" smtClean="0"/>
              <a:t>Is the Arduino orange 'pin 13' light blinking?</a:t>
            </a:r>
          </a:p>
          <a:p>
            <a:r>
              <a:rPr lang="en-US" dirty="0" smtClean="0"/>
              <a:t>Are the pigtails securely stuffed into the pins?</a:t>
            </a:r>
          </a:p>
          <a:p>
            <a:r>
              <a:rPr lang="en-US" dirty="0" smtClean="0"/>
              <a:t>Are the braided wires tied onto pigtails well?</a:t>
            </a:r>
          </a:p>
          <a:p>
            <a:r>
              <a:rPr lang="en-US" dirty="0" smtClean="0"/>
              <a:t>Are braided wires tied onto LED well?</a:t>
            </a:r>
          </a:p>
          <a:p>
            <a:r>
              <a:rPr lang="en-US" dirty="0" smtClean="0"/>
              <a:t>LED: Resistors connect to pin 13 wire, </a:t>
            </a:r>
            <a:br>
              <a:rPr lang="en-US" dirty="0" smtClean="0"/>
            </a:br>
            <a:r>
              <a:rPr lang="en-US" dirty="0" smtClean="0"/>
              <a:t>                                                   NOT to GND wire</a:t>
            </a:r>
          </a:p>
          <a:p>
            <a:pPr lvl="1"/>
            <a:r>
              <a:rPr lang="en-US" dirty="0" smtClean="0"/>
              <a:t>Try turning the LED around – doesn't hurt if it's wrong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r>
              <a:rPr lang="en-US" dirty="0" smtClean="0"/>
              <a:t>If this LED doesn't work, ask the teacher</a:t>
            </a:r>
          </a:p>
          <a:p>
            <a:pPr lvl="1"/>
            <a:r>
              <a:rPr lang="en-US" dirty="0" smtClean="0"/>
              <a:t>You could try another, but if you accidentally blew out an LED you don't want to destroy another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34000" y="685800"/>
            <a:ext cx="2971800" cy="1752600"/>
          </a:xfrm>
          <a:prstGeom prst="straightConnector1">
            <a:avLst/>
          </a:prstGeom>
          <a:ln w="539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29400" y="2286000"/>
            <a:ext cx="1438834" cy="457200"/>
          </a:xfrm>
          <a:prstGeom prst="straightConnector1">
            <a:avLst/>
          </a:prstGeom>
          <a:ln w="539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9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Divide up into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Teams of </a:t>
            </a:r>
            <a:r>
              <a:rPr lang="en-US" b="1" dirty="0" smtClean="0"/>
              <a:t>2 </a:t>
            </a:r>
            <a:r>
              <a:rPr lang="en-US" b="1" dirty="0" smtClean="0"/>
              <a:t>people, </a:t>
            </a:r>
            <a:r>
              <a:rPr lang="en-US" b="1" dirty="0" smtClean="0"/>
              <a:t>please</a:t>
            </a:r>
            <a:endParaRPr lang="en-US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Change the pin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Let's use pin 8</a:t>
            </a:r>
          </a:p>
          <a:p>
            <a:pPr lvl="1"/>
            <a:r>
              <a:rPr lang="en-US" dirty="0" smtClean="0"/>
              <a:t>It's physically far away from pin 13</a:t>
            </a:r>
          </a:p>
          <a:p>
            <a:pPr lvl="2"/>
            <a:r>
              <a:rPr lang="en-US" dirty="0" smtClean="0"/>
              <a:t>Thus, it's easy to see that the wire has moved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Remember to change the program, too!</a:t>
            </a:r>
          </a:p>
          <a:p>
            <a:pPr lvl="2"/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led =13;</a:t>
            </a:r>
            <a:b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 smtClean="0"/>
              <a:t>should be changed to</a:t>
            </a:r>
            <a:br>
              <a:rPr lang="en-US" dirty="0" smtClean="0"/>
            </a:b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led = 8;</a:t>
            </a:r>
          </a:p>
          <a:p>
            <a:pPr lvl="2"/>
            <a:r>
              <a:rPr lang="en-US" dirty="0" smtClean="0"/>
              <a:t>The orange light on the Arduino itself only blinks when pin 13 blinks...</a:t>
            </a:r>
          </a:p>
          <a:p>
            <a:pPr lvl="3"/>
            <a:r>
              <a:rPr lang="en-US" dirty="0" smtClean="0"/>
              <a:t>...so changing to pin 8 will mean that the Arduino's orange light stops blinking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3235124"/>
          </a:xfrm>
        </p:spPr>
        <p:txBody>
          <a:bodyPr/>
          <a:lstStyle/>
          <a:p>
            <a:r>
              <a:rPr lang="en-US" dirty="0" smtClean="0"/>
              <a:t>Multiple LEDs in a line </a:t>
            </a:r>
            <a:br>
              <a:rPr lang="en-US" dirty="0" smtClean="0"/>
            </a:br>
            <a:r>
              <a:rPr lang="en-US" dirty="0" smtClean="0"/>
              <a:t>("in series") </a:t>
            </a:r>
            <a:br>
              <a:rPr lang="en-US" dirty="0" smtClean="0"/>
            </a:br>
            <a:r>
              <a:rPr lang="en-US" dirty="0" smtClean="0"/>
              <a:t>on a single circuit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 a second LED to the wire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620000" cy="4648199"/>
          </a:xfrm>
        </p:spPr>
        <p:txBody>
          <a:bodyPr/>
          <a:lstStyle/>
          <a:p>
            <a:r>
              <a:rPr lang="en-US" dirty="0" smtClean="0"/>
              <a:t>Add a wire that goes from LED to second LED</a:t>
            </a:r>
          </a:p>
          <a:p>
            <a:r>
              <a:rPr lang="en-US" dirty="0" smtClean="0"/>
              <a:t>You'll need a 'bare' LED (no resistor)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93794"/>
            <a:ext cx="5979239" cy="435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386137"/>
            <a:ext cx="4800600" cy="3267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7800"/>
            <a:ext cx="4800600" cy="2809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– 2 white LEDs don't light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819400"/>
            <a:ext cx="7033708" cy="335279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Off</a:t>
            </a:r>
          </a:p>
          <a:p>
            <a:pPr marL="68580" indent="0">
              <a:buNone/>
            </a:pPr>
            <a:endParaRPr lang="en-US" sz="4400" b="1" dirty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sz="4400" b="1" dirty="0" smtClean="0">
              <a:solidFill>
                <a:srgbClr val="FFFF00"/>
              </a:solidFill>
            </a:endParaRPr>
          </a:p>
          <a:p>
            <a:pPr marL="68580" indent="0"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                        "On"</a:t>
            </a:r>
            <a:endParaRPr lang="en-US" sz="4400" b="1" dirty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1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5 volt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white LED needs 3.5 volts</a:t>
            </a:r>
          </a:p>
          <a:p>
            <a:pPr lvl="1"/>
            <a:r>
              <a:rPr lang="en-US" dirty="0" smtClean="0"/>
              <a:t>3.5 + 3.5 </a:t>
            </a:r>
            <a:r>
              <a:rPr lang="en-US" sz="3200" b="1" dirty="0" smtClean="0">
                <a:solidFill>
                  <a:srgbClr val="FF0000"/>
                </a:solidFill>
              </a:rPr>
              <a:t>&gt;</a:t>
            </a:r>
            <a:r>
              <a:rPr lang="en-US" dirty="0" smtClean="0"/>
              <a:t> 5    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Full list: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http://</a:t>
            </a:r>
            <a:r>
              <a:rPr lang="en-US" dirty="0" smtClean="0">
                <a:sym typeface="Wingdings" panose="05000000000000000000" pitchFamily="2" charset="2"/>
                <a:hlinkClick r:id="rId2"/>
              </a:rPr>
              <a:t>en.wikipedia.org/wiki/Light-emitting_diode#Colors_and_materials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s-ES" dirty="0" smtClean="0"/>
              <a:t>Red     	1.63 </a:t>
            </a:r>
            <a:r>
              <a:rPr lang="es-ES" dirty="0"/>
              <a:t>&lt; ΔV &lt; </a:t>
            </a:r>
            <a:r>
              <a:rPr lang="es-ES" dirty="0" smtClean="0"/>
              <a:t>2.03</a:t>
            </a:r>
          </a:p>
          <a:p>
            <a:r>
              <a:rPr lang="en-US" dirty="0"/>
              <a:t>Orange	</a:t>
            </a:r>
            <a:r>
              <a:rPr lang="el-GR" dirty="0" smtClean="0"/>
              <a:t>2.03 </a:t>
            </a:r>
            <a:r>
              <a:rPr lang="el-GR" dirty="0"/>
              <a:t>&lt; Δ</a:t>
            </a:r>
            <a:r>
              <a:rPr lang="en-US" dirty="0"/>
              <a:t>V &lt; </a:t>
            </a:r>
            <a:r>
              <a:rPr lang="en-US" dirty="0" smtClean="0"/>
              <a:t>2.10</a:t>
            </a:r>
          </a:p>
          <a:p>
            <a:r>
              <a:rPr lang="en-US" dirty="0"/>
              <a:t>Green	</a:t>
            </a:r>
            <a:r>
              <a:rPr lang="en-US" dirty="0" smtClean="0"/>
              <a:t>1.9 </a:t>
            </a:r>
            <a:r>
              <a:rPr lang="en-US" dirty="0"/>
              <a:t>&lt; ΔV &lt; </a:t>
            </a:r>
            <a:r>
              <a:rPr lang="en-US" dirty="0" smtClean="0"/>
              <a:t>4.0</a:t>
            </a:r>
          </a:p>
          <a:p>
            <a:r>
              <a:rPr lang="en-US" dirty="0"/>
              <a:t>Blue	</a:t>
            </a:r>
            <a:r>
              <a:rPr lang="en-US" dirty="0" smtClean="0"/>
              <a:t>2.48 </a:t>
            </a:r>
            <a:r>
              <a:rPr lang="en-US" dirty="0"/>
              <a:t>&lt; ΔV &lt; </a:t>
            </a:r>
            <a:r>
              <a:rPr lang="en-US" dirty="0" smtClean="0"/>
              <a:t>3.7</a:t>
            </a:r>
          </a:p>
          <a:p>
            <a:r>
              <a:rPr lang="it-IT" dirty="0"/>
              <a:t>Violet	</a:t>
            </a:r>
            <a:r>
              <a:rPr lang="it-IT" dirty="0" smtClean="0"/>
              <a:t>2.76 </a:t>
            </a:r>
            <a:r>
              <a:rPr lang="it-IT" dirty="0"/>
              <a:t>&lt; ΔV &lt; 4.0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3999"/>
            <a:ext cx="4800600" cy="4742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again with green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6858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6858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                               Success!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26231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Multiple LEDs in Series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LEDs may or may not work</a:t>
            </a:r>
          </a:p>
          <a:p>
            <a:pPr lvl="1"/>
            <a:r>
              <a:rPr lang="en-US" dirty="0" smtClean="0"/>
              <a:t>Too many won't damage them</a:t>
            </a:r>
          </a:p>
          <a:p>
            <a:r>
              <a:rPr lang="en-US" dirty="0" smtClean="0"/>
              <a:t>You'll probably only get 2 on a circuit, at most</a:t>
            </a:r>
          </a:p>
          <a:p>
            <a:endParaRPr lang="en-US" dirty="0"/>
          </a:p>
          <a:p>
            <a:r>
              <a:rPr lang="en-US" dirty="0" smtClean="0"/>
              <a:t>All LEDs will turn on / off at the same time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Try this out and see what you get</a:t>
            </a:r>
            <a:endParaRPr lang="en-US" dirty="0"/>
          </a:p>
          <a:p>
            <a:pPr lvl="1"/>
            <a:r>
              <a:rPr lang="en-US" dirty="0" smtClean="0"/>
              <a:t>Remember to use the bare LEDs!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2777924"/>
          </a:xfrm>
        </p:spPr>
        <p:txBody>
          <a:bodyPr>
            <a:normAutofit/>
          </a:bodyPr>
          <a:lstStyle/>
          <a:p>
            <a:r>
              <a:rPr lang="en-US" dirty="0" smtClean="0"/>
              <a:t>Multiple LEDs</a:t>
            </a:r>
            <a:br>
              <a:rPr lang="en-US" dirty="0" smtClean="0"/>
            </a:br>
            <a:r>
              <a:rPr lang="en-US" dirty="0" smtClean="0"/>
              <a:t>in parallel</a:t>
            </a:r>
            <a:br>
              <a:rPr lang="en-US" dirty="0" smtClean="0"/>
            </a:br>
            <a:r>
              <a:rPr lang="en-US" dirty="0" smtClean="0"/>
              <a:t>on a single circuit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light up in parallel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869728"/>
            <a:ext cx="7034212" cy="3956744"/>
          </a:xfr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Rules are different in parallel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414708" cy="4648199"/>
          </a:xfrm>
        </p:spPr>
        <p:txBody>
          <a:bodyPr/>
          <a:lstStyle/>
          <a:p>
            <a:r>
              <a:rPr lang="en-US" dirty="0" smtClean="0"/>
              <a:t>Voltage is the same for each LED</a:t>
            </a:r>
          </a:p>
          <a:p>
            <a:pPr lvl="1"/>
            <a:r>
              <a:rPr lang="en-US" dirty="0" smtClean="0"/>
              <a:t>voltage = "how much electricity wants to move"</a:t>
            </a:r>
          </a:p>
          <a:p>
            <a:pPr lvl="1"/>
            <a:r>
              <a:rPr lang="en-US" dirty="0" smtClean="0"/>
              <a:t>water analogy: </a:t>
            </a:r>
            <a:r>
              <a:rPr lang="en-US" dirty="0" err="1" smtClean="0"/>
              <a:t>kinda</a:t>
            </a:r>
            <a:r>
              <a:rPr lang="en-US" dirty="0" smtClean="0"/>
              <a:t> like water pressure</a:t>
            </a:r>
          </a:p>
          <a:p>
            <a:r>
              <a:rPr lang="en-US" dirty="0" smtClean="0"/>
              <a:t>Current is added together</a:t>
            </a:r>
          </a:p>
          <a:p>
            <a:pPr lvl="1"/>
            <a:r>
              <a:rPr lang="en-US" dirty="0" smtClean="0"/>
              <a:t>current = "how much electricity"</a:t>
            </a:r>
          </a:p>
          <a:p>
            <a:pPr lvl="1"/>
            <a:r>
              <a:rPr lang="en-US" dirty="0"/>
              <a:t>water analogy</a:t>
            </a:r>
            <a:r>
              <a:rPr lang="en-US" dirty="0" smtClean="0"/>
              <a:t>: volume of water per second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ONLY PUT TWO LEDs TOGETHER ON A CIRCUIT!!</a:t>
            </a:r>
          </a:p>
          <a:p>
            <a:pPr lvl="1"/>
            <a:r>
              <a:rPr lang="en-US" dirty="0" smtClean="0"/>
              <a:t>More than this will overload / burn out the Arduino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Setting Things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Multiple circuits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(Each can have 2 LEDs </a:t>
            </a:r>
            <a:br>
              <a:rPr lang="en-US" dirty="0" smtClean="0"/>
            </a:br>
            <a:r>
              <a:rPr lang="en-US" dirty="0" smtClean="0"/>
              <a:t>in series or in parallel)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ONLY </a:t>
            </a:r>
            <a:r>
              <a:rPr lang="en-US" b="1" dirty="0">
                <a:solidFill>
                  <a:srgbClr val="FF0000"/>
                </a:solidFill>
              </a:rPr>
              <a:t>PUT </a:t>
            </a:r>
            <a:r>
              <a:rPr lang="en-US" b="1" dirty="0" smtClean="0">
                <a:solidFill>
                  <a:srgbClr val="FF0000"/>
                </a:solidFill>
              </a:rPr>
              <a:t>&lt;= 18 LEDs ON AN ARDUINO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More than this will overload / burn out the </a:t>
            </a:r>
            <a:r>
              <a:rPr lang="en-US" dirty="0" smtClean="0"/>
              <a:t>Arduino</a:t>
            </a:r>
          </a:p>
          <a:p>
            <a:pPr lvl="1"/>
            <a:r>
              <a:rPr lang="en-US" dirty="0" smtClean="0"/>
              <a:t>Remember that you're still only allowed 2 LEDs per circuit, in addition to the overall 18 LED limit</a:t>
            </a:r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/>
          </a:p>
          <a:p>
            <a:r>
              <a:rPr lang="en-US" dirty="0"/>
              <a:t>Ran out of time for detailed slides, sorry! </a:t>
            </a:r>
            <a:r>
              <a:rPr lang="en-US" dirty="0">
                <a:sym typeface="Wingdings" panose="05000000000000000000" pitchFamily="2" charset="2"/>
              </a:rPr>
              <a:t>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Programming </a:t>
            </a:r>
            <a:br>
              <a:rPr lang="en-US" dirty="0" smtClean="0"/>
            </a:br>
            <a:r>
              <a:rPr lang="en-US" dirty="0" smtClean="0"/>
              <a:t>(by copy and paste)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62198"/>
            <a:ext cx="7033708" cy="4114801"/>
          </a:xfrm>
        </p:spPr>
        <p:txBody>
          <a:bodyPr>
            <a:normAutofit/>
          </a:bodyPr>
          <a:lstStyle/>
          <a:p>
            <a:r>
              <a:rPr lang="en-US" dirty="0" smtClean="0"/>
              <a:t>Copy the lines you're interested in</a:t>
            </a:r>
          </a:p>
          <a:p>
            <a:r>
              <a:rPr lang="en-US" dirty="0" smtClean="0"/>
              <a:t>Make sure to paste INSIDE the loop function</a:t>
            </a:r>
          </a:p>
          <a:p>
            <a:pPr lvl="1"/>
            <a:r>
              <a:rPr lang="en-US" dirty="0" smtClean="0"/>
              <a:t>Inside means:</a:t>
            </a:r>
          </a:p>
          <a:p>
            <a:pPr lvl="1"/>
            <a:r>
              <a:rPr lang="en-US" dirty="0" smtClean="0"/>
              <a:t>after the opening </a:t>
            </a:r>
            <a:r>
              <a:rPr lang="en-US" sz="2400" b="1" dirty="0" smtClean="0">
                <a:solidFill>
                  <a:srgbClr val="FF0000"/>
                </a:solidFill>
              </a:rPr>
              <a:t>{</a:t>
            </a:r>
            <a:endParaRPr lang="en-US" dirty="0" smtClean="0"/>
          </a:p>
          <a:p>
            <a:pPr lvl="1"/>
            <a:r>
              <a:rPr lang="en-US" dirty="0" smtClean="0"/>
              <a:t>before the closing </a:t>
            </a:r>
            <a:r>
              <a:rPr lang="en-US" sz="2800" b="1" dirty="0" smtClean="0">
                <a:solidFill>
                  <a:srgbClr val="FF0000"/>
                </a:solidFill>
              </a:rPr>
              <a:t>}</a:t>
            </a:r>
            <a:endParaRPr lang="en-US" sz="2800" dirty="0" smtClean="0"/>
          </a:p>
          <a:p>
            <a:r>
              <a:rPr lang="en-US" dirty="0" smtClean="0"/>
              <a:t>Adjust the number in the</a:t>
            </a:r>
            <a:br>
              <a:rPr lang="en-US" dirty="0" smtClean="0"/>
            </a:br>
            <a:r>
              <a:rPr lang="en-US" dirty="0" smtClean="0"/>
              <a:t>delay function</a:t>
            </a:r>
          </a:p>
          <a:p>
            <a:pPr lvl="1"/>
            <a:r>
              <a:rPr lang="en-US" dirty="0" smtClean="0"/>
              <a:t>number = milliseconds to delay</a:t>
            </a:r>
          </a:p>
          <a:p>
            <a:pPr lvl="1"/>
            <a:r>
              <a:rPr lang="en-US" dirty="0" smtClean="0"/>
              <a:t>1000 milliseconds = 1 second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03520" y="3200208"/>
            <a:ext cx="3810000" cy="21339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</a:rPr>
              <a:t>void loop() {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digitalWrite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(led, HIGH);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delay(1000);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digitalWrite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(led, LOW);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delay(100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);</a:t>
            </a:r>
            <a:r>
              <a:rPr lang="en-US" dirty="0" smtClean="0">
                <a:solidFill>
                  <a:srgbClr val="002060"/>
                </a:solidFill>
              </a:rPr>
              <a:t>         </a:t>
            </a: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07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}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83" y="608581"/>
            <a:ext cx="7024744" cy="6608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Details Must Be Exactly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69414"/>
            <a:ext cx="8077200" cy="4902786"/>
          </a:xfrm>
        </p:spPr>
        <p:txBody>
          <a:bodyPr/>
          <a:lstStyle/>
          <a:p>
            <a:r>
              <a:rPr lang="en-US" dirty="0" smtClean="0"/>
              <a:t>Capitalization matters – write out names EXACTLY</a:t>
            </a:r>
          </a:p>
          <a:p>
            <a:pPr lvl="1"/>
            <a:r>
              <a:rPr lang="en-US" b="1" dirty="0" err="1" smtClean="0">
                <a:solidFill>
                  <a:srgbClr val="00B050"/>
                </a:solidFill>
              </a:rPr>
              <a:t>digitalWrite</a:t>
            </a:r>
            <a:r>
              <a:rPr lang="en-US" b="1" dirty="0" smtClean="0">
                <a:solidFill>
                  <a:srgbClr val="00B050"/>
                </a:solidFill>
              </a:rPr>
              <a:t>, delay, led, HIGH </a:t>
            </a:r>
            <a:r>
              <a:rPr lang="en-US" b="1" dirty="0" smtClean="0">
                <a:solidFill>
                  <a:schemeClr val="tx1"/>
                </a:solidFill>
              </a:rPr>
              <a:t>are </a:t>
            </a:r>
            <a:r>
              <a:rPr lang="en-US" b="1" dirty="0" smtClean="0">
                <a:solidFill>
                  <a:srgbClr val="00B050"/>
                </a:solidFill>
              </a:rPr>
              <a:t>good</a:t>
            </a:r>
          </a:p>
          <a:p>
            <a:pPr lvl="1"/>
            <a:r>
              <a:rPr lang="en-US" b="1" strike="sngStrike" dirty="0" err="1" smtClean="0">
                <a:solidFill>
                  <a:srgbClr val="C00000"/>
                </a:solidFill>
              </a:rPr>
              <a:t>DigitialWrite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strike="sngStrike" dirty="0" err="1" smtClean="0">
                <a:solidFill>
                  <a:srgbClr val="C00000"/>
                </a:solidFill>
              </a:rPr>
              <a:t>digitalwrite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strike="sngStrike" dirty="0" smtClean="0">
                <a:solidFill>
                  <a:srgbClr val="C00000"/>
                </a:solidFill>
              </a:rPr>
              <a:t>Delay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strike="sngStrike" dirty="0" smtClean="0">
                <a:solidFill>
                  <a:srgbClr val="C00000"/>
                </a:solidFill>
              </a:rPr>
              <a:t>high</a:t>
            </a:r>
            <a:r>
              <a:rPr lang="en-US" b="1" dirty="0" smtClean="0">
                <a:solidFill>
                  <a:schemeClr val="tx1"/>
                </a:solidFill>
              </a:rPr>
              <a:t> are </a:t>
            </a:r>
            <a:r>
              <a:rPr lang="en-US" b="1" dirty="0" smtClean="0">
                <a:solidFill>
                  <a:srgbClr val="C00000"/>
                </a:solidFill>
              </a:rPr>
              <a:t>bad!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 smtClean="0"/>
              <a:t>No comma in numbers ( </a:t>
            </a:r>
            <a:r>
              <a:rPr lang="en-US" b="1" dirty="0" smtClean="0">
                <a:solidFill>
                  <a:srgbClr val="FFC000"/>
                </a:solidFill>
              </a:rPr>
              <a:t>1000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instead of 1,000)</a:t>
            </a:r>
          </a:p>
          <a:p>
            <a:r>
              <a:rPr lang="en-US" dirty="0" smtClean="0"/>
              <a:t>DO separate led and HIGH using a comma </a:t>
            </a:r>
            <a:r>
              <a:rPr lang="en-US" sz="3200" b="1" dirty="0" smtClean="0">
                <a:solidFill>
                  <a:srgbClr val="7030A0"/>
                </a:solidFill>
              </a:rPr>
              <a:t>,</a:t>
            </a:r>
            <a:endParaRPr lang="en-US" b="1" dirty="0" smtClean="0">
              <a:solidFill>
                <a:srgbClr val="7030A0"/>
              </a:solidFill>
            </a:endParaRPr>
          </a:p>
          <a:p>
            <a:r>
              <a:rPr lang="en-US" dirty="0" smtClean="0"/>
              <a:t>Match the open and close parentheses 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 sz="3600" dirty="0"/>
          </a:p>
          <a:p>
            <a:r>
              <a:rPr lang="en-US" dirty="0" smtClean="0"/>
              <a:t>Don't forget the semi-colon ( </a:t>
            </a:r>
            <a:r>
              <a:rPr lang="en-US" sz="3600" b="1" dirty="0" smtClean="0">
                <a:solidFill>
                  <a:srgbClr val="FF0000"/>
                </a:solidFill>
              </a:rPr>
              <a:t>;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8445" y="4974297"/>
            <a:ext cx="7567110" cy="1870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loop() {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36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led</a:t>
            </a:r>
            <a:r>
              <a:rPr lang="en-US" sz="36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HIGH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3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delay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1000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3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2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3657600" cy="4648199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If the program has verification errors, then start by getting the line number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Go to that line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Start at the top and count as you move down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Can anyone find a better way?</a:t>
            </a: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609601"/>
            <a:ext cx="47625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# is where the Arduino got confused</a:t>
            </a:r>
          </a:p>
          <a:p>
            <a:pPr lvl="1"/>
            <a:r>
              <a:rPr lang="en-US" dirty="0" smtClean="0"/>
              <a:t>May or MAY NOT be the actual cause of the error</a:t>
            </a:r>
          </a:p>
          <a:p>
            <a:pPr lvl="1"/>
            <a:r>
              <a:rPr lang="en-US" dirty="0" smtClean="0"/>
              <a:t>You'll need to figure out what the correct thing to do is</a:t>
            </a:r>
          </a:p>
          <a:p>
            <a:pPr lvl="1"/>
            <a:endParaRPr lang="en-US" dirty="0"/>
          </a:p>
          <a:p>
            <a:r>
              <a:rPr lang="en-US" dirty="0" smtClean="0"/>
              <a:t>Your job: </a:t>
            </a:r>
            <a:r>
              <a:rPr lang="en-US" dirty="0">
                <a:sym typeface="Wingdings" panose="05000000000000000000" pitchFamily="2" charset="2"/>
              </a:rPr>
              <a:t>Get the 'gist' of the error message</a:t>
            </a:r>
          </a:p>
          <a:p>
            <a:pPr lvl="1"/>
            <a:r>
              <a:rPr lang="en-US" dirty="0" smtClean="0"/>
              <a:t>Don't worry about the fact that it doesn't make a lot of sense</a:t>
            </a:r>
          </a:p>
          <a:p>
            <a:pPr lvl="1"/>
            <a:r>
              <a:rPr lang="en-US" dirty="0" smtClean="0"/>
              <a:t>It may not make any sense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0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648199"/>
          </a:xfrm>
        </p:spPr>
        <p:txBody>
          <a:bodyPr>
            <a:normAutofit/>
          </a:bodyPr>
          <a:lstStyle/>
          <a:p>
            <a:r>
              <a:rPr lang="en-US" dirty="0" smtClean="0"/>
              <a:t>Compare your program to working program</a:t>
            </a:r>
          </a:p>
          <a:p>
            <a:pPr lvl="1"/>
            <a:r>
              <a:rPr lang="en-US" dirty="0" err="1" smtClean="0"/>
              <a:t>File</a:t>
            </a:r>
            <a:r>
              <a:rPr lang="en-US" dirty="0" err="1" smtClean="0">
                <a:sym typeface="Wingdings" panose="05000000000000000000" pitchFamily="2" charset="2"/>
              </a:rPr>
              <a:t>ExamplesBasicsBlink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Neighbors' programs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Get multiple people to look at it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Everyone in your group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People in neighboring groups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Instructors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648199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Remove problem lines by commenting, not deleting: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// Comments start with //, everything on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// that line after the // is ignored by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// the Arduino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Examples:</a:t>
            </a:r>
          </a:p>
          <a:p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int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led;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// this variable stores the PIN #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//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int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led  // why doesn't this work?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the laptop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Login</a:t>
            </a:r>
          </a:p>
          <a:p>
            <a:pPr lvl="1"/>
            <a:r>
              <a:rPr lang="en-US" dirty="0" smtClean="0"/>
              <a:t>Make sure to type</a:t>
            </a:r>
            <a:br>
              <a:rPr lang="en-US" dirty="0" smtClean="0"/>
            </a:br>
            <a:r>
              <a:rPr lang="en-US" sz="2800" b="1" dirty="0" smtClean="0"/>
              <a:t>.\student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exactly, including the </a:t>
            </a:r>
            <a:r>
              <a:rPr lang="en-US" sz="3200" b="1" dirty="0" smtClean="0">
                <a:solidFill>
                  <a:srgbClr val="FF0000"/>
                </a:solidFill>
              </a:rPr>
              <a:t>.\</a:t>
            </a:r>
          </a:p>
          <a:p>
            <a:pPr lvl="1"/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Make sure that the hardware switch on the side shows you green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Log into the wireless network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 for future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You can Google around for tutorials on how to do many of the things you'll want to do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If you're interested in doing electronics stuff (</a:t>
            </a:r>
            <a:r>
              <a:rPr lang="en-US" dirty="0" err="1" smtClean="0">
                <a:sym typeface="Wingdings" panose="05000000000000000000" pitchFamily="2" charset="2"/>
              </a:rPr>
              <a:t>blinken</a:t>
            </a:r>
            <a:r>
              <a:rPr lang="en-US" dirty="0" smtClean="0">
                <a:sym typeface="Wingdings" panose="05000000000000000000" pitchFamily="2" charset="2"/>
              </a:rPr>
              <a:t> lights, sounds, sensors,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r>
              <a:rPr lang="en-US" dirty="0" smtClean="0">
                <a:sym typeface="Wingdings" panose="05000000000000000000" pitchFamily="2" charset="2"/>
              </a:rPr>
              <a:t>) you'll probably need to learn some electronics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(at some point)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"Make: Electronics" is a great, hands-on book to teach you the basics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to get the hardware?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4876799"/>
          </a:xfrm>
        </p:spPr>
        <p:txBody>
          <a:bodyPr>
            <a:normAutofit/>
          </a:bodyPr>
          <a:lstStyle/>
          <a:p>
            <a:r>
              <a:rPr lang="en-US" dirty="0"/>
              <a:t>Arduino is "open source hardware"</a:t>
            </a:r>
          </a:p>
          <a:p>
            <a:pPr lvl="1"/>
            <a:r>
              <a:rPr lang="en-US" dirty="0"/>
              <a:t>Plans for making them are freely available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 several different vendors all make Arduinos/Arduino-compatible stuff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I'm not recommending anything specific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These are just examples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AdaFruit.com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SparkFun.com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others I'm sure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to get the hardware?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4876799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Arduino category on </a:t>
            </a:r>
            <a:r>
              <a:rPr lang="en-US" dirty="0" err="1" smtClean="0">
                <a:sym typeface="Wingdings" panose="05000000000000000000" pitchFamily="2" charset="2"/>
              </a:rPr>
              <a:t>AdaFruit</a:t>
            </a:r>
            <a:r>
              <a:rPr lang="en-US" dirty="0" smtClean="0">
                <a:sym typeface="Wingdings" panose="05000000000000000000" pitchFamily="2" charset="2"/>
              </a:rPr>
              <a:t>: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  <a:hlinkClick r:id="rId2"/>
              </a:rPr>
              <a:t>http</a:t>
            </a:r>
            <a:r>
              <a:rPr lang="en-US" dirty="0">
                <a:sym typeface="Wingdings" panose="05000000000000000000" pitchFamily="2" charset="2"/>
                <a:hlinkClick r:id="rId2"/>
              </a:rPr>
              <a:t>://</a:t>
            </a:r>
            <a:r>
              <a:rPr lang="en-US" dirty="0" smtClean="0">
                <a:sym typeface="Wingdings" panose="05000000000000000000" pitchFamily="2" charset="2"/>
                <a:hlinkClick r:id="rId2"/>
              </a:rPr>
              <a:t>www.adafruit.com/category/17</a:t>
            </a:r>
            <a:r>
              <a:rPr lang="en-US" dirty="0" smtClean="0">
                <a:sym typeface="Wingdings" panose="05000000000000000000" pitchFamily="2" charset="2"/>
              </a:rPr>
              <a:t> 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 *think* this is close to what you're working with:</a:t>
            </a:r>
          </a:p>
          <a:p>
            <a:pPr lvl="2"/>
            <a:r>
              <a:rPr lang="en-US" dirty="0">
                <a:sym typeface="Wingdings" panose="05000000000000000000" pitchFamily="2" charset="2"/>
                <a:hlinkClick r:id="rId3"/>
              </a:rPr>
              <a:t>http://</a:t>
            </a:r>
            <a:r>
              <a:rPr lang="en-US" dirty="0" smtClean="0">
                <a:sym typeface="Wingdings" panose="05000000000000000000" pitchFamily="2" charset="2"/>
                <a:hlinkClick r:id="rId3"/>
              </a:rPr>
              <a:t>www.adafruit.com/product/50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This is ONLY the Arduino – not the LEDs, resistors, tools, USB cable, power cable,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endParaRPr lang="en-US" dirty="0" smtClean="0">
              <a:sym typeface="Wingdings" panose="05000000000000000000" pitchFamily="2" charset="2"/>
            </a:endParaRPr>
          </a:p>
          <a:p>
            <a:pPr lvl="3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You can get kits (these are a good place to start)</a:t>
            </a:r>
          </a:p>
          <a:p>
            <a:pPr lvl="1"/>
            <a:r>
              <a:rPr lang="en-US" b="1" dirty="0" err="1"/>
              <a:t>SparkFun</a:t>
            </a:r>
            <a:r>
              <a:rPr lang="en-US" b="1" dirty="0"/>
              <a:t> Inventor's Kit for Arduino - </a:t>
            </a:r>
            <a:r>
              <a:rPr lang="en-US" b="1" dirty="0" smtClean="0"/>
              <a:t>V3.1</a:t>
            </a:r>
            <a:br>
              <a:rPr lang="en-US" b="1" dirty="0" smtClean="0"/>
            </a:br>
            <a:r>
              <a:rPr lang="en-US" dirty="0" smtClean="0">
                <a:sym typeface="Wingdings" panose="05000000000000000000" pitchFamily="2" charset="2"/>
                <a:hlinkClick r:id="rId4"/>
              </a:rPr>
              <a:t>https</a:t>
            </a:r>
            <a:r>
              <a:rPr lang="en-US" dirty="0">
                <a:sym typeface="Wingdings" panose="05000000000000000000" pitchFamily="2" charset="2"/>
                <a:hlinkClick r:id="rId4"/>
              </a:rPr>
              <a:t>://</a:t>
            </a:r>
            <a:r>
              <a:rPr lang="en-US" dirty="0" smtClean="0">
                <a:sym typeface="Wingdings" panose="05000000000000000000" pitchFamily="2" charset="2"/>
                <a:hlinkClick r:id="rId4"/>
              </a:rPr>
              <a:t>www.sparkfun.com/products/12001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783" y="76201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 liked the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066800"/>
            <a:ext cx="7033708" cy="5105399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 smtClean="0">
                <a:solidFill>
                  <a:srgbClr val="7030A0"/>
                </a:solidFill>
              </a:rPr>
              <a:t>BIT 115: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Introduction to programmers...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                                                   for </a:t>
            </a:r>
            <a:r>
              <a:rPr lang="en-US" b="1" dirty="0" err="1" smtClean="0">
                <a:solidFill>
                  <a:srgbClr val="FFC000"/>
                </a:solidFill>
              </a:rPr>
              <a:t>nonmajors</a:t>
            </a:r>
            <a:r>
              <a:rPr lang="en-US" b="1" dirty="0" smtClean="0">
                <a:solidFill>
                  <a:srgbClr val="FFC000"/>
                </a:solidFill>
              </a:rPr>
              <a:t>...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               ...who have never programmed before.</a:t>
            </a:r>
          </a:p>
          <a:p>
            <a:pPr lvl="1"/>
            <a:endParaRPr lang="en-US" dirty="0"/>
          </a:p>
          <a:p>
            <a:r>
              <a:rPr lang="en-US" dirty="0" smtClean="0"/>
              <a:t>Good orientation to programming even if you never do this professionally</a:t>
            </a:r>
          </a:p>
          <a:p>
            <a:pPr lvl="1"/>
            <a:r>
              <a:rPr lang="en-US" dirty="0" smtClean="0"/>
              <a:t>Good to understand how this works</a:t>
            </a:r>
          </a:p>
          <a:p>
            <a:pPr lvl="1"/>
            <a:r>
              <a:rPr lang="en-US" dirty="0" smtClean="0"/>
              <a:t>Good in case you work with coders later</a:t>
            </a:r>
          </a:p>
          <a:p>
            <a:pPr lvl="1"/>
            <a:endParaRPr lang="en-US" dirty="0"/>
          </a:p>
          <a:p>
            <a:r>
              <a:rPr lang="en-US" dirty="0" smtClean="0"/>
              <a:t>DOES transfer to UW as UW 1xx </a:t>
            </a:r>
          </a:p>
          <a:p>
            <a:pPr lvl="1"/>
            <a:r>
              <a:rPr lang="en-US" dirty="0" smtClean="0"/>
              <a:t>It's NOT "grey area" / restricted elective</a:t>
            </a:r>
          </a:p>
          <a:p>
            <a:pPr lvl="1"/>
            <a:endParaRPr lang="en-US" dirty="0"/>
          </a:p>
          <a:p>
            <a:r>
              <a:rPr lang="en-US" dirty="0" smtClean="0"/>
              <a:t>Offered every quarter, including summer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Probably about 2 LEDs in series</a:t>
            </a:r>
          </a:p>
          <a:p>
            <a:pPr lvl="1"/>
            <a:r>
              <a:rPr lang="en-US" dirty="0" smtClean="0"/>
              <a:t>Use 'bare' LEDs for the second+ ones</a:t>
            </a:r>
          </a:p>
          <a:p>
            <a:pPr lvl="1"/>
            <a:endParaRPr lang="en-US" dirty="0"/>
          </a:p>
          <a:p>
            <a:r>
              <a:rPr lang="en-US" dirty="0" smtClean="0"/>
              <a:t>Could use more in parallel (voltage will be the same) but </a:t>
            </a:r>
            <a:r>
              <a:rPr lang="en-US" dirty="0" err="1" smtClean="0"/>
              <a:t>Adruino</a:t>
            </a:r>
            <a:r>
              <a:rPr lang="en-US" dirty="0" smtClean="0"/>
              <a:t> is limited to 40 mA (and each LED requires 20 mA to work)</a:t>
            </a:r>
          </a:p>
          <a:p>
            <a:endParaRPr lang="en-US" dirty="0"/>
          </a:p>
          <a:p>
            <a:r>
              <a:rPr lang="en-US" dirty="0" smtClean="0"/>
              <a:t>So tell them to connect no more than 2 LEDs per circuit (all circuits can go to the </a:t>
            </a:r>
            <a:r>
              <a:rPr lang="en-US" smtClean="0"/>
              <a:t>same Ground)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 the software for your own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to: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arduino.cc/en/main/software</a:t>
            </a:r>
            <a:r>
              <a:rPr lang="en-US" dirty="0" smtClean="0"/>
              <a:t> </a:t>
            </a:r>
          </a:p>
          <a:p>
            <a:r>
              <a:rPr lang="en-US" dirty="0" smtClean="0"/>
              <a:t>Download the right software for your computer (Windows, Mac,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The software is free (open source)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 the Arduino &amp; USB cable out of the bag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334986" cy="3113314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87" y="1751239"/>
            <a:ext cx="6809014" cy="5106761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5" name="Content Placeholder 1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2223</TotalTime>
  <Words>1850</Words>
  <Application>Microsoft Office PowerPoint</Application>
  <PresentationFormat>On-screen Show (4:3)</PresentationFormat>
  <Paragraphs>410</Paragraphs>
  <Slides>74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Calibri</vt:lpstr>
      <vt:lpstr>Century Gothic</vt:lpstr>
      <vt:lpstr>Courier New</vt:lpstr>
      <vt:lpstr>Wingdings</vt:lpstr>
      <vt:lpstr>Wingdings 2</vt:lpstr>
      <vt:lpstr>Austin</vt:lpstr>
      <vt:lpstr>Making Art With Technology</vt:lpstr>
      <vt:lpstr>Goal</vt:lpstr>
      <vt:lpstr>Disclaimer</vt:lpstr>
      <vt:lpstr>Credits</vt:lpstr>
      <vt:lpstr>Divide up into pairs</vt:lpstr>
      <vt:lpstr>Setting Things Up</vt:lpstr>
      <vt:lpstr>Get the laptop online</vt:lpstr>
      <vt:lpstr>Get the software for your own computer</vt:lpstr>
      <vt:lpstr>Get the Arduino &amp; USB cable out of the bag</vt:lpstr>
      <vt:lpstr>Get Arduino out of box</vt:lpstr>
      <vt:lpstr>Plug Arduino into computer</vt:lpstr>
      <vt:lpstr>Plug the Arduino into the computer</vt:lpstr>
      <vt:lpstr>Install the device driver</vt:lpstr>
      <vt:lpstr>Install the device driver</vt:lpstr>
      <vt:lpstr>PowerPoint Presentation</vt:lpstr>
      <vt:lpstr>PowerPoint Presentation</vt:lpstr>
      <vt:lpstr>PowerPoint Presentation</vt:lpstr>
      <vt:lpstr>Your First Arduino Sketch (Program)</vt:lpstr>
      <vt:lpstr>Start the Arduino Editor Program</vt:lpstr>
      <vt:lpstr>You'll see the splash screen...</vt:lpstr>
      <vt:lpstr>...then the editor</vt:lpstr>
      <vt:lpstr>Open the ‘Blink’ example:</vt:lpstr>
      <vt:lpstr>(Now you’ll see TWO windows)</vt:lpstr>
      <vt:lpstr>Super Quick  Program Overview</vt:lpstr>
      <vt:lpstr>Verify</vt:lpstr>
      <vt:lpstr>Upload</vt:lpstr>
      <vt:lpstr>Use COM3, not COM1</vt:lpstr>
      <vt:lpstr>Success!</vt:lpstr>
      <vt:lpstr>Tweak the  program</vt:lpstr>
      <vt:lpstr>Save Your Work</vt:lpstr>
      <vt:lpstr>SAVE YOUR WORK!!!</vt:lpstr>
      <vt:lpstr>Exercise: Change duration</vt:lpstr>
      <vt:lpstr>Wiring up a single LED circuit</vt:lpstr>
      <vt:lpstr>Wiring up a single LED circuit</vt:lpstr>
      <vt:lpstr>Grab 2 'pigtail'  wires</vt:lpstr>
      <vt:lpstr>Plug a wire into pin 13</vt:lpstr>
      <vt:lpstr>Plug a wire into GND</vt:lpstr>
      <vt:lpstr>Do Not Connect Wires To Each Other</vt:lpstr>
      <vt:lpstr>Pick an LED to use</vt:lpstr>
      <vt:lpstr>Attach LED WITH RESISTOR</vt:lpstr>
      <vt:lpstr>Attach LED WITH RESISTOR</vt:lpstr>
      <vt:lpstr>Attach LED with long wires</vt:lpstr>
      <vt:lpstr>Attach LED with long wires</vt:lpstr>
      <vt:lpstr>Why two types of wire?</vt:lpstr>
      <vt:lpstr>Base of strippers = scissors</vt:lpstr>
      <vt:lpstr>Use 20 gauge  to strip plastic insulation</vt:lpstr>
      <vt:lpstr>Tie braided wires to pigtail,LED</vt:lpstr>
      <vt:lpstr>Another wire for other side</vt:lpstr>
      <vt:lpstr>Troubleshooting Tips</vt:lpstr>
      <vt:lpstr>Exercise: Change the pin</vt:lpstr>
      <vt:lpstr>Multiple LEDs in a line  ("in series")  on a single circuit</vt:lpstr>
      <vt:lpstr>Add a second LED to the wire</vt:lpstr>
      <vt:lpstr>BUT – 2 white LEDs don't light </vt:lpstr>
      <vt:lpstr>Problem: 5 volt circuit</vt:lpstr>
      <vt:lpstr>Try again with green</vt:lpstr>
      <vt:lpstr>Multiple LEDs in Series Summary</vt:lpstr>
      <vt:lpstr>Multiple LEDs in parallel on a single circuit</vt:lpstr>
      <vt:lpstr>CAN light up in parallel</vt:lpstr>
      <vt:lpstr>Rules are different in parallel</vt:lpstr>
      <vt:lpstr>Multiple circuits</vt:lpstr>
      <vt:lpstr>PowerPoint Presentation</vt:lpstr>
      <vt:lpstr>Programming</vt:lpstr>
      <vt:lpstr>Programming  (by copy and paste)</vt:lpstr>
      <vt:lpstr>Details Must Be Exactly Right</vt:lpstr>
      <vt:lpstr>Debugging</vt:lpstr>
      <vt:lpstr>Error Messages</vt:lpstr>
      <vt:lpstr>Strategies for debugging</vt:lpstr>
      <vt:lpstr>Strategies for debugging</vt:lpstr>
      <vt:lpstr>Next steps</vt:lpstr>
      <vt:lpstr>Info for future activities</vt:lpstr>
      <vt:lpstr>Where to get the hardware?</vt:lpstr>
      <vt:lpstr>Where to get the hardware?</vt:lpstr>
      <vt:lpstr>If you liked the programming</vt:lpstr>
      <vt:lpstr>TODO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MikePanitz</dc:creator>
  <cp:lastModifiedBy>Michael Panitz</cp:lastModifiedBy>
  <cp:revision>200</cp:revision>
  <dcterms:created xsi:type="dcterms:W3CDTF">2006-08-16T00:00:00Z</dcterms:created>
  <dcterms:modified xsi:type="dcterms:W3CDTF">2015-11-03T23:12:37Z</dcterms:modified>
</cp:coreProperties>
</file>