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7" r:id="rId3"/>
    <p:sldId id="262" r:id="rId4"/>
    <p:sldId id="258" r:id="rId5"/>
    <p:sldId id="259" r:id="rId6"/>
    <p:sldId id="263" r:id="rId7"/>
    <p:sldId id="264" r:id="rId8"/>
    <p:sldId id="265" r:id="rId9"/>
    <p:sldId id="267" r:id="rId10"/>
    <p:sldId id="266" r:id="rId11"/>
    <p:sldId id="260" r:id="rId12"/>
    <p:sldId id="268" r:id="rId13"/>
    <p:sldId id="269" r:id="rId14"/>
    <p:sldId id="270" r:id="rId15"/>
    <p:sldId id="271" r:id="rId16"/>
    <p:sldId id="272"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8B060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6AE118-5FD4-4419-A0BD-432ADA9B82DE}" type="datetimeFigureOut">
              <a:rPr lang="en-US" smtClean="0"/>
              <a:t>6/3/2015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D540F3-4C8E-44E8-B84D-F4FC457A4BF7}" type="slidenum">
              <a:rPr lang="en-US" smtClean="0"/>
              <a:t>‹#›</a:t>
            </a:fld>
            <a:endParaRPr lang="en-US"/>
          </a:p>
        </p:txBody>
      </p:sp>
    </p:spTree>
    <p:extLst>
      <p:ext uri="{BB962C8B-B14F-4D97-AF65-F5344CB8AC3E}">
        <p14:creationId xmlns:p14="http://schemas.microsoft.com/office/powerpoint/2010/main" val="942735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2DB3A5-C0A8-435F-92B0-17CC2420C07F}" type="datetime1">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284969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FE4895-36A9-4D06-9D9C-9B4D8EADD6AF}" type="datetime1">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237096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7E00FF-F62D-4F2A-B447-63B5F81C61C6}" type="datetime1">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132281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DFFE44-E4F7-48C0-8B3C-44FC0A33A6B0}" type="datetime1">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3827385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2F56F4-C31B-48E2-B1C5-117C4AE0B6DD}" type="datetime1">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115385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5E6AE0-8CA7-4D03-B1BE-86899FDBB321}" type="datetime1">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226770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2536E0-7EFD-4225-9E44-EDC94F808343}" type="datetime1">
              <a:rPr lang="en-US" smtClean="0"/>
              <a:t>6/3/2015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2100253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D33336-0A2B-4892-8389-5CF4613E7D5B}" type="datetime1">
              <a:rPr lang="en-US" smtClean="0"/>
              <a:t>6/3/2015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361945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A3661-C7E0-44F6-A38A-079B1652FEE5}" type="datetime1">
              <a:rPr lang="en-US" smtClean="0"/>
              <a:t>6/3/2015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401780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6BE4A-7981-4F30-84CE-996D4D0A2B0B}" type="datetime1">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53300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FCB7E-4C2A-4A1A-9BAE-7B9CB067F545}" type="datetime1">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332597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147C1-59E4-42C1-B6D5-EEAB718DBED8}" type="datetime1">
              <a:rPr lang="en-US" smtClean="0"/>
              <a:t>6/3/2015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F8323-5144-4C0A-A5C0-D64D69D04021}" type="slidenum">
              <a:rPr lang="en-US" smtClean="0"/>
              <a:t>‹#›</a:t>
            </a:fld>
            <a:endParaRPr lang="en-US"/>
          </a:p>
        </p:txBody>
      </p:sp>
    </p:spTree>
    <p:extLst>
      <p:ext uri="{BB962C8B-B14F-4D97-AF65-F5344CB8AC3E}">
        <p14:creationId xmlns:p14="http://schemas.microsoft.com/office/powerpoint/2010/main" val="3424399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sp.net/web-forms/overview/getting-started/getting-started-with-aspnet-45-web-forms/url-rout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ile:///E:\Work\Website\Courses\BIT286\lecture_18\PayPalCallback.aspx.cs.tx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evtools-paypal.com/guide/pay_paypal/dotnet?interactive=ON&amp;env=sandbox" TargetMode="External"/><Relationship Id="rId2" Type="http://schemas.openxmlformats.org/officeDocument/2006/relationships/hyperlink" Target="https://developer.paypal.com/docs/ap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ocs.nuget.org/consume/installing-nug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0000"/>
                <a:lumOff val="40000"/>
              </a:schemeClr>
            </a:gs>
            <a:gs pos="10000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8" name="Rectangle 7"/>
          <p:cNvSpPr/>
          <p:nvPr/>
        </p:nvSpPr>
        <p:spPr>
          <a:xfrm>
            <a:off x="784225" y="5014351"/>
            <a:ext cx="10642600" cy="1424549"/>
          </a:xfrm>
          <a:prstGeom prst="rect">
            <a:avLst/>
          </a:prstGeom>
          <a:solidFill>
            <a:schemeClr val="bg2"/>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84225" y="994968"/>
            <a:ext cx="10642600" cy="3752152"/>
          </a:xfrm>
          <a:prstGeom prst="rect">
            <a:avLst/>
          </a:prstGeom>
          <a:solidFill>
            <a:schemeClr val="tx2">
              <a:lumMod val="20000"/>
              <a:lumOff val="8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5674" y="1470950"/>
            <a:ext cx="10299700" cy="1506537"/>
          </a:xfrm>
        </p:spPr>
        <p:txBody>
          <a:bodyPr>
            <a:noAutofit/>
          </a:bodyPr>
          <a:lstStyle/>
          <a:p>
            <a:pPr algn="l"/>
            <a:r>
              <a:rPr lang="en-US" sz="5400" b="1" dirty="0" smtClean="0">
                <a:solidFill>
                  <a:schemeClr val="accent1">
                    <a:lumMod val="75000"/>
                  </a:schemeClr>
                </a:solidFill>
                <a:effectLst>
                  <a:outerShdw blurRad="38100" dist="38100" dir="2700000" algn="tl">
                    <a:srgbClr val="000000">
                      <a:alpha val="43137"/>
                    </a:srgbClr>
                  </a:outerShdw>
                </a:effectLst>
              </a:rPr>
              <a:t>BIT 286</a:t>
            </a:r>
            <a:r>
              <a:rPr lang="en-US" sz="5400" b="1" dirty="0" smtClean="0">
                <a:solidFill>
                  <a:schemeClr val="accent1">
                    <a:lumMod val="50000"/>
                  </a:schemeClr>
                </a:solidFill>
                <a:effectLst>
                  <a:outerShdw blurRad="38100" dist="38100" dir="2700000" algn="tl">
                    <a:srgbClr val="000000">
                      <a:alpha val="43137"/>
                    </a:srgbClr>
                  </a:outerShdw>
                </a:effectLst>
              </a:rPr>
              <a:t>: </a:t>
            </a:r>
            <a:r>
              <a:rPr lang="en-US" sz="4800" b="1" dirty="0" smtClean="0">
                <a:solidFill>
                  <a:schemeClr val="accent1">
                    <a:lumMod val="50000"/>
                  </a:schemeClr>
                </a:solidFill>
                <a:effectLst>
                  <a:outerShdw blurRad="38100" dist="38100" dir="2700000" algn="tl">
                    <a:srgbClr val="000000">
                      <a:alpha val="43137"/>
                    </a:srgbClr>
                  </a:outerShdw>
                </a:effectLst>
              </a:rPr>
              <a:t/>
            </a:r>
            <a:br>
              <a:rPr lang="en-US" sz="4800" b="1" dirty="0" smtClean="0">
                <a:solidFill>
                  <a:schemeClr val="accent1">
                    <a:lumMod val="50000"/>
                  </a:schemeClr>
                </a:solidFill>
                <a:effectLst>
                  <a:outerShdw blurRad="38100" dist="38100" dir="2700000" algn="tl">
                    <a:srgbClr val="000000">
                      <a:alpha val="43137"/>
                    </a:srgbClr>
                  </a:outerShdw>
                </a:effectLst>
              </a:rPr>
            </a:br>
            <a:r>
              <a:rPr lang="en-US" sz="5400" b="1" spc="70" dirty="0" smtClean="0">
                <a:solidFill>
                  <a:schemeClr val="accent1">
                    <a:lumMod val="50000"/>
                  </a:schemeClr>
                </a:solidFill>
                <a:effectLst>
                  <a:outerShdw blurRad="38100" dist="38100" dir="2700000" algn="tl">
                    <a:srgbClr val="000000">
                      <a:alpha val="43137"/>
                    </a:srgbClr>
                  </a:outerShdw>
                </a:effectLst>
              </a:rPr>
              <a:t>Web Applications</a:t>
            </a:r>
            <a:endParaRPr lang="en-US" sz="5400" b="1" spc="70" dirty="0">
              <a:solidFill>
                <a:schemeClr val="accent1">
                  <a:lumMod val="50000"/>
                </a:schemeClr>
              </a:solidFill>
              <a:effectLst>
                <a:outerShdw blurRad="38100" dist="38100" dir="2700000" algn="tl">
                  <a:srgbClr val="000000">
                    <a:alpha val="43137"/>
                  </a:srgbClr>
                </a:outerShdw>
              </a:effectLst>
            </a:endParaRPr>
          </a:p>
        </p:txBody>
      </p:sp>
      <p:sp>
        <p:nvSpPr>
          <p:cNvPr id="7" name="Rectangle 6"/>
          <p:cNvSpPr/>
          <p:nvPr/>
        </p:nvSpPr>
        <p:spPr>
          <a:xfrm>
            <a:off x="1306512" y="3788701"/>
            <a:ext cx="9509125" cy="640738"/>
          </a:xfrm>
          <a:prstGeom prst="rect">
            <a:avLst/>
          </a:prstGeom>
          <a:solidFill>
            <a:schemeClr val="bg2"/>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00175" y="3792968"/>
            <a:ext cx="9410700" cy="652462"/>
          </a:xfrm>
        </p:spPr>
        <p:txBody>
          <a:bodyPr>
            <a:normAutofit/>
          </a:bodyPr>
          <a:lstStyle/>
          <a:p>
            <a:endParaRPr lang="en-US" sz="4000" dirty="0">
              <a:solidFill>
                <a:srgbClr val="8B0603"/>
              </a:solidFill>
              <a:effectLst>
                <a:outerShdw blurRad="38100" dist="38100" dir="2700000" algn="tl">
                  <a:srgbClr val="000000">
                    <a:alpha val="43137"/>
                  </a:srgbClr>
                </a:outerShdw>
              </a:effectLst>
            </a:endParaRPr>
          </a:p>
        </p:txBody>
      </p:sp>
      <p:sp>
        <p:nvSpPr>
          <p:cNvPr id="4" name="Subtitle 2"/>
          <p:cNvSpPr txBox="1">
            <a:spLocks/>
          </p:cNvSpPr>
          <p:nvPr/>
        </p:nvSpPr>
        <p:spPr>
          <a:xfrm>
            <a:off x="784225" y="5129263"/>
            <a:ext cx="10642599" cy="6524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b="1" i="1" dirty="0" smtClean="0">
                <a:solidFill>
                  <a:schemeClr val="tx1">
                    <a:lumMod val="65000"/>
                    <a:lumOff val="35000"/>
                  </a:schemeClr>
                </a:solidFill>
                <a:effectLst>
                  <a:outerShdw blurRad="38100" dist="38100" dir="2700000" algn="tl">
                    <a:srgbClr val="000000">
                      <a:alpha val="43137"/>
                    </a:srgbClr>
                  </a:outerShdw>
                </a:effectLst>
              </a:rPr>
              <a:t>PayPal Payments with C#</a:t>
            </a:r>
            <a:endParaRPr lang="en-US" sz="4000" i="1" dirty="0">
              <a:solidFill>
                <a:schemeClr val="tx1">
                  <a:lumMod val="65000"/>
                  <a:lumOff val="35000"/>
                </a:schemeClr>
              </a:solidFill>
              <a:effectLst>
                <a:outerShdw blurRad="38100" dist="38100" dir="2700000" algn="tl">
                  <a:srgbClr val="000000">
                    <a:alpha val="43137"/>
                  </a:srgbClr>
                </a:outerShdw>
              </a:effectLst>
            </a:endParaRPr>
          </a:p>
        </p:txBody>
      </p:sp>
      <p:pic>
        <p:nvPicPr>
          <p:cNvPr id="9" name="Picture 8"/>
          <p:cNvPicPr>
            <a:picLocks noChangeAspect="1"/>
          </p:cNvPicPr>
          <p:nvPr/>
        </p:nvPicPr>
        <p:blipFill>
          <a:blip r:embed="rId2"/>
          <a:stretch>
            <a:fillRect/>
          </a:stretch>
        </p:blipFill>
        <p:spPr>
          <a:xfrm>
            <a:off x="5870937" y="246218"/>
            <a:ext cx="4939938" cy="1814101"/>
          </a:xfrm>
          <a:prstGeom prst="rect">
            <a:avLst/>
          </a:prstGeom>
          <a:ln w="12700">
            <a:solidFill>
              <a:schemeClr val="tx1"/>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928097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4:</a:t>
            </a:r>
            <a:br>
              <a:rPr lang="en-US" dirty="0" smtClean="0"/>
            </a:br>
            <a:r>
              <a:rPr lang="en-US" dirty="0" smtClean="0"/>
              <a:t>&lt;Customer logins to PayPal &amp; confirms payment&gt;</a:t>
            </a:r>
            <a:endParaRPr lang="en-US" dirty="0"/>
          </a:p>
        </p:txBody>
      </p:sp>
      <p:sp>
        <p:nvSpPr>
          <p:cNvPr id="3" name="Content Placeholder 2"/>
          <p:cNvSpPr>
            <a:spLocks noGrp="1"/>
          </p:cNvSpPr>
          <p:nvPr>
            <p:ph idx="1"/>
          </p:nvPr>
        </p:nvSpPr>
        <p:spPr/>
        <p:txBody>
          <a:bodyPr/>
          <a:lstStyle/>
          <a:p>
            <a:r>
              <a:rPr lang="en-US" dirty="0" smtClean="0"/>
              <a:t>Don't forget to log in as your test account!</a:t>
            </a:r>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10</a:t>
            </a:fld>
            <a:endParaRPr lang="en-US"/>
          </a:p>
        </p:txBody>
      </p:sp>
    </p:spTree>
    <p:extLst>
      <p:ext uri="{BB962C8B-B14F-4D97-AF65-F5344CB8AC3E}">
        <p14:creationId xmlns:p14="http://schemas.microsoft.com/office/powerpoint/2010/main" val="2827781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the response from PayPal</a:t>
            </a:r>
            <a:endParaRPr lang="en-US" dirty="0"/>
          </a:p>
        </p:txBody>
      </p:sp>
      <p:sp>
        <p:nvSpPr>
          <p:cNvPr id="3" name="Content Placeholder 2"/>
          <p:cNvSpPr>
            <a:spLocks noGrp="1"/>
          </p:cNvSpPr>
          <p:nvPr>
            <p:ph idx="1"/>
          </p:nvPr>
        </p:nvSpPr>
        <p:spPr/>
        <p:txBody>
          <a:bodyPr/>
          <a:lstStyle/>
          <a:p>
            <a:pPr algn="just"/>
            <a:r>
              <a:rPr lang="en-US" dirty="0" smtClean="0"/>
              <a:t>How to receive the callback from PayPal?</a:t>
            </a:r>
          </a:p>
          <a:p>
            <a:pPr lvl="1"/>
            <a:r>
              <a:rPr lang="en-US" dirty="0" smtClean="0">
                <a:hlinkClick r:id="rId2"/>
              </a:rPr>
              <a:t>http</a:t>
            </a:r>
            <a:r>
              <a:rPr lang="en-US" dirty="0">
                <a:hlinkClick r:id="rId2"/>
              </a:rPr>
              <a:t>://</a:t>
            </a:r>
            <a:r>
              <a:rPr lang="en-US" dirty="0" smtClean="0">
                <a:hlinkClick r:id="rId2"/>
              </a:rPr>
              <a:t>www.asp.net/web-forms/overview/getting-started/getting-started-with-aspnet-45-web-forms/url-routing</a:t>
            </a:r>
            <a:r>
              <a:rPr lang="en-US" dirty="0" smtClean="0"/>
              <a:t>   </a:t>
            </a:r>
            <a:endParaRPr lang="en-US" dirty="0" smtClean="0"/>
          </a:p>
          <a:p>
            <a:pPr lvl="1"/>
            <a:r>
              <a:rPr lang="en-US" dirty="0" smtClean="0"/>
              <a:t>Right-click on 'References', and select 'Add Reference'</a:t>
            </a:r>
          </a:p>
          <a:p>
            <a:pPr lvl="1"/>
            <a:r>
              <a:rPr lang="en-US" dirty="0" smtClean="0"/>
              <a:t>Scroll AAAAAALLLLLL the way down to </a:t>
            </a:r>
            <a:br>
              <a:rPr lang="en-US" dirty="0" smtClean="0"/>
            </a:br>
            <a:r>
              <a:rPr lang="en-US" dirty="0" err="1" smtClean="0"/>
              <a:t>System.Web.Routing</a:t>
            </a:r>
            <a:r>
              <a:rPr lang="en-US" dirty="0" smtClean="0"/>
              <a:t>, check it off</a:t>
            </a:r>
          </a:p>
          <a:p>
            <a:pPr lvl="1"/>
            <a:endParaRPr lang="en-US" dirty="0"/>
          </a:p>
          <a:p>
            <a:pPr lvl="1"/>
            <a:r>
              <a:rPr lang="en-US" dirty="0" smtClean="0"/>
              <a:t>It appears that VS is smart enough to add code to set </a:t>
            </a:r>
            <a:br>
              <a:rPr lang="en-US" dirty="0" smtClean="0"/>
            </a:br>
            <a:r>
              <a:rPr lang="en-US" dirty="0" smtClean="0"/>
              <a:t>up routing</a:t>
            </a:r>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11</a:t>
            </a:fld>
            <a:endParaRPr lang="en-US"/>
          </a:p>
        </p:txBody>
      </p:sp>
      <p:pic>
        <p:nvPicPr>
          <p:cNvPr id="5" name="Picture 4"/>
          <p:cNvPicPr>
            <a:picLocks noChangeAspect="1"/>
          </p:cNvPicPr>
          <p:nvPr/>
        </p:nvPicPr>
        <p:blipFill>
          <a:blip r:embed="rId3"/>
          <a:stretch>
            <a:fillRect/>
          </a:stretch>
        </p:blipFill>
        <p:spPr>
          <a:xfrm>
            <a:off x="8423836" y="2748581"/>
            <a:ext cx="3477110" cy="2505425"/>
          </a:xfrm>
          <a:prstGeom prst="rect">
            <a:avLst/>
          </a:prstGeom>
        </p:spPr>
      </p:pic>
    </p:spTree>
    <p:extLst>
      <p:ext uri="{BB962C8B-B14F-4D97-AF65-F5344CB8AC3E}">
        <p14:creationId xmlns:p14="http://schemas.microsoft.com/office/powerpoint/2010/main" val="4197784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the response from PayPal</a:t>
            </a:r>
            <a:endParaRPr lang="en-US" dirty="0"/>
          </a:p>
        </p:txBody>
      </p:sp>
      <p:sp>
        <p:nvSpPr>
          <p:cNvPr id="3" name="Content Placeholder 2"/>
          <p:cNvSpPr>
            <a:spLocks noGrp="1"/>
          </p:cNvSpPr>
          <p:nvPr>
            <p:ph idx="1"/>
          </p:nvPr>
        </p:nvSpPr>
        <p:spPr/>
        <p:txBody>
          <a:bodyPr>
            <a:normAutofit fontScale="47500" lnSpcReduction="20000"/>
          </a:bodyPr>
          <a:lstStyle/>
          <a:p>
            <a:pPr algn="just"/>
            <a:r>
              <a:rPr lang="en-US" sz="5100" dirty="0" smtClean="0"/>
              <a:t>In </a:t>
            </a:r>
            <a:r>
              <a:rPr lang="en-US" sz="5100" dirty="0" err="1" smtClean="0"/>
              <a:t>App_Start</a:t>
            </a:r>
            <a:r>
              <a:rPr lang="en-US" sz="5100" dirty="0" smtClean="0"/>
              <a:t>/</a:t>
            </a:r>
            <a:r>
              <a:rPr lang="en-US" sz="5100" dirty="0" err="1" smtClean="0"/>
              <a:t>RouteConfig.cs</a:t>
            </a:r>
            <a:r>
              <a:rPr lang="en-US" sz="5100" dirty="0" smtClean="0"/>
              <a:t>:</a:t>
            </a:r>
          </a:p>
          <a:p>
            <a:pPr marL="0" indent="0">
              <a:buNone/>
            </a:pPr>
            <a:r>
              <a:rPr lang="en-US" dirty="0">
                <a:latin typeface="Courier New" panose="02070309020205020404" pitchFamily="49" charset="0"/>
                <a:cs typeface="Courier New" panose="02070309020205020404" pitchFamily="49" charset="0"/>
              </a:rPr>
              <a:t>public static class </a:t>
            </a:r>
            <a:r>
              <a:rPr lang="en-US" dirty="0" err="1">
                <a:latin typeface="Courier New" panose="02070309020205020404" pitchFamily="49" charset="0"/>
                <a:cs typeface="Courier New" panose="02070309020205020404" pitchFamily="49" charset="0"/>
              </a:rPr>
              <a:t>RouteConfig</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public </a:t>
            </a:r>
            <a:r>
              <a:rPr lang="en-US" dirty="0">
                <a:latin typeface="Courier New" panose="02070309020205020404" pitchFamily="49" charset="0"/>
                <a:cs typeface="Courier New" panose="02070309020205020404" pitchFamily="49" charset="0"/>
              </a:rPr>
              <a:t>static void </a:t>
            </a:r>
            <a:r>
              <a:rPr lang="en-US" dirty="0" err="1">
                <a:latin typeface="Courier New" panose="02070309020205020404" pitchFamily="49" charset="0"/>
                <a:cs typeface="Courier New" panose="02070309020205020404" pitchFamily="49" charset="0"/>
              </a:rPr>
              <a:t>RegisterRoutes</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RouteCollection</a:t>
            </a:r>
            <a:r>
              <a:rPr lang="en-US" dirty="0">
                <a:latin typeface="Courier New" panose="02070309020205020404" pitchFamily="49" charset="0"/>
                <a:cs typeface="Courier New" panose="02070309020205020404" pitchFamily="49" charset="0"/>
              </a:rPr>
              <a:t> routes)</a:t>
            </a:r>
          </a:p>
          <a:p>
            <a:pPr marL="0" indent="0">
              <a:buNone/>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routes.EnableFriendlyUrls</a:t>
            </a:r>
            <a:r>
              <a:rPr lang="en-US" dirty="0">
                <a:latin typeface="Courier New" panose="02070309020205020404" pitchFamily="49" charset="0"/>
                <a:cs typeface="Courier New" panose="02070309020205020404" pitchFamily="49" charset="0"/>
              </a:rPr>
              <a:t>();</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routes.MapPageRoute</a:t>
            </a:r>
            <a:r>
              <a:rPr lang="en-US" dirty="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ProductsByCategoryRoute</a:t>
            </a:r>
            <a:r>
              <a:rPr lang="en-US" dirty="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Category/{</a:t>
            </a:r>
            <a:r>
              <a:rPr lang="en-US" dirty="0" err="1">
                <a:latin typeface="Courier New" panose="02070309020205020404" pitchFamily="49" charset="0"/>
                <a:cs typeface="Courier New" panose="02070309020205020404" pitchFamily="49" charset="0"/>
              </a:rPr>
              <a:t>categoryName</a:t>
            </a:r>
            <a:r>
              <a:rPr lang="en-US" dirty="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PayPalCallback.aspx"</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a:t>
            </a:r>
          </a:p>
          <a:p>
            <a:r>
              <a:rPr lang="en-US" sz="5100" dirty="0" smtClean="0"/>
              <a:t>Next we'll add PayPalCallback.aspx</a:t>
            </a:r>
            <a:endParaRPr lang="en-US" sz="5100" dirty="0"/>
          </a:p>
        </p:txBody>
      </p:sp>
      <p:sp>
        <p:nvSpPr>
          <p:cNvPr id="4" name="Slide Number Placeholder 3"/>
          <p:cNvSpPr>
            <a:spLocks noGrp="1"/>
          </p:cNvSpPr>
          <p:nvPr>
            <p:ph type="sldNum" sz="quarter" idx="12"/>
          </p:nvPr>
        </p:nvSpPr>
        <p:spPr/>
        <p:txBody>
          <a:bodyPr/>
          <a:lstStyle/>
          <a:p>
            <a:fld id="{3CBF8323-5144-4C0A-A5C0-D64D69D04021}" type="slidenum">
              <a:rPr lang="en-US" smtClean="0"/>
              <a:t>12</a:t>
            </a:fld>
            <a:endParaRPr lang="en-US"/>
          </a:p>
        </p:txBody>
      </p:sp>
    </p:spTree>
    <p:extLst>
      <p:ext uri="{BB962C8B-B14F-4D97-AF65-F5344CB8AC3E}">
        <p14:creationId xmlns:p14="http://schemas.microsoft.com/office/powerpoint/2010/main" val="929999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PayPalCallback.aspx</a:t>
            </a:r>
            <a:endParaRPr lang="en-US" dirty="0"/>
          </a:p>
        </p:txBody>
      </p:sp>
      <p:pic>
        <p:nvPicPr>
          <p:cNvPr id="5" name="Content Placeholder 4"/>
          <p:cNvPicPr>
            <a:picLocks noGrp="1" noChangeAspect="1"/>
          </p:cNvPicPr>
          <p:nvPr>
            <p:ph idx="1"/>
          </p:nvPr>
        </p:nvPicPr>
        <p:blipFill>
          <a:blip r:embed="rId2"/>
          <a:stretch>
            <a:fillRect/>
          </a:stretch>
        </p:blipFill>
        <p:spPr>
          <a:xfrm>
            <a:off x="1498637" y="1673729"/>
            <a:ext cx="9194726" cy="4682621"/>
          </a:xfrm>
          <a:prstGeom prst="rect">
            <a:avLst/>
          </a:prstGeom>
        </p:spPr>
      </p:pic>
      <p:sp>
        <p:nvSpPr>
          <p:cNvPr id="4" name="Slide Number Placeholder 3"/>
          <p:cNvSpPr>
            <a:spLocks noGrp="1"/>
          </p:cNvSpPr>
          <p:nvPr>
            <p:ph type="sldNum" sz="quarter" idx="12"/>
          </p:nvPr>
        </p:nvSpPr>
        <p:spPr/>
        <p:txBody>
          <a:bodyPr/>
          <a:lstStyle/>
          <a:p>
            <a:fld id="{3CBF8323-5144-4C0A-A5C0-D64D69D04021}" type="slidenum">
              <a:rPr lang="en-US" smtClean="0"/>
              <a:t>13</a:t>
            </a:fld>
            <a:endParaRPr lang="en-US"/>
          </a:p>
        </p:txBody>
      </p:sp>
    </p:spTree>
    <p:extLst>
      <p:ext uri="{BB962C8B-B14F-4D97-AF65-F5344CB8AC3E}">
        <p14:creationId xmlns:p14="http://schemas.microsoft.com/office/powerpoint/2010/main" val="4214196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will put </a:t>
            </a:r>
            <a:r>
              <a:rPr lang="en-US" dirty="0" err="1" smtClean="0"/>
              <a:t>PayPalCallback.cs</a:t>
            </a:r>
            <a:r>
              <a:rPr lang="en-US" dirty="0" smtClean="0"/>
              <a:t> at the top level of the project</a:t>
            </a:r>
            <a:endParaRPr lang="en-US" dirty="0"/>
          </a:p>
        </p:txBody>
      </p:sp>
      <p:sp>
        <p:nvSpPr>
          <p:cNvPr id="3" name="Content Placeholder 2"/>
          <p:cNvSpPr>
            <a:spLocks noGrp="1"/>
          </p:cNvSpPr>
          <p:nvPr>
            <p:ph idx="1"/>
          </p:nvPr>
        </p:nvSpPr>
        <p:spPr/>
        <p:txBody>
          <a:bodyPr>
            <a:noAutofit/>
          </a:bodyPr>
          <a:lstStyle/>
          <a:p>
            <a:pPr marL="0" indent="0">
              <a:buNone/>
            </a:pPr>
            <a:r>
              <a:rPr lang="en-US" sz="2000" dirty="0">
                <a:latin typeface="Courier New" panose="02070309020205020404" pitchFamily="49" charset="0"/>
                <a:cs typeface="Courier New" panose="02070309020205020404" pitchFamily="49" charset="0"/>
              </a:rPr>
              <a:t>public static void </a:t>
            </a:r>
            <a:r>
              <a:rPr lang="en-US" sz="2000" dirty="0" err="1" smtClean="0">
                <a:latin typeface="Courier New" panose="02070309020205020404" pitchFamily="49" charset="0"/>
                <a:cs typeface="Courier New" panose="02070309020205020404" pitchFamily="49" charset="0"/>
              </a:rPr>
              <a:t>RegisterRoutes</a:t>
            </a:r>
            <a:r>
              <a:rPr lang="en-US" sz="2000" dirty="0" smtClean="0">
                <a:latin typeface="Courier New" panose="02070309020205020404" pitchFamily="49" charset="0"/>
                <a:cs typeface="Courier New" panose="02070309020205020404" pitchFamily="49" charset="0"/>
              </a:rPr>
              <a:t/>
            </a:r>
            <a:br>
              <a:rPr lang="en-US" sz="2000" dirty="0" smtClean="0">
                <a:latin typeface="Courier New" panose="02070309020205020404" pitchFamily="49" charset="0"/>
                <a:cs typeface="Courier New" panose="02070309020205020404" pitchFamily="49" charset="0"/>
              </a:rPr>
            </a:b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RouteCollection</a:t>
            </a:r>
            <a:r>
              <a:rPr lang="en-US" sz="2000" dirty="0">
                <a:latin typeface="Courier New" panose="02070309020205020404" pitchFamily="49" charset="0"/>
                <a:cs typeface="Courier New" panose="02070309020205020404" pitchFamily="49" charset="0"/>
              </a:rPr>
              <a:t> routes)</a:t>
            </a:r>
          </a:p>
          <a:p>
            <a:pPr marL="0" indent="0">
              <a:buNone/>
            </a:pP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routes.EnableFriendlyUrls</a:t>
            </a:r>
            <a:r>
              <a:rPr lang="en-US" sz="2000" dirty="0">
                <a:latin typeface="Courier New" panose="02070309020205020404" pitchFamily="49" charset="0"/>
                <a:cs typeface="Courier New" panose="02070309020205020404" pitchFamily="49" charset="0"/>
              </a:rPr>
              <a:t>();</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routes.MapPageRoute</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ProductsByCategoryRoute</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"Category/{</a:t>
            </a:r>
            <a:r>
              <a:rPr lang="en-US" sz="2000" dirty="0" err="1">
                <a:latin typeface="Courier New" panose="02070309020205020404" pitchFamily="49" charset="0"/>
                <a:cs typeface="Courier New" panose="02070309020205020404" pitchFamily="49" charset="0"/>
              </a:rPr>
              <a:t>categoryName</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r>
              <a:rPr lang="en-US" sz="3600" b="1" dirty="0">
                <a:solidFill>
                  <a:srgbClr val="7030A0"/>
                </a:solidFill>
                <a:latin typeface="Courier New" panose="02070309020205020404" pitchFamily="49" charset="0"/>
                <a:cs typeface="Courier New" panose="02070309020205020404" pitchFamily="49" charset="0"/>
              </a:rPr>
              <a:t>~/</a:t>
            </a:r>
            <a:r>
              <a:rPr lang="en-US" sz="2000" dirty="0">
                <a:latin typeface="Courier New" panose="02070309020205020404" pitchFamily="49" charset="0"/>
                <a:cs typeface="Courier New" panose="02070309020205020404" pitchFamily="49" charset="0"/>
              </a:rPr>
              <a:t>PayPalCallback.aspx"</a:t>
            </a:r>
          </a:p>
          <a:p>
            <a:pPr marL="0" indent="0">
              <a:buNone/>
            </a:pP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p>
          <a:p>
            <a:pPr marL="0" indent="0">
              <a:buNone/>
            </a:pPr>
            <a:endParaRPr lang="en-US" sz="2000" dirty="0"/>
          </a:p>
        </p:txBody>
      </p:sp>
      <p:sp>
        <p:nvSpPr>
          <p:cNvPr id="4" name="Slide Number Placeholder 3"/>
          <p:cNvSpPr>
            <a:spLocks noGrp="1"/>
          </p:cNvSpPr>
          <p:nvPr>
            <p:ph type="sldNum" sz="quarter" idx="12"/>
          </p:nvPr>
        </p:nvSpPr>
        <p:spPr/>
        <p:txBody>
          <a:bodyPr/>
          <a:lstStyle/>
          <a:p>
            <a:fld id="{3CBF8323-5144-4C0A-A5C0-D64D69D04021}" type="slidenum">
              <a:rPr lang="en-US" smtClean="0"/>
              <a:t>14</a:t>
            </a:fld>
            <a:endParaRPr lang="en-US"/>
          </a:p>
        </p:txBody>
      </p:sp>
      <p:pic>
        <p:nvPicPr>
          <p:cNvPr id="5" name="Picture 4"/>
          <p:cNvPicPr>
            <a:picLocks noChangeAspect="1"/>
          </p:cNvPicPr>
          <p:nvPr/>
        </p:nvPicPr>
        <p:blipFill>
          <a:blip r:embed="rId2"/>
          <a:stretch>
            <a:fillRect/>
          </a:stretch>
        </p:blipFill>
        <p:spPr>
          <a:xfrm>
            <a:off x="7485528" y="1027906"/>
            <a:ext cx="4029637" cy="5039428"/>
          </a:xfrm>
          <a:prstGeom prst="rect">
            <a:avLst/>
          </a:prstGeom>
          <a:ln w="19050">
            <a:solidFill>
              <a:schemeClr val="tx1"/>
            </a:solidFill>
          </a:ln>
        </p:spPr>
      </p:pic>
    </p:spTree>
    <p:extLst>
      <p:ext uri="{BB962C8B-B14F-4D97-AF65-F5344CB8AC3E}">
        <p14:creationId xmlns:p14="http://schemas.microsoft.com/office/powerpoint/2010/main" val="552282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"GUI"</a:t>
            </a:r>
            <a:endParaRPr lang="en-US" dirty="0"/>
          </a:p>
        </p:txBody>
      </p:sp>
      <p:sp>
        <p:nvSpPr>
          <p:cNvPr id="3" name="Content Placeholder 2"/>
          <p:cNvSpPr>
            <a:spLocks noGrp="1"/>
          </p:cNvSpPr>
          <p:nvPr>
            <p:ph idx="1"/>
          </p:nvPr>
        </p:nvSpPr>
        <p:spPr/>
        <p:txBody>
          <a:bodyPr/>
          <a:lstStyle/>
          <a:p>
            <a:r>
              <a:rPr lang="en-US" dirty="0" smtClean="0"/>
              <a:t>The only thing on the page is a Label, named </a:t>
            </a:r>
            <a:r>
              <a:rPr lang="en-US" dirty="0" err="1" smtClean="0"/>
              <a:t>lblParams</a:t>
            </a:r>
            <a:endParaRPr lang="en-US" dirty="0" smtClean="0"/>
          </a:p>
          <a:p>
            <a:endParaRPr lang="en-US" dirty="0" smtClean="0"/>
          </a:p>
          <a:p>
            <a:endParaRPr lang="en-US" dirty="0"/>
          </a:p>
          <a:p>
            <a:endParaRPr lang="en-US" dirty="0" smtClean="0"/>
          </a:p>
          <a:p>
            <a:endParaRPr lang="en-US" dirty="0"/>
          </a:p>
          <a:p>
            <a:endParaRPr lang="en-US" dirty="0" smtClean="0"/>
          </a:p>
          <a:p>
            <a:r>
              <a:rPr lang="en-US" dirty="0" smtClean="0"/>
              <a:t>In real life you'd want to do something more involved </a:t>
            </a:r>
            <a:r>
              <a:rPr lang="en-US" dirty="0" smtClean="0">
                <a:sym typeface="Wingdings" panose="05000000000000000000" pitchFamily="2" charset="2"/>
              </a:rPr>
              <a:t></a:t>
            </a:r>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15</a:t>
            </a:fld>
            <a:endParaRPr lang="en-US"/>
          </a:p>
        </p:txBody>
      </p:sp>
      <p:pic>
        <p:nvPicPr>
          <p:cNvPr id="5" name="Picture 4"/>
          <p:cNvPicPr>
            <a:picLocks noChangeAspect="1"/>
          </p:cNvPicPr>
          <p:nvPr/>
        </p:nvPicPr>
        <p:blipFill>
          <a:blip r:embed="rId2"/>
          <a:stretch>
            <a:fillRect/>
          </a:stretch>
        </p:blipFill>
        <p:spPr>
          <a:xfrm>
            <a:off x="4414603" y="2743104"/>
            <a:ext cx="3362794" cy="1371791"/>
          </a:xfrm>
          <a:prstGeom prst="rect">
            <a:avLst/>
          </a:prstGeom>
        </p:spPr>
      </p:pic>
    </p:spTree>
    <p:extLst>
      <p:ext uri="{BB962C8B-B14F-4D97-AF65-F5344CB8AC3E}">
        <p14:creationId xmlns:p14="http://schemas.microsoft.com/office/powerpoint/2010/main" val="2565953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Execute payment</a:t>
            </a:r>
            <a:endParaRPr lang="en-US" dirty="0"/>
          </a:p>
        </p:txBody>
      </p:sp>
      <p:sp>
        <p:nvSpPr>
          <p:cNvPr id="3" name="Content Placeholder 2"/>
          <p:cNvSpPr>
            <a:spLocks noGrp="1"/>
          </p:cNvSpPr>
          <p:nvPr>
            <p:ph idx="1"/>
          </p:nvPr>
        </p:nvSpPr>
        <p:spPr>
          <a:xfrm>
            <a:off x="365760" y="1947134"/>
            <a:ext cx="10988040" cy="4229829"/>
          </a:xfrm>
        </p:spPr>
        <p:txBody>
          <a:bodyPr>
            <a:normAutofit/>
          </a:bodyPr>
          <a:lstStyle/>
          <a:p>
            <a:r>
              <a:rPr lang="en-US" sz="3600" dirty="0" smtClean="0"/>
              <a:t>Let's look at </a:t>
            </a:r>
            <a:r>
              <a:rPr lang="en-US" sz="3600" u="sng" dirty="0" smtClean="0">
                <a:hlinkClick r:id="rId2"/>
              </a:rPr>
              <a:t>PayPalCallback.aspx.cs.txt</a:t>
            </a:r>
            <a:r>
              <a:rPr lang="en-US" sz="3600" u="sng" dirty="0" smtClean="0"/>
              <a:t> </a:t>
            </a:r>
            <a:r>
              <a:rPr lang="en-US" sz="3600" dirty="0" smtClean="0"/>
              <a:t>on the course website</a:t>
            </a:r>
            <a:endParaRPr lang="en-US" sz="3600" dirty="0"/>
          </a:p>
        </p:txBody>
      </p:sp>
      <p:sp>
        <p:nvSpPr>
          <p:cNvPr id="4" name="Slide Number Placeholder 3"/>
          <p:cNvSpPr>
            <a:spLocks noGrp="1"/>
          </p:cNvSpPr>
          <p:nvPr>
            <p:ph type="sldNum" sz="quarter" idx="12"/>
          </p:nvPr>
        </p:nvSpPr>
        <p:spPr/>
        <p:txBody>
          <a:bodyPr/>
          <a:lstStyle/>
          <a:p>
            <a:fld id="{3CBF8323-5144-4C0A-A5C0-D64D69D04021}" type="slidenum">
              <a:rPr lang="en-US" smtClean="0"/>
              <a:t>16</a:t>
            </a:fld>
            <a:endParaRPr lang="en-US"/>
          </a:p>
        </p:txBody>
      </p:sp>
    </p:spTree>
    <p:extLst>
      <p:ext uri="{BB962C8B-B14F-4D97-AF65-F5344CB8AC3E}">
        <p14:creationId xmlns:p14="http://schemas.microsoft.com/office/powerpoint/2010/main" val="197718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Quick Note:</a:t>
            </a:r>
            <a:endParaRPr lang="en-US"/>
          </a:p>
        </p:txBody>
      </p:sp>
      <p:sp>
        <p:nvSpPr>
          <p:cNvPr id="3" name="Content Placeholder 2"/>
          <p:cNvSpPr>
            <a:spLocks noGrp="1"/>
          </p:cNvSpPr>
          <p:nvPr>
            <p:ph idx="1"/>
          </p:nvPr>
        </p:nvSpPr>
        <p:spPr/>
        <p:txBody>
          <a:bodyPr/>
          <a:lstStyle/>
          <a:p>
            <a:r>
              <a:rPr lang="en-US" dirty="0" smtClean="0"/>
              <a:t>Note that the 'transactions' panel in your dashboard seems to show stuff that we do through </a:t>
            </a:r>
            <a:r>
              <a:rPr lang="en-US" dirty="0" err="1" smtClean="0"/>
              <a:t>cURL</a:t>
            </a:r>
            <a:r>
              <a:rPr lang="en-US" dirty="0" smtClean="0"/>
              <a:t> but NOT stuff done through C#</a:t>
            </a:r>
          </a:p>
          <a:p>
            <a:r>
              <a:rPr lang="en-US" dirty="0" smtClean="0"/>
              <a:t>However – 'Enter Sandbox Site' leads to a page which appears to be a 'test account's-eye-view of activity of the test account.  </a:t>
            </a:r>
          </a:p>
          <a:p>
            <a:pPr lvl="1"/>
            <a:r>
              <a:rPr lang="en-US" dirty="0" smtClean="0"/>
              <a:t>The transaction IS listed here, successfully</a:t>
            </a:r>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17</a:t>
            </a:fld>
            <a:endParaRPr lang="en-US"/>
          </a:p>
        </p:txBody>
      </p:sp>
    </p:spTree>
    <p:extLst>
      <p:ext uri="{BB962C8B-B14F-4D97-AF65-F5344CB8AC3E}">
        <p14:creationId xmlns:p14="http://schemas.microsoft.com/office/powerpoint/2010/main" val="3867919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Docs</a:t>
            </a:r>
            <a:endParaRPr lang="en-US" dirty="0"/>
          </a:p>
        </p:txBody>
      </p:sp>
      <p:sp>
        <p:nvSpPr>
          <p:cNvPr id="3" name="Content Placeholder 2"/>
          <p:cNvSpPr>
            <a:spLocks noGrp="1"/>
          </p:cNvSpPr>
          <p:nvPr>
            <p:ph idx="1"/>
          </p:nvPr>
        </p:nvSpPr>
        <p:spPr/>
        <p:txBody>
          <a:bodyPr>
            <a:normAutofit/>
          </a:bodyPr>
          <a:lstStyle/>
          <a:p>
            <a:r>
              <a:rPr lang="en-US" dirty="0" smtClean="0"/>
              <a:t>Docs: </a:t>
            </a:r>
            <a:r>
              <a:rPr lang="en-US" dirty="0" smtClean="0">
                <a:hlinkClick r:id="rId2"/>
              </a:rPr>
              <a:t>https</a:t>
            </a:r>
            <a:r>
              <a:rPr lang="en-US" dirty="0">
                <a:hlinkClick r:id="rId2"/>
              </a:rPr>
              <a:t>://developer.paypal.com/docs/api</a:t>
            </a:r>
            <a:r>
              <a:rPr lang="en-US" dirty="0" smtClean="0">
                <a:hlinkClick r:id="rId2"/>
              </a:rPr>
              <a:t>/</a:t>
            </a:r>
            <a:r>
              <a:rPr lang="en-US" dirty="0" smtClean="0"/>
              <a:t>  </a:t>
            </a:r>
          </a:p>
          <a:p>
            <a:pPr lvl="1"/>
            <a:r>
              <a:rPr lang="en-US" dirty="0" smtClean="0"/>
              <a:t>Remember to select "C#" at the top</a:t>
            </a:r>
          </a:p>
          <a:p>
            <a:pPr lvl="1"/>
            <a:r>
              <a:rPr lang="en-US" dirty="0" smtClean="0"/>
              <a:t>These aren't the best, but it appears to be the best we've got</a:t>
            </a:r>
          </a:p>
          <a:p>
            <a:r>
              <a:rPr lang="en-US" dirty="0" smtClean="0"/>
              <a:t>Interactive walkthrough:</a:t>
            </a:r>
          </a:p>
          <a:p>
            <a:pPr lvl="1"/>
            <a:r>
              <a:rPr lang="en-US" dirty="0">
                <a:hlinkClick r:id="rId3"/>
              </a:rPr>
              <a:t>https://</a:t>
            </a:r>
            <a:r>
              <a:rPr lang="en-US" dirty="0" smtClean="0">
                <a:hlinkClick r:id="rId3"/>
              </a:rPr>
              <a:t>devtools-paypal.com/guide/pay_paypal/dotnet?interactive=ON&amp;env=sandbox</a:t>
            </a:r>
            <a:r>
              <a:rPr lang="en-US" dirty="0" smtClean="0"/>
              <a:t> </a:t>
            </a:r>
          </a:p>
          <a:p>
            <a:pPr lvl="1"/>
            <a:r>
              <a:rPr lang="en-US" dirty="0" smtClean="0"/>
              <a:t>They've changed some of the C# since they made this – the walkthrough *mostly* compiles in VS </a:t>
            </a:r>
            <a:r>
              <a:rPr lang="en-US" dirty="0" smtClean="0">
                <a:sym typeface="Wingdings" panose="05000000000000000000" pitchFamily="2" charset="2"/>
              </a:rPr>
              <a:t></a:t>
            </a:r>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2</a:t>
            </a:fld>
            <a:endParaRPr lang="en-US"/>
          </a:p>
        </p:txBody>
      </p:sp>
    </p:spTree>
    <p:extLst>
      <p:ext uri="{BB962C8B-B14F-4D97-AF65-F5344CB8AC3E}">
        <p14:creationId xmlns:p14="http://schemas.microsoft.com/office/powerpoint/2010/main" val="3419808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the PayPal software for C#</a:t>
            </a:r>
            <a:endParaRPr lang="en-US" dirty="0"/>
          </a:p>
        </p:txBody>
      </p:sp>
      <p:sp>
        <p:nvSpPr>
          <p:cNvPr id="3" name="Content Placeholder 2"/>
          <p:cNvSpPr>
            <a:spLocks noGrp="1"/>
          </p:cNvSpPr>
          <p:nvPr>
            <p:ph idx="1"/>
          </p:nvPr>
        </p:nvSpPr>
        <p:spPr/>
        <p:txBody>
          <a:bodyPr>
            <a:normAutofit/>
          </a:bodyPr>
          <a:lstStyle/>
          <a:p>
            <a:r>
              <a:rPr lang="en-US" dirty="0" smtClean="0"/>
              <a:t>First step: Install </a:t>
            </a:r>
            <a:r>
              <a:rPr lang="en-US" dirty="0" err="1" smtClean="0"/>
              <a:t>NuGet</a:t>
            </a:r>
            <a:endParaRPr lang="en-US" dirty="0"/>
          </a:p>
          <a:p>
            <a:pPr lvl="1"/>
            <a:r>
              <a:rPr lang="en-US" dirty="0" smtClean="0"/>
              <a:t>Yet another package manager, this time for Visual Studio</a:t>
            </a:r>
          </a:p>
          <a:p>
            <a:pPr lvl="1"/>
            <a:r>
              <a:rPr lang="en-US" dirty="0">
                <a:hlinkClick r:id="rId2"/>
              </a:rPr>
              <a:t>http://</a:t>
            </a:r>
            <a:r>
              <a:rPr lang="en-US" dirty="0" smtClean="0">
                <a:hlinkClick r:id="rId2"/>
              </a:rPr>
              <a:t>docs.nuget.org/consume/installing-nuget</a:t>
            </a:r>
            <a:r>
              <a:rPr lang="en-US" dirty="0" smtClean="0"/>
              <a:t> </a:t>
            </a:r>
          </a:p>
          <a:p>
            <a:pPr lvl="3"/>
            <a:r>
              <a:rPr lang="en-US" dirty="0"/>
              <a:t>You'll need to have a solution open for this to work</a:t>
            </a:r>
          </a:p>
          <a:p>
            <a:r>
              <a:rPr lang="en-US" dirty="0" smtClean="0"/>
              <a:t>Second step: install packages for PayPal</a:t>
            </a:r>
          </a:p>
          <a:p>
            <a:pPr lvl="1"/>
            <a:r>
              <a:rPr lang="en-US" dirty="0" smtClean="0"/>
              <a:t>You need to install these packages into a specific project</a:t>
            </a:r>
          </a:p>
          <a:p>
            <a:pPr lvl="2"/>
            <a:r>
              <a:rPr lang="en-US" i="1" dirty="0" smtClean="0"/>
              <a:t>NOT </a:t>
            </a:r>
            <a:r>
              <a:rPr lang="en-US" dirty="0" smtClean="0"/>
              <a:t>into Visual Studio overall</a:t>
            </a:r>
          </a:p>
          <a:p>
            <a:pPr lvl="1"/>
            <a:r>
              <a:rPr lang="en-US" dirty="0" smtClean="0"/>
              <a:t>So create a new Web Forms project</a:t>
            </a:r>
            <a:endParaRPr lang="en-US" dirty="0" smtClean="0"/>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3</a:t>
            </a:fld>
            <a:endParaRPr lang="en-US"/>
          </a:p>
        </p:txBody>
      </p:sp>
    </p:spTree>
    <p:extLst>
      <p:ext uri="{BB962C8B-B14F-4D97-AF65-F5344CB8AC3E}">
        <p14:creationId xmlns:p14="http://schemas.microsoft.com/office/powerpoint/2010/main" val="3573415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 PayPal</a:t>
            </a:r>
            <a:endParaRPr lang="en-US" dirty="0"/>
          </a:p>
        </p:txBody>
      </p:sp>
      <p:sp>
        <p:nvSpPr>
          <p:cNvPr id="3" name="Content Placeholder 2"/>
          <p:cNvSpPr>
            <a:spLocks noGrp="1"/>
          </p:cNvSpPr>
          <p:nvPr>
            <p:ph idx="1"/>
          </p:nvPr>
        </p:nvSpPr>
        <p:spPr/>
        <p:txBody>
          <a:bodyPr>
            <a:normAutofit fontScale="55000" lnSpcReduction="20000"/>
          </a:bodyPr>
          <a:lstStyle/>
          <a:p>
            <a:pPr marL="0" lvl="2" indent="0">
              <a:spcBef>
                <a:spcPts val="1000"/>
              </a:spcBef>
              <a:buNone/>
            </a:pPr>
            <a:r>
              <a:rPr lang="en-US" sz="3300" dirty="0" smtClean="0"/>
              <a:t>Then open the </a:t>
            </a:r>
            <a:r>
              <a:rPr lang="en-US" sz="3300" dirty="0" err="1" smtClean="0"/>
              <a:t>NuGet</a:t>
            </a:r>
            <a:r>
              <a:rPr lang="en-US" sz="3300" dirty="0" smtClean="0"/>
              <a:t> package manager console, and type:</a:t>
            </a:r>
          </a:p>
          <a:p>
            <a:pPr marL="0" indent="0">
              <a:buNone/>
            </a:pPr>
            <a:r>
              <a:rPr lang="en-US" dirty="0"/>
              <a:t>PM&gt; </a:t>
            </a:r>
            <a:r>
              <a:rPr lang="en-US" sz="3300" b="1" dirty="0">
                <a:solidFill>
                  <a:srgbClr val="7030A0"/>
                </a:solidFill>
              </a:rPr>
              <a:t>Install-Package </a:t>
            </a:r>
            <a:r>
              <a:rPr lang="en-US" sz="3300" b="1" dirty="0" smtClean="0">
                <a:solidFill>
                  <a:srgbClr val="7030A0"/>
                </a:solidFill>
              </a:rPr>
              <a:t>PayPal</a:t>
            </a:r>
          </a:p>
          <a:p>
            <a:r>
              <a:rPr lang="en-US" dirty="0" smtClean="0"/>
              <a:t>Attempting to resolve dependency '</a:t>
            </a:r>
            <a:r>
              <a:rPr lang="en-US" dirty="0" err="1" smtClean="0"/>
              <a:t>Newtonsoft.Json</a:t>
            </a:r>
            <a:r>
              <a:rPr lang="en-US" dirty="0" smtClean="0"/>
              <a:t> (≥ 6.0.6)'.</a:t>
            </a:r>
          </a:p>
          <a:p>
            <a:r>
              <a:rPr lang="en-US" dirty="0" smtClean="0"/>
              <a:t>Installing '</a:t>
            </a:r>
            <a:r>
              <a:rPr lang="en-US" dirty="0" err="1" smtClean="0"/>
              <a:t>Newtonsoft.Json</a:t>
            </a:r>
            <a:r>
              <a:rPr lang="en-US" dirty="0" smtClean="0"/>
              <a:t> 6.0.6'.</a:t>
            </a:r>
          </a:p>
          <a:p>
            <a:r>
              <a:rPr lang="en-US" dirty="0" smtClean="0"/>
              <a:t>Successfully installed '</a:t>
            </a:r>
            <a:r>
              <a:rPr lang="en-US" dirty="0" err="1" smtClean="0"/>
              <a:t>Newtonsoft.Json</a:t>
            </a:r>
            <a:r>
              <a:rPr lang="en-US" dirty="0" smtClean="0"/>
              <a:t> 6.0.6'.</a:t>
            </a:r>
          </a:p>
          <a:p>
            <a:r>
              <a:rPr lang="en-US" dirty="0" smtClean="0"/>
              <a:t>Installing 'PayPal 1.4.4'.</a:t>
            </a:r>
          </a:p>
          <a:p>
            <a:r>
              <a:rPr lang="en-US" dirty="0" smtClean="0"/>
              <a:t>You are downloading PayPal from PayPal, the license agreement to which is available at https://github.com/paypal/PayPal-NET-SDK/blob/v1.4.4/LICENSE.txt. Check the package for additional dependencies, which may come with their own license agreement(s). Your use of the package and dependencies constitutes your acceptance of their license agreements. If you do not accept the license agreement(s), then delete the relevant components from your device.</a:t>
            </a:r>
          </a:p>
          <a:p>
            <a:r>
              <a:rPr lang="en-US" dirty="0" smtClean="0"/>
              <a:t>Successfully </a:t>
            </a:r>
            <a:r>
              <a:rPr lang="en-US" dirty="0"/>
              <a:t>installed 'PayPal 1.4.4'.</a:t>
            </a:r>
          </a:p>
          <a:p>
            <a:r>
              <a:rPr lang="en-US" dirty="0"/>
              <a:t>Adding '</a:t>
            </a:r>
            <a:r>
              <a:rPr lang="en-US" dirty="0" err="1"/>
              <a:t>Newtonsoft.Json</a:t>
            </a:r>
            <a:r>
              <a:rPr lang="en-US" dirty="0"/>
              <a:t> 6.0.6' to </a:t>
            </a:r>
            <a:r>
              <a:rPr lang="en-US" dirty="0" err="1"/>
              <a:t>PayPalCS</a:t>
            </a:r>
            <a:r>
              <a:rPr lang="en-US" dirty="0"/>
              <a:t>.</a:t>
            </a:r>
          </a:p>
          <a:p>
            <a:r>
              <a:rPr lang="en-US" dirty="0"/>
              <a:t>Successfully added '</a:t>
            </a:r>
            <a:r>
              <a:rPr lang="en-US" dirty="0" err="1"/>
              <a:t>Newtonsoft.Json</a:t>
            </a:r>
            <a:r>
              <a:rPr lang="en-US" dirty="0"/>
              <a:t> 6.0.6' to </a:t>
            </a:r>
            <a:r>
              <a:rPr lang="en-US" dirty="0" err="1"/>
              <a:t>PayPalCS</a:t>
            </a:r>
            <a:r>
              <a:rPr lang="en-US" dirty="0"/>
              <a:t>.</a:t>
            </a:r>
          </a:p>
          <a:p>
            <a:r>
              <a:rPr lang="en-US" dirty="0"/>
              <a:t>Adding 'PayPal 1.4.4' to </a:t>
            </a:r>
            <a:r>
              <a:rPr lang="en-US" dirty="0" err="1"/>
              <a:t>PayPalCS</a:t>
            </a:r>
            <a:r>
              <a:rPr lang="en-US" dirty="0"/>
              <a:t>.</a:t>
            </a:r>
          </a:p>
          <a:p>
            <a:r>
              <a:rPr lang="en-US" dirty="0"/>
              <a:t>Successfully added 'PayPal 1.4.4' to </a:t>
            </a:r>
            <a:r>
              <a:rPr lang="en-US" dirty="0" err="1"/>
              <a:t>PayPalCS</a:t>
            </a:r>
            <a:r>
              <a:rPr lang="en-US" dirty="0"/>
              <a:t>.</a:t>
            </a:r>
            <a:endParaRPr lang="en-US" dirty="0" smtClean="0"/>
          </a:p>
          <a:p>
            <a:pPr marL="228600" lvl="2">
              <a:spcBef>
                <a:spcPts val="1000"/>
              </a:spcBef>
            </a:pPr>
            <a:endParaRPr lang="en-US" dirty="0"/>
          </a:p>
          <a:p>
            <a:pPr marL="228600" lvl="2">
              <a:spcBef>
                <a:spcPts val="1000"/>
              </a:spcBef>
            </a:pPr>
            <a:endParaRPr lang="en-US" dirty="0" smtClean="0"/>
          </a:p>
          <a:p>
            <a:pPr marL="228600" lvl="2">
              <a:spcBef>
                <a:spcPts val="1000"/>
              </a:spcBef>
            </a:pPr>
            <a:endParaRPr lang="en-US" dirty="0"/>
          </a:p>
          <a:p>
            <a:pPr marL="228600" lvl="2">
              <a:spcBef>
                <a:spcPts val="1000"/>
              </a:spcBef>
            </a:pPr>
            <a:endParaRPr lang="en-US" dirty="0" smtClean="0"/>
          </a:p>
          <a:p>
            <a:pPr marL="228600" lvl="2">
              <a:spcBef>
                <a:spcPts val="1000"/>
              </a:spcBef>
            </a:pPr>
            <a:endParaRPr lang="en-US" dirty="0"/>
          </a:p>
          <a:p>
            <a:pPr marL="228600" lvl="2">
              <a:spcBef>
                <a:spcPts val="1000"/>
              </a:spcBef>
            </a:pPr>
            <a:endParaRPr lang="en-US" dirty="0" smtClean="0"/>
          </a:p>
          <a:p>
            <a:pPr marL="228600" lvl="2">
              <a:spcBef>
                <a:spcPts val="1000"/>
              </a:spcBef>
            </a:pPr>
            <a:endParaRPr lang="en-US" dirty="0"/>
          </a:p>
          <a:p>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4</a:t>
            </a:fld>
            <a:endParaRPr lang="en-US"/>
          </a:p>
        </p:txBody>
      </p:sp>
      <p:pic>
        <p:nvPicPr>
          <p:cNvPr id="5" name="Picture 4"/>
          <p:cNvPicPr>
            <a:picLocks noChangeAspect="1"/>
          </p:cNvPicPr>
          <p:nvPr/>
        </p:nvPicPr>
        <p:blipFill>
          <a:blip r:embed="rId2"/>
          <a:stretch>
            <a:fillRect/>
          </a:stretch>
        </p:blipFill>
        <p:spPr>
          <a:xfrm>
            <a:off x="6638150" y="229999"/>
            <a:ext cx="5553850" cy="2429214"/>
          </a:xfrm>
          <a:prstGeom prst="rect">
            <a:avLst/>
          </a:prstGeom>
          <a:ln w="19050">
            <a:solidFill>
              <a:schemeClr val="tx1"/>
            </a:solidFill>
          </a:ln>
        </p:spPr>
      </p:pic>
      <p:cxnSp>
        <p:nvCxnSpPr>
          <p:cNvPr id="7" name="Straight Arrow Connector 6"/>
          <p:cNvCxnSpPr>
            <a:endCxn id="5" idx="1"/>
          </p:cNvCxnSpPr>
          <p:nvPr/>
        </p:nvCxnSpPr>
        <p:spPr>
          <a:xfrm flipV="1">
            <a:off x="4615031" y="1444606"/>
            <a:ext cx="2023119" cy="38101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728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the "GUI"</a:t>
            </a:r>
            <a:endParaRPr lang="en-US" dirty="0"/>
          </a:p>
        </p:txBody>
      </p:sp>
      <p:sp>
        <p:nvSpPr>
          <p:cNvPr id="3" name="Content Placeholder 2"/>
          <p:cNvSpPr>
            <a:spLocks noGrp="1"/>
          </p:cNvSpPr>
          <p:nvPr>
            <p:ph idx="1"/>
          </p:nvPr>
        </p:nvSpPr>
        <p:spPr/>
        <p:txBody>
          <a:bodyPr/>
          <a:lstStyle/>
          <a:p>
            <a:r>
              <a:rPr lang="en-US" dirty="0" smtClean="0"/>
              <a:t>Use the Toolbox (View </a:t>
            </a:r>
            <a:r>
              <a:rPr lang="en-US" dirty="0" smtClean="0">
                <a:sym typeface="Wingdings" panose="05000000000000000000" pitchFamily="2" charset="2"/>
              </a:rPr>
              <a:t> Other Windows  Toolbox) to add a Label, a Textbox, and a Button to the form.  Name the Textbox </a:t>
            </a:r>
            <a:r>
              <a:rPr lang="en-US" dirty="0" err="1" smtClean="0">
                <a:sym typeface="Wingdings" panose="05000000000000000000" pitchFamily="2" charset="2"/>
              </a:rPr>
              <a:t>txtPrice</a:t>
            </a:r>
            <a:endParaRPr lang="en-US" dirty="0" smtClean="0">
              <a:sym typeface="Wingdings" panose="05000000000000000000" pitchFamily="2" charset="2"/>
            </a:endParaRPr>
          </a:p>
          <a:p>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5</a:t>
            </a:fld>
            <a:endParaRPr lang="en-US"/>
          </a:p>
        </p:txBody>
      </p:sp>
      <p:pic>
        <p:nvPicPr>
          <p:cNvPr id="6" name="Picture 5"/>
          <p:cNvPicPr>
            <a:picLocks noChangeAspect="1"/>
          </p:cNvPicPr>
          <p:nvPr/>
        </p:nvPicPr>
        <p:blipFill>
          <a:blip r:embed="rId2"/>
          <a:stretch>
            <a:fillRect/>
          </a:stretch>
        </p:blipFill>
        <p:spPr>
          <a:xfrm>
            <a:off x="838200" y="2933152"/>
            <a:ext cx="9440592" cy="3924848"/>
          </a:xfrm>
          <a:prstGeom prst="rect">
            <a:avLst/>
          </a:prstGeom>
        </p:spPr>
      </p:pic>
    </p:spTree>
    <p:extLst>
      <p:ext uri="{BB962C8B-B14F-4D97-AF65-F5344CB8AC3E}">
        <p14:creationId xmlns:p14="http://schemas.microsoft.com/office/powerpoint/2010/main" val="2966387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the code for starting the payment</a:t>
            </a:r>
            <a:endParaRPr lang="en-US" dirty="0"/>
          </a:p>
        </p:txBody>
      </p:sp>
      <p:sp>
        <p:nvSpPr>
          <p:cNvPr id="3" name="Content Placeholder 2"/>
          <p:cNvSpPr>
            <a:spLocks noGrp="1"/>
          </p:cNvSpPr>
          <p:nvPr>
            <p:ph idx="1"/>
          </p:nvPr>
        </p:nvSpPr>
        <p:spPr/>
        <p:txBody>
          <a:bodyPr>
            <a:normAutofit/>
          </a:bodyPr>
          <a:lstStyle/>
          <a:p>
            <a:r>
              <a:rPr lang="en-US" dirty="0" smtClean="0"/>
              <a:t>Double-click on the button to go to the button event handler.</a:t>
            </a:r>
          </a:p>
          <a:p>
            <a:r>
              <a:rPr lang="en-US" dirty="0" smtClean="0"/>
              <a:t>Step 1: Get an access token:</a:t>
            </a:r>
          </a:p>
          <a:p>
            <a:endParaRPr lang="en-US" dirty="0"/>
          </a:p>
          <a:p>
            <a:pPr marL="0" indent="0">
              <a:buNone/>
            </a:pPr>
            <a:r>
              <a:rPr lang="en-US" sz="2400" dirty="0" smtClean="0">
                <a:latin typeface="Courier New" panose="02070309020205020404" pitchFamily="49" charset="0"/>
                <a:cs typeface="Courier New" panose="02070309020205020404" pitchFamily="49" charset="0"/>
              </a:rPr>
              <a:t>Dictionary&lt;string</a:t>
            </a:r>
            <a:r>
              <a:rPr lang="en-US" sz="2400" dirty="0">
                <a:latin typeface="Courier New" panose="02070309020205020404" pitchFamily="49" charset="0"/>
                <a:cs typeface="Courier New" panose="02070309020205020404" pitchFamily="49" charset="0"/>
              </a:rPr>
              <a:t>, string&gt; </a:t>
            </a:r>
            <a:r>
              <a:rPr lang="en-US" sz="2400" dirty="0" err="1">
                <a:latin typeface="Courier New" panose="02070309020205020404" pitchFamily="49" charset="0"/>
                <a:cs typeface="Courier New" panose="02070309020205020404" pitchFamily="49" charset="0"/>
              </a:rPr>
              <a:t>sdkConfig</a:t>
            </a:r>
            <a:r>
              <a:rPr lang="en-US" sz="2400" dirty="0">
                <a:latin typeface="Courier New" panose="02070309020205020404" pitchFamily="49" charset="0"/>
                <a:cs typeface="Courier New" panose="02070309020205020404" pitchFamily="49" charset="0"/>
              </a:rPr>
              <a:t> = new Dictionary&lt;string, string</a:t>
            </a:r>
            <a:r>
              <a:rPr lang="en-US" sz="2400" dirty="0" smtClean="0">
                <a:latin typeface="Courier New" panose="02070309020205020404" pitchFamily="49" charset="0"/>
                <a:cs typeface="Courier New" panose="02070309020205020404" pitchFamily="49" charset="0"/>
              </a:rPr>
              <a:t>&gt;();</a:t>
            </a:r>
          </a:p>
          <a:p>
            <a:pPr marL="0" indent="0">
              <a:buNone/>
            </a:pPr>
            <a:r>
              <a:rPr lang="en-US" sz="2400" dirty="0" smtClean="0">
                <a:latin typeface="Courier New" panose="02070309020205020404" pitchFamily="49" charset="0"/>
                <a:cs typeface="Courier New" panose="02070309020205020404" pitchFamily="49" charset="0"/>
              </a:rPr>
              <a:t/>
            </a:r>
            <a:br>
              <a:rPr lang="en-US" sz="2400" dirty="0" smtClean="0">
                <a:latin typeface="Courier New" panose="02070309020205020404" pitchFamily="49" charset="0"/>
                <a:cs typeface="Courier New" panose="02070309020205020404" pitchFamily="49" charset="0"/>
              </a:rPr>
            </a:br>
            <a:r>
              <a:rPr lang="en-US" sz="2400" dirty="0" err="1" smtClean="0">
                <a:latin typeface="Courier New" panose="02070309020205020404" pitchFamily="49" charset="0"/>
                <a:cs typeface="Courier New" panose="02070309020205020404" pitchFamily="49" charset="0"/>
              </a:rPr>
              <a:t>sdkConfig.Add</a:t>
            </a:r>
            <a:r>
              <a:rPr lang="en-US" sz="2400" dirty="0">
                <a:latin typeface="Courier New" panose="02070309020205020404" pitchFamily="49" charset="0"/>
                <a:cs typeface="Courier New" panose="02070309020205020404" pitchFamily="49" charset="0"/>
              </a:rPr>
              <a:t>("mode", "sandbox</a:t>
            </a:r>
            <a:r>
              <a:rPr lang="en-US" sz="2400" dirty="0" smtClean="0">
                <a:latin typeface="Courier New" panose="02070309020205020404" pitchFamily="49" charset="0"/>
                <a:cs typeface="Courier New" panose="02070309020205020404" pitchFamily="49" charset="0"/>
              </a:rPr>
              <a:t>");</a:t>
            </a:r>
          </a:p>
          <a:p>
            <a:pPr marL="0" indent="0">
              <a:buNone/>
            </a:pPr>
            <a:r>
              <a:rPr lang="en-US" sz="2400" dirty="0" smtClean="0">
                <a:latin typeface="Courier New" panose="02070309020205020404" pitchFamily="49" charset="0"/>
                <a:cs typeface="Courier New" panose="02070309020205020404" pitchFamily="49" charset="0"/>
              </a:rPr>
              <a:t/>
            </a:r>
            <a:br>
              <a:rPr lang="en-US" sz="2400" dirty="0" smtClean="0">
                <a:latin typeface="Courier New" panose="02070309020205020404" pitchFamily="49" charset="0"/>
                <a:cs typeface="Courier New" panose="02070309020205020404" pitchFamily="49" charset="0"/>
              </a:rPr>
            </a:br>
            <a:r>
              <a:rPr lang="en-US" sz="2400" dirty="0" err="1" smtClean="0">
                <a:latin typeface="Courier New" panose="02070309020205020404" pitchFamily="49" charset="0"/>
                <a:cs typeface="Courier New" panose="02070309020205020404" pitchFamily="49" charset="0"/>
              </a:rPr>
              <a:t>Global.accessString</a:t>
            </a:r>
            <a:r>
              <a:rPr lang="en-US" sz="2400" dirty="0" smtClean="0">
                <a:latin typeface="Courier New" panose="02070309020205020404" pitchFamily="49" charset="0"/>
                <a:cs typeface="Courier New" panose="02070309020205020404" pitchFamily="49" charset="0"/>
              </a:rPr>
              <a:t> </a:t>
            </a:r>
            <a:r>
              <a:rPr lang="en-US" sz="2400" dirty="0">
                <a:latin typeface="Courier New" panose="02070309020205020404" pitchFamily="49" charset="0"/>
                <a:cs typeface="Courier New" panose="02070309020205020404" pitchFamily="49" charset="0"/>
              </a:rPr>
              <a:t>= new </a:t>
            </a:r>
            <a:r>
              <a:rPr lang="en-US" sz="2400" dirty="0" err="1">
                <a:latin typeface="Courier New" panose="02070309020205020404" pitchFamily="49" charset="0"/>
                <a:cs typeface="Courier New" panose="02070309020205020404" pitchFamily="49" charset="0"/>
              </a:rPr>
              <a:t>OAuthTokenCredential</a:t>
            </a:r>
            <a:r>
              <a:rPr lang="en-US" sz="2400" dirty="0" smtClean="0">
                <a:latin typeface="Courier New" panose="02070309020205020404" pitchFamily="49" charset="0"/>
                <a:cs typeface="Courier New" panose="02070309020205020404" pitchFamily="49" charset="0"/>
              </a:rPr>
              <a:t>("Client ID", "SECRET", </a:t>
            </a:r>
            <a:r>
              <a:rPr lang="en-US" sz="2400" dirty="0" err="1">
                <a:latin typeface="Courier New" panose="02070309020205020404" pitchFamily="49" charset="0"/>
                <a:cs typeface="Courier New" panose="02070309020205020404" pitchFamily="49" charset="0"/>
              </a:rPr>
              <a:t>sdkConfig</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GetAccessToken</a:t>
            </a:r>
            <a:r>
              <a:rPr lang="en-US" sz="2400" dirty="0">
                <a:latin typeface="Courier New" panose="02070309020205020404" pitchFamily="49" charset="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3CBF8323-5144-4C0A-A5C0-D64D69D04021}" type="slidenum">
              <a:rPr lang="en-US" smtClean="0"/>
              <a:t>6</a:t>
            </a:fld>
            <a:endParaRPr lang="en-US"/>
          </a:p>
        </p:txBody>
      </p:sp>
    </p:spTree>
    <p:extLst>
      <p:ext uri="{BB962C8B-B14F-4D97-AF65-F5344CB8AC3E}">
        <p14:creationId xmlns:p14="http://schemas.microsoft.com/office/powerpoint/2010/main" val="183077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the code for starting the payment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err="1" smtClean="0">
                <a:latin typeface="Courier New" panose="02070309020205020404" pitchFamily="49" charset="0"/>
                <a:cs typeface="Courier New" panose="02070309020205020404" pitchFamily="49" charset="0"/>
              </a:rPr>
              <a:t>Global.accessString</a:t>
            </a:r>
            <a:r>
              <a:rPr lang="en-US" sz="2400" dirty="0" smtClean="0">
                <a:latin typeface="Courier New" panose="02070309020205020404" pitchFamily="49" charset="0"/>
                <a:cs typeface="Courier New" panose="02070309020205020404" pitchFamily="49" charset="0"/>
              </a:rPr>
              <a:t> </a:t>
            </a:r>
            <a:r>
              <a:rPr lang="en-US" sz="2400" dirty="0">
                <a:latin typeface="Courier New" panose="02070309020205020404" pitchFamily="49" charset="0"/>
                <a:cs typeface="Courier New" panose="02070309020205020404" pitchFamily="49" charset="0"/>
              </a:rPr>
              <a:t>= new </a:t>
            </a:r>
            <a:r>
              <a:rPr lang="en-US" sz="2400" dirty="0" err="1">
                <a:latin typeface="Courier New" panose="02070309020205020404" pitchFamily="49" charset="0"/>
                <a:cs typeface="Courier New" panose="02070309020205020404" pitchFamily="49" charset="0"/>
              </a:rPr>
              <a:t>OAuthTokenCredential</a:t>
            </a:r>
            <a:r>
              <a:rPr lang="en-US" sz="2400" dirty="0" smtClean="0">
                <a:latin typeface="Courier New" panose="02070309020205020404" pitchFamily="49" charset="0"/>
                <a:cs typeface="Courier New" panose="02070309020205020404" pitchFamily="49" charset="0"/>
              </a:rPr>
              <a:t>("Client ID", "SECRET", </a:t>
            </a:r>
            <a:r>
              <a:rPr lang="en-US" sz="2400" dirty="0" err="1">
                <a:latin typeface="Courier New" panose="02070309020205020404" pitchFamily="49" charset="0"/>
                <a:cs typeface="Courier New" panose="02070309020205020404" pitchFamily="49" charset="0"/>
              </a:rPr>
              <a:t>sdkConfig</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GetAccessToken</a:t>
            </a:r>
            <a:r>
              <a:rPr lang="en-US" sz="2400" dirty="0" smtClean="0">
                <a:latin typeface="Courier New" panose="02070309020205020404" pitchFamily="49" charset="0"/>
                <a:cs typeface="Courier New" panose="02070309020205020404" pitchFamily="49" charset="0"/>
              </a:rPr>
              <a:t>();</a:t>
            </a:r>
          </a:p>
          <a:p>
            <a:pPr marL="0" indent="0">
              <a:buNone/>
            </a:pPr>
            <a:endParaRPr lang="en-US" sz="2400" dirty="0"/>
          </a:p>
          <a:p>
            <a:pPr marL="0" indent="0">
              <a:buNone/>
            </a:pPr>
            <a:r>
              <a:rPr lang="en-US" sz="2400" dirty="0" smtClean="0"/>
              <a:t>We're going to need the access string for that final step (executing the payment). Putting it into a global variable is a very quick and dirty way to allow that to happen.</a:t>
            </a:r>
          </a:p>
        </p:txBody>
      </p:sp>
      <p:sp>
        <p:nvSpPr>
          <p:cNvPr id="4" name="Slide Number Placeholder 3"/>
          <p:cNvSpPr>
            <a:spLocks noGrp="1"/>
          </p:cNvSpPr>
          <p:nvPr>
            <p:ph type="sldNum" sz="quarter" idx="12"/>
          </p:nvPr>
        </p:nvSpPr>
        <p:spPr/>
        <p:txBody>
          <a:bodyPr/>
          <a:lstStyle/>
          <a:p>
            <a:fld id="{3CBF8323-5144-4C0A-A5C0-D64D69D04021}" type="slidenum">
              <a:rPr lang="en-US" smtClean="0"/>
              <a:t>7</a:t>
            </a:fld>
            <a:endParaRPr lang="en-US"/>
          </a:p>
        </p:txBody>
      </p:sp>
    </p:spTree>
    <p:extLst>
      <p:ext uri="{BB962C8B-B14F-4D97-AF65-F5344CB8AC3E}">
        <p14:creationId xmlns:p14="http://schemas.microsoft.com/office/powerpoint/2010/main" val="16674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4821" y="0"/>
            <a:ext cx="6035040" cy="721397"/>
          </a:xfrm>
        </p:spPr>
        <p:txBody>
          <a:bodyPr/>
          <a:lstStyle/>
          <a:p>
            <a:pPr algn="r"/>
            <a:r>
              <a:rPr lang="en-US" dirty="0" smtClean="0"/>
              <a:t>Step 2: Create Payment</a:t>
            </a:r>
            <a:endParaRPr lang="en-US" dirty="0"/>
          </a:p>
        </p:txBody>
      </p:sp>
      <p:sp>
        <p:nvSpPr>
          <p:cNvPr id="3" name="Content Placeholder 2"/>
          <p:cNvSpPr>
            <a:spLocks noGrp="1"/>
          </p:cNvSpPr>
          <p:nvPr>
            <p:ph idx="1"/>
          </p:nvPr>
        </p:nvSpPr>
        <p:spPr>
          <a:xfrm>
            <a:off x="0" y="0"/>
            <a:ext cx="5659419" cy="4351338"/>
          </a:xfrm>
        </p:spPr>
        <p:txBody>
          <a:bodyPr>
            <a:noAutofit/>
          </a:bodyPr>
          <a:lstStyle/>
          <a:p>
            <a:pPr marL="0" indent="0">
              <a:buNone/>
            </a:pPr>
            <a:r>
              <a:rPr lang="en-US" sz="1800" dirty="0" err="1" smtClean="0">
                <a:latin typeface="Courier New" panose="02070309020205020404" pitchFamily="49" charset="0"/>
                <a:cs typeface="Courier New" panose="02070309020205020404" pitchFamily="49" charset="0"/>
              </a:rPr>
              <a:t>APIContext</a:t>
            </a:r>
            <a:r>
              <a:rPr lang="en-US" sz="1800" dirty="0" smtClean="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apiContext</a:t>
            </a:r>
            <a:r>
              <a:rPr lang="en-US" sz="1800" dirty="0">
                <a:latin typeface="Courier New" panose="02070309020205020404" pitchFamily="49" charset="0"/>
                <a:cs typeface="Courier New" panose="02070309020205020404" pitchFamily="49" charset="0"/>
              </a:rPr>
              <a:t> = new </a:t>
            </a:r>
            <a:r>
              <a:rPr lang="en-US" sz="1800" dirty="0" err="1">
                <a:latin typeface="Courier New" panose="02070309020205020404" pitchFamily="49" charset="0"/>
                <a:cs typeface="Courier New" panose="02070309020205020404" pitchFamily="49" charset="0"/>
              </a:rPr>
              <a:t>APIContext</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Global.accessString</a:t>
            </a:r>
            <a:r>
              <a:rPr lang="en-US" sz="1800" dirty="0">
                <a:latin typeface="Courier New" panose="02070309020205020404" pitchFamily="49" charset="0"/>
                <a:cs typeface="Courier New" panose="02070309020205020404" pitchFamily="49" charset="0"/>
              </a:rPr>
              <a:t>);</a:t>
            </a:r>
          </a:p>
          <a:p>
            <a:pPr marL="0" indent="0">
              <a:buNone/>
            </a:pPr>
            <a:r>
              <a:rPr lang="en-US" sz="1800" dirty="0" err="1" smtClean="0">
                <a:latin typeface="Courier New" panose="02070309020205020404" pitchFamily="49" charset="0"/>
                <a:cs typeface="Courier New" panose="02070309020205020404" pitchFamily="49" charset="0"/>
              </a:rPr>
              <a:t>apiContext.Config</a:t>
            </a:r>
            <a:r>
              <a:rPr lang="en-US" sz="1800" dirty="0" smtClean="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sdkConfig</a:t>
            </a:r>
            <a:r>
              <a:rPr lang="en-US" sz="1800" dirty="0">
                <a:latin typeface="Courier New" panose="02070309020205020404" pitchFamily="49" charset="0"/>
                <a:cs typeface="Courier New" panose="02070309020205020404" pitchFamily="49" charset="0"/>
              </a:rPr>
              <a:t>;</a:t>
            </a:r>
          </a:p>
          <a:p>
            <a:pPr marL="0" indent="0">
              <a:buNone/>
            </a:pPr>
            <a:endParaRPr lang="en-US" sz="1800" dirty="0">
              <a:latin typeface="Courier New" panose="02070309020205020404" pitchFamily="49" charset="0"/>
              <a:cs typeface="Courier New" panose="02070309020205020404" pitchFamily="49" charset="0"/>
            </a:endParaRPr>
          </a:p>
          <a:p>
            <a:pPr marL="0" indent="0">
              <a:buNone/>
            </a:pPr>
            <a:r>
              <a:rPr lang="en-US" sz="1800" dirty="0" smtClean="0">
                <a:latin typeface="Courier New" panose="02070309020205020404" pitchFamily="49" charset="0"/>
                <a:cs typeface="Courier New" panose="02070309020205020404" pitchFamily="49" charset="0"/>
              </a:rPr>
              <a:t>Amount </a:t>
            </a:r>
            <a:r>
              <a:rPr lang="en-US" sz="1800" dirty="0" err="1">
                <a:latin typeface="Courier New" panose="02070309020205020404" pitchFamily="49" charset="0"/>
                <a:cs typeface="Courier New" panose="02070309020205020404" pitchFamily="49" charset="0"/>
              </a:rPr>
              <a:t>amnt</a:t>
            </a:r>
            <a:r>
              <a:rPr lang="en-US" sz="1800" dirty="0">
                <a:latin typeface="Courier New" panose="02070309020205020404" pitchFamily="49" charset="0"/>
                <a:cs typeface="Courier New" panose="02070309020205020404" pitchFamily="49" charset="0"/>
              </a:rPr>
              <a:t> = new Amount</a:t>
            </a:r>
            <a:r>
              <a:rPr lang="en-US" sz="1800" dirty="0" smtClean="0">
                <a:latin typeface="Courier New" panose="02070309020205020404" pitchFamily="49" charset="0"/>
                <a:cs typeface="Courier New" panose="02070309020205020404" pitchFamily="49" charset="0"/>
              </a:rPr>
              <a:t>();</a:t>
            </a:r>
          </a:p>
          <a:p>
            <a:pPr marL="0" indent="0">
              <a:buNone/>
            </a:pPr>
            <a:r>
              <a:rPr lang="en-US" sz="1800" dirty="0" err="1" smtClean="0">
                <a:latin typeface="Courier New" panose="02070309020205020404" pitchFamily="49" charset="0"/>
                <a:cs typeface="Courier New" panose="02070309020205020404" pitchFamily="49" charset="0"/>
              </a:rPr>
              <a:t>amnt.currency</a:t>
            </a:r>
            <a:r>
              <a:rPr lang="en-US" sz="1800" dirty="0" smtClean="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 "USD";</a:t>
            </a:r>
          </a:p>
          <a:p>
            <a:pPr marL="0" indent="0">
              <a:buNone/>
            </a:pPr>
            <a:r>
              <a:rPr lang="en-US" sz="1800" dirty="0" err="1" smtClean="0">
                <a:latin typeface="Courier New" panose="02070309020205020404" pitchFamily="49" charset="0"/>
                <a:cs typeface="Courier New" panose="02070309020205020404" pitchFamily="49" charset="0"/>
              </a:rPr>
              <a:t>amnt.total</a:t>
            </a:r>
            <a:r>
              <a:rPr lang="en-US" sz="1800" dirty="0" smtClean="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 </a:t>
            </a:r>
            <a:r>
              <a:rPr lang="en-US" sz="2400" b="1" dirty="0" err="1">
                <a:solidFill>
                  <a:srgbClr val="7030A0"/>
                </a:solidFill>
                <a:latin typeface="Courier New" panose="02070309020205020404" pitchFamily="49" charset="0"/>
                <a:cs typeface="Courier New" panose="02070309020205020404" pitchFamily="49" charset="0"/>
              </a:rPr>
              <a:t>txtPrice.Text</a:t>
            </a:r>
            <a:r>
              <a:rPr lang="en-US" sz="1800" dirty="0">
                <a:latin typeface="Courier New" panose="02070309020205020404" pitchFamily="49" charset="0"/>
                <a:cs typeface="Courier New" panose="02070309020205020404" pitchFamily="49" charset="0"/>
              </a:rPr>
              <a:t>;</a:t>
            </a:r>
          </a:p>
          <a:p>
            <a:pPr marL="0" indent="0">
              <a:buNone/>
            </a:pPr>
            <a:endParaRPr lang="en-US" sz="1800" dirty="0">
              <a:latin typeface="Courier New" panose="02070309020205020404" pitchFamily="49" charset="0"/>
              <a:cs typeface="Courier New" panose="02070309020205020404" pitchFamily="49" charset="0"/>
            </a:endParaRPr>
          </a:p>
          <a:p>
            <a:pPr marL="0" indent="0">
              <a:buNone/>
            </a:pPr>
            <a:r>
              <a:rPr lang="en-US" sz="1800" dirty="0" smtClean="0">
                <a:latin typeface="Courier New" panose="02070309020205020404" pitchFamily="49" charset="0"/>
                <a:cs typeface="Courier New" panose="02070309020205020404" pitchFamily="49" charset="0"/>
              </a:rPr>
              <a:t>List&lt;Transaction</a:t>
            </a:r>
            <a:r>
              <a:rPr lang="en-US" sz="1800" dirty="0">
                <a:latin typeface="Courier New" panose="02070309020205020404" pitchFamily="49" charset="0"/>
                <a:cs typeface="Courier New" panose="02070309020205020404" pitchFamily="49" charset="0"/>
              </a:rPr>
              <a:t>&gt; </a:t>
            </a:r>
            <a:r>
              <a:rPr lang="en-US" sz="1800" dirty="0" err="1">
                <a:latin typeface="Courier New" panose="02070309020205020404" pitchFamily="49" charset="0"/>
                <a:cs typeface="Courier New" panose="02070309020205020404" pitchFamily="49" charset="0"/>
              </a:rPr>
              <a:t>transactionList</a:t>
            </a:r>
            <a:r>
              <a:rPr lang="en-US" sz="1800" dirty="0">
                <a:latin typeface="Courier New" panose="02070309020205020404" pitchFamily="49" charset="0"/>
                <a:cs typeface="Courier New" panose="02070309020205020404" pitchFamily="49" charset="0"/>
              </a:rPr>
              <a:t> = new List&lt;Transaction</a:t>
            </a:r>
            <a:r>
              <a:rPr lang="en-US" sz="1800" dirty="0" smtClean="0">
                <a:latin typeface="Courier New" panose="02070309020205020404" pitchFamily="49" charset="0"/>
                <a:cs typeface="Courier New" panose="02070309020205020404" pitchFamily="49" charset="0"/>
              </a:rPr>
              <a:t>&gt;();</a:t>
            </a:r>
          </a:p>
          <a:p>
            <a:pPr marL="0" indent="0">
              <a:buNone/>
            </a:pPr>
            <a:r>
              <a:rPr lang="en-US" sz="1800" dirty="0" smtClean="0">
                <a:latin typeface="Courier New" panose="02070309020205020404" pitchFamily="49" charset="0"/>
                <a:cs typeface="Courier New" panose="02070309020205020404" pitchFamily="49" charset="0"/>
              </a:rPr>
              <a:t>Transaction </a:t>
            </a:r>
            <a:r>
              <a:rPr lang="en-US" sz="1800" dirty="0" err="1">
                <a:latin typeface="Courier New" panose="02070309020205020404" pitchFamily="49" charset="0"/>
                <a:cs typeface="Courier New" panose="02070309020205020404" pitchFamily="49" charset="0"/>
              </a:rPr>
              <a:t>tran</a:t>
            </a:r>
            <a:r>
              <a:rPr lang="en-US" sz="1800" dirty="0">
                <a:latin typeface="Courier New" panose="02070309020205020404" pitchFamily="49" charset="0"/>
                <a:cs typeface="Courier New" panose="02070309020205020404" pitchFamily="49" charset="0"/>
              </a:rPr>
              <a:t> = new Transaction();</a:t>
            </a:r>
          </a:p>
          <a:p>
            <a:pPr marL="0" indent="0">
              <a:buNone/>
            </a:pPr>
            <a:r>
              <a:rPr lang="en-US" sz="1800" dirty="0" err="1" smtClean="0">
                <a:latin typeface="Courier New" panose="02070309020205020404" pitchFamily="49" charset="0"/>
                <a:cs typeface="Courier New" panose="02070309020205020404" pitchFamily="49" charset="0"/>
              </a:rPr>
              <a:t>tran.description</a:t>
            </a:r>
            <a:r>
              <a:rPr lang="en-US" sz="1800" dirty="0" smtClean="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 "creating a payment";</a:t>
            </a:r>
          </a:p>
          <a:p>
            <a:pPr marL="0" indent="0">
              <a:buNone/>
            </a:pPr>
            <a:r>
              <a:rPr lang="en-US" sz="1800" dirty="0" err="1" smtClean="0">
                <a:latin typeface="Courier New" panose="02070309020205020404" pitchFamily="49" charset="0"/>
                <a:cs typeface="Courier New" panose="02070309020205020404" pitchFamily="49" charset="0"/>
              </a:rPr>
              <a:t>tran.amount</a:t>
            </a:r>
            <a:r>
              <a:rPr lang="en-US" sz="1800" dirty="0" smtClean="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amnt</a:t>
            </a:r>
            <a:r>
              <a:rPr lang="en-US" sz="1800" dirty="0">
                <a:latin typeface="Courier New" panose="02070309020205020404" pitchFamily="49" charset="0"/>
                <a:cs typeface="Courier New" panose="02070309020205020404" pitchFamily="49" charset="0"/>
              </a:rPr>
              <a:t>;</a:t>
            </a:r>
          </a:p>
          <a:p>
            <a:pPr marL="0" indent="0">
              <a:buNone/>
            </a:pPr>
            <a:r>
              <a:rPr lang="en-US" sz="1800" dirty="0" err="1" smtClean="0">
                <a:latin typeface="Courier New" panose="02070309020205020404" pitchFamily="49" charset="0"/>
                <a:cs typeface="Courier New" panose="02070309020205020404" pitchFamily="49" charset="0"/>
              </a:rPr>
              <a:t>transactionList.Add</a:t>
            </a:r>
            <a:r>
              <a:rPr lang="en-US" sz="1800" dirty="0" smtClean="0">
                <a:latin typeface="Courier New" panose="02070309020205020404" pitchFamily="49" charset="0"/>
                <a:cs typeface="Courier New" panose="02070309020205020404" pitchFamily="49" charset="0"/>
              </a:rPr>
              <a:t>(</a:t>
            </a:r>
            <a:r>
              <a:rPr lang="en-US" sz="1800" dirty="0" err="1" smtClean="0">
                <a:latin typeface="Courier New" panose="02070309020205020404" pitchFamily="49" charset="0"/>
                <a:cs typeface="Courier New" panose="02070309020205020404" pitchFamily="49" charset="0"/>
              </a:rPr>
              <a:t>tran</a:t>
            </a:r>
            <a:r>
              <a:rPr lang="en-US" sz="1800" dirty="0" smtClean="0">
                <a:latin typeface="Courier New" panose="02070309020205020404" pitchFamily="49" charset="0"/>
                <a:cs typeface="Courier New" panose="02070309020205020404" pitchFamily="49" charset="0"/>
              </a:rPr>
              <a:t>);</a:t>
            </a:r>
          </a:p>
          <a:p>
            <a:pPr marL="0" indent="0">
              <a:buNone/>
            </a:pPr>
            <a:endParaRPr lang="en-US" sz="1800" dirty="0">
              <a:latin typeface="Courier New" panose="02070309020205020404" pitchFamily="49" charset="0"/>
              <a:cs typeface="Courier New" panose="02070309020205020404" pitchFamily="49" charset="0"/>
            </a:endParaRPr>
          </a:p>
          <a:p>
            <a:pPr marL="0" indent="0">
              <a:buNone/>
            </a:pPr>
            <a:r>
              <a:rPr lang="en-US" sz="1800" dirty="0" smtClean="0">
                <a:latin typeface="Courier New" panose="02070309020205020404" pitchFamily="49" charset="0"/>
                <a:cs typeface="Courier New" panose="02070309020205020404" pitchFamily="49" charset="0"/>
              </a:rPr>
              <a:t>Payer </a:t>
            </a:r>
            <a:r>
              <a:rPr lang="en-US" sz="1800" dirty="0" err="1">
                <a:latin typeface="Courier New" panose="02070309020205020404" pitchFamily="49" charset="0"/>
                <a:cs typeface="Courier New" panose="02070309020205020404" pitchFamily="49" charset="0"/>
              </a:rPr>
              <a:t>payr</a:t>
            </a:r>
            <a:r>
              <a:rPr lang="en-US" sz="1800" dirty="0">
                <a:latin typeface="Courier New" panose="02070309020205020404" pitchFamily="49" charset="0"/>
                <a:cs typeface="Courier New" panose="02070309020205020404" pitchFamily="49" charset="0"/>
              </a:rPr>
              <a:t> = new Payer();</a:t>
            </a:r>
          </a:p>
          <a:p>
            <a:pPr marL="0" indent="0">
              <a:buNone/>
            </a:pPr>
            <a:r>
              <a:rPr lang="en-US" sz="1800" dirty="0" err="1" smtClean="0">
                <a:latin typeface="Courier New" panose="02070309020205020404" pitchFamily="49" charset="0"/>
                <a:cs typeface="Courier New" panose="02070309020205020404" pitchFamily="49" charset="0"/>
              </a:rPr>
              <a:t>payr.payment_method</a:t>
            </a:r>
            <a:r>
              <a:rPr lang="en-US" sz="1800" dirty="0" smtClean="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paypal</a:t>
            </a:r>
            <a:r>
              <a:rPr lang="en-US" sz="1800" dirty="0" smtClean="0">
                <a:latin typeface="Courier New" panose="02070309020205020404" pitchFamily="49" charset="0"/>
                <a:cs typeface="Courier New" panose="02070309020205020404" pitchFamily="49" charset="0"/>
              </a:rPr>
              <a:t>";</a:t>
            </a:r>
          </a:p>
          <a:p>
            <a:pPr marL="0" indent="0">
              <a:buNone/>
            </a:pPr>
            <a:r>
              <a:rPr lang="en-US" sz="1800" dirty="0" smtClean="0">
                <a:latin typeface="Courier New" panose="02070309020205020404" pitchFamily="49" charset="0"/>
                <a:cs typeface="Courier New" panose="02070309020205020404" pitchFamily="49" charset="0"/>
              </a:rPr>
              <a:t>// continued on the right…</a:t>
            </a:r>
            <a:endParaRPr lang="en-US" sz="18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3CBF8323-5144-4C0A-A5C0-D64D69D04021}" type="slidenum">
              <a:rPr lang="en-US" smtClean="0"/>
              <a:t>8</a:t>
            </a:fld>
            <a:endParaRPr lang="en-US"/>
          </a:p>
        </p:txBody>
      </p:sp>
      <p:sp>
        <p:nvSpPr>
          <p:cNvPr id="5" name="TextBox 4"/>
          <p:cNvSpPr txBox="1"/>
          <p:nvPr/>
        </p:nvSpPr>
        <p:spPr>
          <a:xfrm>
            <a:off x="5553635" y="721935"/>
            <a:ext cx="5737411" cy="5816977"/>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 continued from the left</a:t>
            </a:r>
          </a:p>
          <a:p>
            <a:r>
              <a:rPr lang="en-US" dirty="0" err="1" smtClean="0">
                <a:latin typeface="Courier New" panose="02070309020205020404" pitchFamily="49" charset="0"/>
                <a:cs typeface="Courier New" panose="02070309020205020404" pitchFamily="49" charset="0"/>
              </a:rPr>
              <a:t>RedirectUrls</a:t>
            </a:r>
            <a:r>
              <a:rPr lang="en-US" dirty="0" smtClean="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redirUrls</a:t>
            </a:r>
            <a:r>
              <a:rPr lang="en-US" dirty="0">
                <a:latin typeface="Courier New" panose="02070309020205020404" pitchFamily="49" charset="0"/>
                <a:cs typeface="Courier New" panose="02070309020205020404" pitchFamily="49" charset="0"/>
              </a:rPr>
              <a:t> = new </a:t>
            </a:r>
            <a:r>
              <a:rPr lang="en-US" dirty="0" err="1">
                <a:latin typeface="Courier New" panose="02070309020205020404" pitchFamily="49" charset="0"/>
                <a:cs typeface="Courier New" panose="02070309020205020404" pitchFamily="49" charset="0"/>
              </a:rPr>
              <a:t>RedirectUrls</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string </a:t>
            </a:r>
            <a:r>
              <a:rPr lang="en-US" dirty="0" err="1">
                <a:latin typeface="Courier New" panose="02070309020205020404" pitchFamily="49" charset="0"/>
                <a:cs typeface="Courier New" panose="02070309020205020404" pitchFamily="49" charset="0"/>
              </a:rPr>
              <a:t>baseURL</a:t>
            </a:r>
            <a:r>
              <a:rPr lang="en-US" dirty="0">
                <a:latin typeface="Courier New" panose="02070309020205020404" pitchFamily="49" charset="0"/>
                <a:cs typeface="Courier New" panose="02070309020205020404" pitchFamily="49" charset="0"/>
              </a:rPr>
              <a:t> = </a:t>
            </a:r>
            <a:r>
              <a:rPr lang="en-US" b="1" dirty="0">
                <a:solidFill>
                  <a:srgbClr val="7030A0"/>
                </a:solidFill>
                <a:latin typeface="Courier New" panose="02070309020205020404" pitchFamily="49" charset="0"/>
                <a:cs typeface="Courier New" panose="02070309020205020404" pitchFamily="49" charset="0"/>
              </a:rPr>
              <a:t>"http://paypaltest.azurewebsites.net/PayPalCallback.aspx"</a:t>
            </a:r>
            <a:r>
              <a:rPr lang="en-US" dirty="0">
                <a:latin typeface="Courier New" panose="02070309020205020404" pitchFamily="49" charset="0"/>
                <a:cs typeface="Courier New" panose="02070309020205020404" pitchFamily="49" charset="0"/>
              </a:rPr>
              <a:t>;</a:t>
            </a:r>
          </a:p>
          <a:p>
            <a:r>
              <a:rPr lang="en-US" dirty="0" err="1" smtClean="0">
                <a:latin typeface="Courier New" panose="02070309020205020404" pitchFamily="49" charset="0"/>
                <a:cs typeface="Courier New" panose="02070309020205020404" pitchFamily="49" charset="0"/>
              </a:rPr>
              <a:t>redirUrls.cancel_url</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baseURL</a:t>
            </a:r>
            <a:r>
              <a:rPr lang="en-US" dirty="0">
                <a:latin typeface="Courier New" panose="02070309020205020404" pitchFamily="49" charset="0"/>
                <a:cs typeface="Courier New" panose="02070309020205020404" pitchFamily="49" charset="0"/>
              </a:rPr>
              <a:t> + "?cancel=true";</a:t>
            </a:r>
          </a:p>
          <a:p>
            <a:r>
              <a:rPr lang="en-US" b="1" dirty="0" err="1" smtClean="0">
                <a:latin typeface="Courier New" panose="02070309020205020404" pitchFamily="49" charset="0"/>
                <a:cs typeface="Courier New" panose="02070309020205020404" pitchFamily="49" charset="0"/>
              </a:rPr>
              <a:t>redirUrls.return_url</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baseURL</a:t>
            </a:r>
            <a:r>
              <a:rPr lang="en-US" b="1" dirty="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Payment </a:t>
            </a:r>
            <a:r>
              <a:rPr lang="en-US" dirty="0" err="1">
                <a:latin typeface="Courier New" panose="02070309020205020404" pitchFamily="49" charset="0"/>
                <a:cs typeface="Courier New" panose="02070309020205020404" pitchFamily="49" charset="0"/>
              </a:rPr>
              <a:t>pymnt</a:t>
            </a:r>
            <a:r>
              <a:rPr lang="en-US" dirty="0">
                <a:latin typeface="Courier New" panose="02070309020205020404" pitchFamily="49" charset="0"/>
                <a:cs typeface="Courier New" panose="02070309020205020404" pitchFamily="49" charset="0"/>
              </a:rPr>
              <a:t> = new Payment();</a:t>
            </a:r>
          </a:p>
          <a:p>
            <a:r>
              <a:rPr lang="en-US" dirty="0" err="1" smtClean="0">
                <a:latin typeface="Courier New" panose="02070309020205020404" pitchFamily="49" charset="0"/>
                <a:cs typeface="Courier New" panose="02070309020205020404" pitchFamily="49" charset="0"/>
              </a:rPr>
              <a:t>pymnt.intent</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"sale";</a:t>
            </a:r>
          </a:p>
          <a:p>
            <a:r>
              <a:rPr lang="en-US" dirty="0" err="1" smtClean="0">
                <a:latin typeface="Courier New" panose="02070309020205020404" pitchFamily="49" charset="0"/>
                <a:cs typeface="Courier New" panose="02070309020205020404" pitchFamily="49" charset="0"/>
              </a:rPr>
              <a:t>pymnt.payer</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payr</a:t>
            </a:r>
            <a:r>
              <a:rPr lang="en-US" dirty="0">
                <a:latin typeface="Courier New" panose="02070309020205020404" pitchFamily="49" charset="0"/>
                <a:cs typeface="Courier New" panose="02070309020205020404" pitchFamily="49" charset="0"/>
              </a:rPr>
              <a:t>;</a:t>
            </a:r>
          </a:p>
          <a:p>
            <a:r>
              <a:rPr lang="en-US" dirty="0" err="1" smtClean="0">
                <a:latin typeface="Courier New" panose="02070309020205020404" pitchFamily="49" charset="0"/>
                <a:cs typeface="Courier New" panose="02070309020205020404" pitchFamily="49" charset="0"/>
              </a:rPr>
              <a:t>pymnt.transactions</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transactionList</a:t>
            </a:r>
            <a:r>
              <a:rPr lang="en-US" dirty="0">
                <a:latin typeface="Courier New" panose="02070309020205020404" pitchFamily="49" charset="0"/>
                <a:cs typeface="Courier New" panose="02070309020205020404" pitchFamily="49" charset="0"/>
              </a:rPr>
              <a:t>;</a:t>
            </a:r>
          </a:p>
          <a:p>
            <a:r>
              <a:rPr lang="en-US" dirty="0" err="1" smtClean="0">
                <a:latin typeface="Courier New" panose="02070309020205020404" pitchFamily="49" charset="0"/>
                <a:cs typeface="Courier New" panose="02070309020205020404" pitchFamily="49" charset="0"/>
              </a:rPr>
              <a:t>pymnt.redirect_urls</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redirUrls</a:t>
            </a:r>
            <a:r>
              <a:rPr lang="en-US" dirty="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Payment </a:t>
            </a:r>
            <a:r>
              <a:rPr lang="en-US" dirty="0" err="1">
                <a:latin typeface="Courier New" panose="02070309020205020404" pitchFamily="49" charset="0"/>
                <a:cs typeface="Courier New" panose="02070309020205020404" pitchFamily="49" charset="0"/>
              </a:rPr>
              <a:t>createdPayment</a:t>
            </a:r>
            <a:r>
              <a:rPr lang="en-US" dirty="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pymnt.Create</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apiContext</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the button click method ends on the</a:t>
            </a:r>
          </a:p>
          <a:p>
            <a:r>
              <a:rPr lang="en-US" dirty="0" smtClean="0">
                <a:latin typeface="Courier New" panose="02070309020205020404" pitchFamily="49" charset="0"/>
                <a:cs typeface="Courier New" panose="02070309020205020404" pitchFamily="49" charset="0"/>
              </a:rPr>
              <a:t>// next slide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56653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4821" y="0"/>
            <a:ext cx="6035040" cy="721397"/>
          </a:xfrm>
        </p:spPr>
        <p:txBody>
          <a:bodyPr>
            <a:normAutofit fontScale="90000"/>
          </a:bodyPr>
          <a:lstStyle/>
          <a:p>
            <a:pPr algn="r"/>
            <a:r>
              <a:rPr lang="en-US" dirty="0" smtClean="0"/>
              <a:t>Step 3: Redirect Customer</a:t>
            </a:r>
            <a:endParaRPr lang="en-US" dirty="0"/>
          </a:p>
        </p:txBody>
      </p:sp>
      <p:sp>
        <p:nvSpPr>
          <p:cNvPr id="3" name="Content Placeholder 2"/>
          <p:cNvSpPr>
            <a:spLocks noGrp="1"/>
          </p:cNvSpPr>
          <p:nvPr>
            <p:ph idx="1"/>
          </p:nvPr>
        </p:nvSpPr>
        <p:spPr>
          <a:xfrm>
            <a:off x="193638" y="527125"/>
            <a:ext cx="11160162" cy="5561703"/>
          </a:xfrm>
        </p:spPr>
        <p:txBody>
          <a:bodyPr>
            <a:noAutofit/>
          </a:bodyPr>
          <a:lstStyle/>
          <a:p>
            <a:pPr marL="0" indent="0">
              <a:buNone/>
            </a:pPr>
            <a:r>
              <a:rPr lang="en-US" sz="1800" dirty="0" smtClean="0">
                <a:latin typeface="Courier New" panose="02070309020205020404" pitchFamily="49" charset="0"/>
                <a:cs typeface="Courier New" panose="02070309020205020404" pitchFamily="49" charset="0"/>
              </a:rPr>
              <a:t>// add this right below the prior slide</a:t>
            </a:r>
          </a:p>
          <a:p>
            <a:pPr marL="0" indent="0">
              <a:buNone/>
            </a:pPr>
            <a:r>
              <a:rPr lang="en-US" sz="1800" dirty="0" smtClean="0">
                <a:latin typeface="Courier New" panose="02070309020205020404" pitchFamily="49" charset="0"/>
                <a:cs typeface="Courier New" panose="02070309020205020404" pitchFamily="49" charset="0"/>
              </a:rPr>
              <a:t>string </a:t>
            </a:r>
            <a:r>
              <a:rPr lang="en-US" sz="1800" dirty="0" err="1">
                <a:latin typeface="Courier New" panose="02070309020205020404" pitchFamily="49" charset="0"/>
                <a:cs typeface="Courier New" panose="02070309020205020404" pitchFamily="49" charset="0"/>
              </a:rPr>
              <a:t>url</a:t>
            </a:r>
            <a:r>
              <a:rPr lang="en-US" sz="1800" dirty="0">
                <a:latin typeface="Courier New" panose="02070309020205020404" pitchFamily="49" charset="0"/>
                <a:cs typeface="Courier New" panose="02070309020205020404" pitchFamily="49" charset="0"/>
              </a:rPr>
              <a:t> = "";</a:t>
            </a:r>
          </a:p>
          <a:p>
            <a:pPr marL="0" indent="0">
              <a:buNone/>
            </a:pPr>
            <a:r>
              <a:rPr lang="en-US" sz="1800" dirty="0">
                <a:latin typeface="Courier New" panose="02070309020205020404" pitchFamily="49" charset="0"/>
                <a:cs typeface="Courier New" panose="02070309020205020404" pitchFamily="49" charset="0"/>
              </a:rPr>
              <a:t>for (</a:t>
            </a:r>
            <a:r>
              <a:rPr lang="en-US" sz="1800" dirty="0" err="1">
                <a:latin typeface="Courier New" panose="02070309020205020404" pitchFamily="49" charset="0"/>
                <a:cs typeface="Courier New" panose="02070309020205020404" pitchFamily="49" charset="0"/>
              </a:rPr>
              <a:t>int</a:t>
            </a:r>
            <a:r>
              <a:rPr lang="en-US" sz="1800" dirty="0">
                <a:latin typeface="Courier New" panose="02070309020205020404" pitchFamily="49" charset="0"/>
                <a:cs typeface="Courier New" panose="02070309020205020404" pitchFamily="49" charset="0"/>
              </a:rPr>
              <a:t> i = 0; i &lt; </a:t>
            </a:r>
            <a:r>
              <a:rPr lang="en-US" sz="1800" dirty="0" err="1">
                <a:latin typeface="Courier New" panose="02070309020205020404" pitchFamily="49" charset="0"/>
                <a:cs typeface="Courier New" panose="02070309020205020404" pitchFamily="49" charset="0"/>
              </a:rPr>
              <a:t>createdPayment.links.Count</a:t>
            </a:r>
            <a:r>
              <a:rPr lang="en-US" sz="1800" dirty="0">
                <a:latin typeface="Courier New" panose="02070309020205020404" pitchFamily="49" charset="0"/>
                <a:cs typeface="Courier New" panose="02070309020205020404" pitchFamily="49" charset="0"/>
              </a:rPr>
              <a:t>; i++)</a:t>
            </a:r>
          </a:p>
          <a:p>
            <a:pPr marL="0" indent="0">
              <a:buNone/>
            </a:pPr>
            <a:r>
              <a:rPr lang="en-US" sz="1800" dirty="0">
                <a:latin typeface="Courier New" panose="02070309020205020404" pitchFamily="49" charset="0"/>
                <a:cs typeface="Courier New" panose="02070309020205020404" pitchFamily="49" charset="0"/>
              </a:rPr>
              <a:t>{</a:t>
            </a:r>
          </a:p>
          <a:p>
            <a:pPr marL="0" indent="0">
              <a:buNone/>
            </a:pPr>
            <a:r>
              <a:rPr lang="en-US" sz="1800" dirty="0">
                <a:latin typeface="Courier New" panose="02070309020205020404" pitchFamily="49" charset="0"/>
                <a:cs typeface="Courier New" panose="02070309020205020404" pitchFamily="49" charset="0"/>
              </a:rPr>
              <a:t>    string t = </a:t>
            </a:r>
            <a:r>
              <a:rPr lang="en-US" sz="1800" dirty="0" err="1">
                <a:latin typeface="Courier New" panose="02070309020205020404" pitchFamily="49" charset="0"/>
                <a:cs typeface="Courier New" panose="02070309020205020404" pitchFamily="49" charset="0"/>
              </a:rPr>
              <a:t>createdPayment.links</a:t>
            </a:r>
            <a:r>
              <a:rPr lang="en-US" sz="1800" dirty="0">
                <a:latin typeface="Courier New" panose="02070309020205020404" pitchFamily="49" charset="0"/>
                <a:cs typeface="Courier New" panose="02070309020205020404" pitchFamily="49" charset="0"/>
              </a:rPr>
              <a:t>[i].</a:t>
            </a:r>
            <a:r>
              <a:rPr lang="en-US" sz="1800" dirty="0" err="1">
                <a:latin typeface="Courier New" panose="02070309020205020404" pitchFamily="49" charset="0"/>
                <a:cs typeface="Courier New" panose="02070309020205020404" pitchFamily="49" charset="0"/>
              </a:rPr>
              <a:t>rel</a:t>
            </a:r>
            <a:r>
              <a:rPr lang="en-US" sz="1800" dirty="0">
                <a:latin typeface="Courier New" panose="02070309020205020404" pitchFamily="49" charset="0"/>
                <a:cs typeface="Courier New" panose="02070309020205020404" pitchFamily="49" charset="0"/>
              </a:rPr>
              <a:t>;</a:t>
            </a:r>
          </a:p>
          <a:p>
            <a:pPr marL="0" indent="0">
              <a:buNone/>
            </a:pPr>
            <a:r>
              <a:rPr lang="en-US" sz="1800" dirty="0">
                <a:latin typeface="Courier New" panose="02070309020205020404" pitchFamily="49" charset="0"/>
                <a:cs typeface="Courier New" panose="02070309020205020404" pitchFamily="49" charset="0"/>
              </a:rPr>
              <a:t>    if (</a:t>
            </a:r>
            <a:r>
              <a:rPr lang="en-US" sz="1800" dirty="0" err="1">
                <a:latin typeface="Courier New" panose="02070309020205020404" pitchFamily="49" charset="0"/>
                <a:cs typeface="Courier New" panose="02070309020205020404" pitchFamily="49" charset="0"/>
              </a:rPr>
              <a:t>t.Equals</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approval_url</a:t>
            </a:r>
            <a:r>
              <a:rPr lang="en-US" sz="1800" dirty="0">
                <a:latin typeface="Courier New" panose="02070309020205020404" pitchFamily="49" charset="0"/>
                <a:cs typeface="Courier New" panose="02070309020205020404" pitchFamily="49" charset="0"/>
              </a:rPr>
              <a:t>"))</a:t>
            </a:r>
          </a:p>
          <a:p>
            <a:pPr marL="0" indent="0">
              <a:buNone/>
            </a:pPr>
            <a:r>
              <a:rPr lang="en-US" sz="1800" dirty="0">
                <a:latin typeface="Courier New" panose="02070309020205020404" pitchFamily="49" charset="0"/>
                <a:cs typeface="Courier New" panose="02070309020205020404" pitchFamily="49" charset="0"/>
              </a:rPr>
              <a:t>    {</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url</a:t>
            </a:r>
            <a:r>
              <a:rPr lang="en-US" sz="1800" dirty="0">
                <a:latin typeface="Courier New" panose="02070309020205020404" pitchFamily="49" charset="0"/>
                <a:cs typeface="Courier New" panose="02070309020205020404" pitchFamily="49" charset="0"/>
              </a:rPr>
              <a:t> = </a:t>
            </a:r>
            <a:r>
              <a:rPr lang="en-US" sz="1800" dirty="0" err="1">
                <a:latin typeface="Courier New" panose="02070309020205020404" pitchFamily="49" charset="0"/>
                <a:cs typeface="Courier New" panose="02070309020205020404" pitchFamily="49" charset="0"/>
              </a:rPr>
              <a:t>createdPayment.links</a:t>
            </a:r>
            <a:r>
              <a:rPr lang="en-US" sz="1800" dirty="0">
                <a:latin typeface="Courier New" panose="02070309020205020404" pitchFamily="49" charset="0"/>
                <a:cs typeface="Courier New" panose="02070309020205020404" pitchFamily="49" charset="0"/>
              </a:rPr>
              <a:t>[i].</a:t>
            </a:r>
            <a:r>
              <a:rPr lang="en-US" sz="1800" dirty="0" err="1">
                <a:latin typeface="Courier New" panose="02070309020205020404" pitchFamily="49" charset="0"/>
                <a:cs typeface="Courier New" panose="02070309020205020404" pitchFamily="49" charset="0"/>
              </a:rPr>
              <a:t>href</a:t>
            </a:r>
            <a:r>
              <a:rPr lang="en-US" sz="1800" dirty="0">
                <a:latin typeface="Courier New" panose="02070309020205020404" pitchFamily="49" charset="0"/>
                <a:cs typeface="Courier New" panose="02070309020205020404" pitchFamily="49" charset="0"/>
              </a:rPr>
              <a:t>;</a:t>
            </a:r>
          </a:p>
          <a:p>
            <a:pPr marL="0" indent="0">
              <a:buNone/>
            </a:pPr>
            <a:r>
              <a:rPr lang="en-US" sz="1800" dirty="0">
                <a:latin typeface="Courier New" panose="02070309020205020404" pitchFamily="49" charset="0"/>
                <a:cs typeface="Courier New" panose="02070309020205020404" pitchFamily="49" charset="0"/>
              </a:rPr>
              <a:t>        break;</a:t>
            </a:r>
          </a:p>
          <a:p>
            <a:pPr marL="0" indent="0">
              <a:buNone/>
            </a:pPr>
            <a:r>
              <a:rPr lang="en-US" sz="1800" dirty="0">
                <a:latin typeface="Courier New" panose="02070309020205020404" pitchFamily="49" charset="0"/>
                <a:cs typeface="Courier New" panose="02070309020205020404" pitchFamily="49" charset="0"/>
              </a:rPr>
              <a:t>    }</a:t>
            </a:r>
          </a:p>
          <a:p>
            <a:pPr marL="0" indent="0">
              <a:buNone/>
            </a:pPr>
            <a:r>
              <a:rPr lang="en-US" sz="1800" dirty="0">
                <a:latin typeface="Courier New" panose="02070309020205020404" pitchFamily="49" charset="0"/>
                <a:cs typeface="Courier New" panose="02070309020205020404" pitchFamily="49" charset="0"/>
              </a:rPr>
              <a:t>}</a:t>
            </a:r>
          </a:p>
          <a:p>
            <a:pPr marL="0" indent="0">
              <a:buNone/>
            </a:pPr>
            <a:r>
              <a:rPr lang="en-US" sz="1800" dirty="0" err="1" smtClean="0">
                <a:latin typeface="Courier New" panose="02070309020205020404" pitchFamily="49" charset="0"/>
                <a:cs typeface="Courier New" panose="02070309020205020404" pitchFamily="49" charset="0"/>
              </a:rPr>
              <a:t>Response.Redirect</a:t>
            </a:r>
            <a:r>
              <a:rPr lang="en-US" sz="1800" dirty="0" smtClean="0">
                <a:latin typeface="Courier New" panose="02070309020205020404" pitchFamily="49" charset="0"/>
                <a:cs typeface="Courier New" panose="02070309020205020404" pitchFamily="49" charset="0"/>
              </a:rPr>
              <a:t>(</a:t>
            </a:r>
            <a:r>
              <a:rPr lang="en-US" sz="1800" dirty="0" err="1" smtClean="0">
                <a:latin typeface="Courier New" panose="02070309020205020404" pitchFamily="49" charset="0"/>
                <a:cs typeface="Courier New" panose="02070309020205020404" pitchFamily="49" charset="0"/>
              </a:rPr>
              <a:t>url</a:t>
            </a:r>
            <a:r>
              <a:rPr lang="en-US" sz="1800" dirty="0">
                <a:latin typeface="Courier New" panose="02070309020205020404" pitchFamily="49" charset="0"/>
                <a:cs typeface="Courier New" panose="02070309020205020404" pitchFamily="49" charset="0"/>
              </a:rPr>
              <a:t>); </a:t>
            </a:r>
            <a:br>
              <a:rPr lang="en-US" sz="1800" dirty="0">
                <a:latin typeface="Courier New" panose="02070309020205020404" pitchFamily="49" charset="0"/>
                <a:cs typeface="Courier New" panose="02070309020205020404" pitchFamily="49" charset="0"/>
              </a:rPr>
            </a:br>
            <a:r>
              <a:rPr lang="en-US" sz="1800" dirty="0" smtClean="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send the user </a:t>
            </a:r>
            <a:r>
              <a:rPr lang="en-US" sz="1800" dirty="0" smtClean="0">
                <a:latin typeface="Courier New" panose="02070309020205020404" pitchFamily="49" charset="0"/>
                <a:cs typeface="Courier New" panose="02070309020205020404" pitchFamily="49" charset="0"/>
              </a:rPr>
              <a:t>to PayPal to confirm that they want to spend the money</a:t>
            </a:r>
          </a:p>
          <a:p>
            <a:r>
              <a:rPr lang="en-US" sz="2000" dirty="0" smtClean="0">
                <a:cs typeface="Courier New" panose="02070309020205020404" pitchFamily="49" charset="0"/>
              </a:rPr>
              <a:t>It appears that the </a:t>
            </a:r>
            <a:r>
              <a:rPr lang="en-US" sz="2000" dirty="0" err="1" smtClean="0">
                <a:cs typeface="Courier New" panose="02070309020205020404" pitchFamily="49" charset="0"/>
              </a:rPr>
              <a:t>approval_url</a:t>
            </a:r>
            <a:r>
              <a:rPr lang="en-US" sz="2000" dirty="0" smtClean="0">
                <a:cs typeface="Courier New" panose="02070309020205020404" pitchFamily="49" charset="0"/>
              </a:rPr>
              <a:t> is always the second slot in the array (links[1] ) – I </a:t>
            </a:r>
            <a:r>
              <a:rPr lang="en-US" sz="2000" dirty="0" err="1" smtClean="0">
                <a:cs typeface="Courier New" panose="02070309020205020404" pitchFamily="49" charset="0"/>
              </a:rPr>
              <a:t>dunno</a:t>
            </a:r>
            <a:r>
              <a:rPr lang="en-US" sz="2000" dirty="0" smtClean="0">
                <a:cs typeface="Courier New" panose="02070309020205020404" pitchFamily="49" charset="0"/>
              </a:rPr>
              <a:t> how safe it is to assume that</a:t>
            </a:r>
            <a:endParaRPr lang="en-US" sz="2000" dirty="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3CBF8323-5144-4C0A-A5C0-D64D69D04021}" type="slidenum">
              <a:rPr lang="en-US" smtClean="0"/>
              <a:t>9</a:t>
            </a:fld>
            <a:endParaRPr lang="en-US"/>
          </a:p>
        </p:txBody>
      </p:sp>
    </p:spTree>
    <p:extLst>
      <p:ext uri="{BB962C8B-B14F-4D97-AF65-F5344CB8AC3E}">
        <p14:creationId xmlns:p14="http://schemas.microsoft.com/office/powerpoint/2010/main" val="20056151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2471</TotalTime>
  <Words>815</Words>
  <Application>Microsoft Office PowerPoint</Application>
  <PresentationFormat>Widescreen</PresentationFormat>
  <Paragraphs>163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Wingdings</vt:lpstr>
      <vt:lpstr>Office Theme</vt:lpstr>
      <vt:lpstr>BIT 286:  Web Applications</vt:lpstr>
      <vt:lpstr>Docs</vt:lpstr>
      <vt:lpstr>Getting the PayPal software for C#</vt:lpstr>
      <vt:lpstr>Install PayPal</vt:lpstr>
      <vt:lpstr>Set up the "GUI"</vt:lpstr>
      <vt:lpstr>Set up the code for starting the payment</vt:lpstr>
      <vt:lpstr>Set up the code for starting the payment</vt:lpstr>
      <vt:lpstr>Step 2: Create Payment</vt:lpstr>
      <vt:lpstr>Step 3: Redirect Customer</vt:lpstr>
      <vt:lpstr>Step 4: &lt;Customer logins to PayPal &amp; confirms payment&gt;</vt:lpstr>
      <vt:lpstr>Routing the response from PayPal</vt:lpstr>
      <vt:lpstr>Routing the response from PayPal</vt:lpstr>
      <vt:lpstr>Create PayPalCallback.aspx</vt:lpstr>
      <vt:lpstr>This will put PayPalCallback.cs at the top level of the project</vt:lpstr>
      <vt:lpstr>The "GUI"</vt:lpstr>
      <vt:lpstr>Step 5: Execute payment</vt:lpstr>
      <vt:lpstr>Quick Note: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 285:  Web Application Programming</dc:title>
  <dc:creator>Craig Duckett</dc:creator>
  <cp:lastModifiedBy>Michael Panitz</cp:lastModifiedBy>
  <cp:revision>159</cp:revision>
  <dcterms:created xsi:type="dcterms:W3CDTF">2014-11-07T17:57:23Z</dcterms:created>
  <dcterms:modified xsi:type="dcterms:W3CDTF">2015-06-03T22:08:15Z</dcterms:modified>
</cp:coreProperties>
</file>