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33"/>
  </p:notesMasterIdLst>
  <p:sldIdLst>
    <p:sldId id="256" r:id="rId2"/>
    <p:sldId id="287" r:id="rId3"/>
    <p:sldId id="258" r:id="rId4"/>
    <p:sldId id="263" r:id="rId5"/>
    <p:sldId id="273" r:id="rId6"/>
    <p:sldId id="278" r:id="rId7"/>
    <p:sldId id="274" r:id="rId8"/>
    <p:sldId id="260" r:id="rId9"/>
    <p:sldId id="275" r:id="rId10"/>
    <p:sldId id="276" r:id="rId11"/>
    <p:sldId id="261" r:id="rId12"/>
    <p:sldId id="266" r:id="rId13"/>
    <p:sldId id="262" r:id="rId14"/>
    <p:sldId id="290" r:id="rId15"/>
    <p:sldId id="279" r:id="rId16"/>
    <p:sldId id="280" r:id="rId17"/>
    <p:sldId id="281" r:id="rId18"/>
    <p:sldId id="286" r:id="rId19"/>
    <p:sldId id="282" r:id="rId20"/>
    <p:sldId id="283" r:id="rId21"/>
    <p:sldId id="285" r:id="rId22"/>
    <p:sldId id="284" r:id="rId23"/>
    <p:sldId id="291" r:id="rId24"/>
    <p:sldId id="292" r:id="rId25"/>
    <p:sldId id="296" r:id="rId26"/>
    <p:sldId id="293" r:id="rId27"/>
    <p:sldId id="294" r:id="rId28"/>
    <p:sldId id="295" r:id="rId29"/>
    <p:sldId id="297" r:id="rId30"/>
    <p:sldId id="298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FFFF99"/>
    <a:srgbClr val="8B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3725" autoAdjust="0"/>
  </p:normalViewPr>
  <p:slideViewPr>
    <p:cSldViewPr snapToGrid="0">
      <p:cViewPr>
        <p:scale>
          <a:sx n="100" d="100"/>
          <a:sy n="100" d="100"/>
        </p:scale>
        <p:origin x="16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E118-5FD4-4419-A0BD-432ADA9B82DE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540F3-4C8E-44E8-B84D-F4FC457A4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rep</a:t>
            </a:r>
          </a:p>
          <a:p>
            <a:r>
              <a:rPr lang="en-US" dirty="0"/>
              <a:t>add stuff</a:t>
            </a:r>
          </a:p>
          <a:p>
            <a:r>
              <a:rPr lang="en-US" dirty="0"/>
              <a:t>commit</a:t>
            </a:r>
          </a:p>
          <a:p>
            <a:r>
              <a:rPr lang="en-US" dirty="0"/>
              <a:t>change, commit</a:t>
            </a:r>
          </a:p>
          <a:p>
            <a:r>
              <a:rPr lang="en-US" dirty="0"/>
              <a:t>push back to </a:t>
            </a:r>
            <a:r>
              <a:rPr lang="en-US" dirty="0" err="1"/>
              <a:t>BitHub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540F3-4C8E-44E8-B84D-F4FC457A4B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B3A5-C0A8-435F-92B0-17CC2420C07F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637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3895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786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1215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728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895-36A9-4D06-9D9C-9B4D8EADD6AF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3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00FF-F62D-4F2A-B447-63B5F81C61C6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FE44-E4F7-48C0-8B3C-44FC0A33A6B0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56F4-C31B-48E2-B1C5-117C4AE0B6DD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4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6AE0-8CA7-4D03-B1BE-86899FDBB321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36E0-7EFD-4225-9E44-EDC94F808343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3336-0A2B-4892-8389-5CF4613E7D5B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6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3661-C7E0-44F6-A38A-079B1652FEE5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E4A-7981-4F30-84CE-996D4D0A2B0B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CB7E-4C2A-4A1A-9BAE-7B9CB067F545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3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47C1-59E4-42C1-B6D5-EEAB718DBED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it-scm.com/book/en/v2/Getting-Started-Git-Basics#The-Three-Stat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book/en/v2/Git-Basics-Recording-Changes-to-the-Repository#Skipping-the-Staging-Area" TargetMode="External"/><Relationship Id="rId2" Type="http://schemas.openxmlformats.org/officeDocument/2006/relationships/hyperlink" Target="http://www.webdesignerdepot.com/2009/03/intro-to-git-for-web-designer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a/7589612/25061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sdn.microsoft.com/benjaminperkins/2017/04/04/setting-up-and-using-github-in-visual-studio-2017/" TargetMode="External"/><Relationship Id="rId2" Type="http://schemas.openxmlformats.org/officeDocument/2006/relationships/hyperlink" Target="https://docs.microsoft.com/en-us/vsts/git/tutorial/gitworkflow?view=vs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vsts/git/tutorial/creatingrepo?view=vsts&amp;tabs=visual-studio#from-an-existing-solu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vsts/git/tutorial/merging?view=vsts&amp;tabs=visual-studi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book/en/v2/Getting-Started-About-Version-Contr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t-scm.com/book/en/v2/Getting-Started-Git-Basics#The-Three-Stat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ascadia.edu/mpanitz/Downloads/Elegit.zip" TargetMode="External"/><Relationship Id="rId2" Type="http://schemas.openxmlformats.org/officeDocument/2006/relationships/hyperlink" Target="http://eleg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designerdepot.com/2009/03/intro-to-git-for-web-designe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4225" y="5014351"/>
            <a:ext cx="10642600" cy="1424549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225" y="994968"/>
            <a:ext cx="10642600" cy="3752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674" y="1212112"/>
            <a:ext cx="10299700" cy="2434855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286</a:t>
            </a:r>
            <a:r>
              <a:rPr lang="en-US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b="1" spc="7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Web) Application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75" y="3792968"/>
            <a:ext cx="9410700" cy="6524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8B0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07</a:t>
            </a:r>
            <a:r>
              <a:rPr lang="en-US" sz="4000" dirty="0">
                <a:solidFill>
                  <a:srgbClr val="8B0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Tuesday, January 27,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512" y="3788701"/>
            <a:ext cx="9509125" cy="640738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84225" y="5129263"/>
            <a:ext cx="10642599" cy="65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</a:t>
            </a:r>
            <a:endParaRPr lang="en-US" sz="40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09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80" y="1290180"/>
            <a:ext cx="9799006" cy="5298509"/>
          </a:xfrm>
        </p:spPr>
        <p:txBody>
          <a:bodyPr>
            <a:noAutofit/>
          </a:bodyPr>
          <a:lstStyle/>
          <a:p>
            <a:r>
              <a:rPr lang="en-US" sz="2400" dirty="0"/>
              <a:t>Notice that the new file is ‘untracked’</a:t>
            </a:r>
          </a:p>
          <a:p>
            <a:r>
              <a:rPr lang="en-US" sz="2400" dirty="0"/>
              <a:t>Add the file</a:t>
            </a:r>
          </a:p>
          <a:p>
            <a:r>
              <a:rPr lang="en-US" sz="2400" dirty="0"/>
              <a:t>Commit the change</a:t>
            </a:r>
          </a:p>
          <a:p>
            <a:r>
              <a:rPr lang="en-US" sz="2400" dirty="0"/>
              <a:t>Push to the server</a:t>
            </a:r>
          </a:p>
          <a:p>
            <a:r>
              <a:rPr lang="en-US" sz="2400" dirty="0"/>
              <a:t>Confirm that that changes are in GitHub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6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your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1845" y="2133599"/>
            <a:ext cx="4416138" cy="4610101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3800" dirty="0"/>
              <a:t>The basic Git workflow:</a:t>
            </a:r>
            <a:br>
              <a:rPr lang="en-US" sz="3800" dirty="0"/>
            </a:br>
            <a:endParaRPr lang="en-US" sz="3800" dirty="0"/>
          </a:p>
          <a:p>
            <a:pPr fontAlgn="base"/>
            <a:r>
              <a:rPr lang="en-US" sz="3800" dirty="0"/>
              <a:t>Modify files in the directory.</a:t>
            </a:r>
          </a:p>
          <a:p>
            <a:pPr fontAlgn="base"/>
            <a:r>
              <a:rPr lang="en-US" sz="3800" dirty="0"/>
              <a:t>Stage the files </a:t>
            </a:r>
            <a:br>
              <a:rPr lang="en-US" sz="3800" dirty="0"/>
            </a:br>
            <a:r>
              <a:rPr lang="en-US" sz="3800" dirty="0"/>
              <a:t>(adds snapshots of files </a:t>
            </a:r>
            <a:br>
              <a:rPr lang="en-US" sz="3800" dirty="0"/>
            </a:br>
            <a:r>
              <a:rPr lang="en-US" sz="3800" dirty="0"/>
              <a:t>to </a:t>
            </a:r>
            <a:r>
              <a:rPr lang="en-US" sz="3800" dirty="0" err="1"/>
              <a:t>git's</a:t>
            </a:r>
            <a:r>
              <a:rPr lang="en-US" sz="3800" dirty="0"/>
              <a:t> "staging area")</a:t>
            </a:r>
          </a:p>
          <a:p>
            <a:pPr fontAlgn="base"/>
            <a:r>
              <a:rPr lang="en-US" sz="3800" dirty="0"/>
              <a:t>Commit</a:t>
            </a:r>
            <a:br>
              <a:rPr lang="en-US" sz="3800" dirty="0"/>
            </a:br>
            <a:r>
              <a:rPr lang="en-US" sz="3800" dirty="0"/>
              <a:t>(take staged snapshots &amp; store permanently)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http://git-scm.com/book/en/v2/Getting-Started-Git-Basics#The-Three-States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Working directory, staging area, and Git directo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07"/>
            <a:ext cx="8634846" cy="47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0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407" y="0"/>
            <a:ext cx="8911687" cy="1280890"/>
          </a:xfrm>
        </p:spPr>
        <p:txBody>
          <a:bodyPr/>
          <a:lstStyle/>
          <a:p>
            <a:r>
              <a:rPr lang="en-US" dirty="0"/>
              <a:t>git is ok with files that </a:t>
            </a:r>
            <a:br>
              <a:rPr lang="en-US" dirty="0"/>
            </a:br>
            <a:r>
              <a:rPr lang="en-US" dirty="0"/>
              <a:t>aren't part of your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12</a:t>
            </a:fld>
            <a:endParaRPr lang="en-US" dirty="0"/>
          </a:p>
        </p:txBody>
      </p:sp>
      <p:pic>
        <p:nvPicPr>
          <p:cNvPr id="5122" name="Picture 2" descr="The lifecycle of the status of your fi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6" y="1152907"/>
            <a:ext cx="8871420" cy="36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6067" y="4814947"/>
            <a:ext cx="1033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It's worth noting that you can tell git to ignore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"Project\Views\Something\</a:t>
            </a:r>
            <a:r>
              <a:rPr lang="en-US" sz="2400" dirty="0" err="1"/>
              <a:t>Index.cshtml</a:t>
            </a:r>
            <a:r>
              <a:rPr lang="en-US" sz="2400" dirty="0"/>
              <a:t>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.exe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Etc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will be left 'untracked', </a:t>
            </a:r>
            <a:r>
              <a:rPr lang="en-US" sz="2400" u="sng" dirty="0"/>
              <a:t>and</a:t>
            </a:r>
            <a:r>
              <a:rPr lang="en-US" sz="2400" dirty="0"/>
              <a:t> the GUI won't show them</a:t>
            </a:r>
          </a:p>
        </p:txBody>
      </p:sp>
    </p:spTree>
    <p:extLst>
      <p:ext uri="{BB962C8B-B14F-4D97-AF65-F5344CB8AC3E}">
        <p14:creationId xmlns:p14="http://schemas.microsoft.com/office/powerpoint/2010/main" val="71622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745" y="155864"/>
            <a:ext cx="9384867" cy="779318"/>
          </a:xfrm>
        </p:spPr>
        <p:txBody>
          <a:bodyPr/>
          <a:lstStyle/>
          <a:p>
            <a:r>
              <a:rPr lang="en-US" dirty="0"/>
              <a:t>Typical Individual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9" y="787782"/>
            <a:ext cx="9696594" cy="5903963"/>
          </a:xfrm>
        </p:spPr>
        <p:txBody>
          <a:bodyPr>
            <a:noAutofit/>
          </a:bodyPr>
          <a:lstStyle/>
          <a:p>
            <a:r>
              <a:rPr lang="en-US" sz="2400" dirty="0"/>
              <a:t>Work on the files</a:t>
            </a:r>
          </a:p>
          <a:p>
            <a:pPr lvl="1"/>
            <a:r>
              <a:rPr lang="en-US" sz="2000" dirty="0"/>
              <a:t>It's easy to discard you changes and roll back to the last thing that you committed </a:t>
            </a:r>
          </a:p>
          <a:p>
            <a:r>
              <a:rPr lang="en-US" sz="2400" dirty="0"/>
              <a:t>Stage the files (and add any new files)</a:t>
            </a:r>
          </a:p>
          <a:p>
            <a:r>
              <a:rPr lang="en-US" sz="2400" dirty="0"/>
              <a:t>Commit your changes</a:t>
            </a:r>
          </a:p>
          <a:p>
            <a:pPr lvl="1"/>
            <a:r>
              <a:rPr lang="en-US" sz="2000" dirty="0"/>
              <a:t>This will permanently save your changes into your local copy </a:t>
            </a:r>
            <a:br>
              <a:rPr lang="en-US" sz="2000" dirty="0"/>
            </a:br>
            <a:r>
              <a:rPr lang="en-US" sz="2000" dirty="0"/>
              <a:t>(and ONLY your local copy).</a:t>
            </a:r>
          </a:p>
          <a:p>
            <a:pPr lvl="2"/>
            <a:r>
              <a:rPr lang="en-US" sz="1800" dirty="0"/>
              <a:t>You need to include a note about what you've done </a:t>
            </a:r>
          </a:p>
          <a:p>
            <a:pPr lvl="2"/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Git makes it quick &amp; easy to do this, so think about "checking in" as more like "making a quick backup"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 backup has a name &amp; is listed in </a:t>
            </a:r>
            <a:r>
              <a:rPr lang="en-US" sz="2000" dirty="0" err="1">
                <a:sym typeface="Wingdings" panose="05000000000000000000" pitchFamily="2" charset="2"/>
              </a:rPr>
              <a:t>git's</a:t>
            </a:r>
            <a:r>
              <a:rPr lang="en-US" sz="2000" dirty="0">
                <a:sym typeface="Wingdings" panose="05000000000000000000" pitchFamily="2" charset="2"/>
              </a:rPr>
              <a:t> history of your project in case you want to go back to it.</a:t>
            </a:r>
          </a:p>
          <a:p>
            <a:pPr algn="r"/>
            <a:r>
              <a:rPr lang="en-US" sz="1200" dirty="0"/>
              <a:t>From </a:t>
            </a:r>
            <a:r>
              <a:rPr lang="en-US" sz="1200" u="sng" dirty="0">
                <a:hlinkClick r:id="rId2"/>
              </a:rPr>
              <a:t>Intro To </a:t>
            </a:r>
            <a:r>
              <a:rPr lang="en-US" sz="1200" u="sng" dirty="0" err="1">
                <a:hlinkClick r:id="rId2"/>
              </a:rPr>
              <a:t>Git</a:t>
            </a:r>
            <a:r>
              <a:rPr lang="en-US" sz="1200" u="sng" dirty="0">
                <a:hlinkClick r:id="rId2"/>
              </a:rPr>
              <a:t> For Web Designers</a:t>
            </a:r>
            <a:r>
              <a:rPr lang="en-US" sz="1200" u="sng" dirty="0"/>
              <a:t> </a:t>
            </a:r>
            <a:r>
              <a:rPr lang="en-US" sz="1200" dirty="0"/>
              <a:t>and</a:t>
            </a:r>
            <a:br>
              <a:rPr lang="en-US" sz="1200" dirty="0"/>
            </a:br>
            <a:r>
              <a:rPr lang="en-US" sz="1200" u="sng" dirty="0">
                <a:hlinkClick r:id="rId3"/>
              </a:rPr>
              <a:t>http://git-scm.com/book/en/v2/Git-Basics-Recording-Changes-to-the-Repository#Skipping-the-Staging-Area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745" y="155864"/>
            <a:ext cx="9384867" cy="779318"/>
          </a:xfrm>
        </p:spPr>
        <p:txBody>
          <a:bodyPr/>
          <a:lstStyle/>
          <a:p>
            <a:r>
              <a:rPr lang="en-US" dirty="0"/>
              <a:t>Typical Individual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9" y="787782"/>
            <a:ext cx="9696594" cy="5903963"/>
          </a:xfrm>
        </p:spPr>
        <p:txBody>
          <a:bodyPr>
            <a:noAutofit/>
          </a:bodyPr>
          <a:lstStyle/>
          <a:p>
            <a:r>
              <a:rPr lang="en-US" sz="2400" dirty="0"/>
              <a:t>Talk about pull requests (for people outside the group) vs. full commit access (for the “real</a:t>
            </a:r>
            <a:r>
              <a:rPr lang="en-US" sz="2400"/>
              <a:t>” members of the 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Jointly On A Shared Repo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1455230"/>
          </a:xfrm>
        </p:spPr>
        <p:txBody>
          <a:bodyPr>
            <a:normAutofit/>
          </a:bodyPr>
          <a:lstStyle/>
          <a:p>
            <a:r>
              <a:rPr lang="en-US" dirty="0"/>
              <a:t>Non-conflicting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5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9" t="6542" b="33384"/>
          <a:stretch/>
        </p:blipFill>
        <p:spPr>
          <a:xfrm>
            <a:off x="0" y="1264555"/>
            <a:ext cx="12090482" cy="469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collaborators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014" y="6232928"/>
            <a:ext cx="893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They’ll get a link to click in an email</a:t>
            </a:r>
          </a:p>
        </p:txBody>
      </p:sp>
    </p:spTree>
    <p:extLst>
      <p:ext uri="{BB962C8B-B14F-4D97-AF65-F5344CB8AC3E}">
        <p14:creationId xmlns:p14="http://schemas.microsoft.com/office/powerpoint/2010/main" val="228241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Independent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Have your collaborator:</a:t>
            </a:r>
          </a:p>
          <a:p>
            <a:pPr lvl="1"/>
            <a:r>
              <a:rPr lang="en-US" sz="1800" dirty="0"/>
              <a:t>download the repo to their computer (using Elegit) – </a:t>
            </a:r>
            <a:r>
              <a:rPr lang="en-US" sz="1800" b="1" dirty="0">
                <a:solidFill>
                  <a:srgbClr val="006600"/>
                </a:solidFill>
              </a:rPr>
              <a:t>clone it,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do NOT fork it</a:t>
            </a:r>
          </a:p>
          <a:p>
            <a:pPr lvl="1"/>
            <a:r>
              <a:rPr lang="en-US" sz="1800" dirty="0"/>
              <a:t>Add a new file</a:t>
            </a:r>
          </a:p>
          <a:p>
            <a:pPr lvl="1"/>
            <a:r>
              <a:rPr lang="en-US" sz="1800" dirty="0"/>
              <a:t>Commit that new change</a:t>
            </a:r>
          </a:p>
          <a:p>
            <a:pPr lvl="1"/>
            <a:r>
              <a:rPr lang="en-US" sz="1800" dirty="0"/>
              <a:t>Push it to the server</a:t>
            </a:r>
          </a:p>
          <a:p>
            <a:pPr lvl="1" algn="r"/>
            <a:r>
              <a:rPr lang="en-US" sz="1800" dirty="0"/>
              <a:t>(You can do this with their repo while they’re working on yours)</a:t>
            </a:r>
          </a:p>
          <a:p>
            <a:r>
              <a:rPr lang="en-US" sz="2000" dirty="0"/>
              <a:t>You should then:</a:t>
            </a:r>
          </a:p>
          <a:p>
            <a:pPr lvl="1"/>
            <a:r>
              <a:rPr lang="en-US" sz="1800" dirty="0"/>
              <a:t>Fetch their change</a:t>
            </a:r>
          </a:p>
          <a:p>
            <a:pPr lvl="2"/>
            <a:r>
              <a:rPr lang="en-US" sz="1600" dirty="0"/>
              <a:t>Note that this downloads a copy of the server’s changes but does NOT update your working directory</a:t>
            </a:r>
          </a:p>
          <a:p>
            <a:pPr lvl="1"/>
            <a:r>
              <a:rPr lang="en-US" sz="1800" dirty="0"/>
              <a:t>Then merge the changes into your working directory</a:t>
            </a:r>
          </a:p>
          <a:p>
            <a:pPr lvl="2"/>
            <a:r>
              <a:rPr lang="en-US" sz="1600" dirty="0"/>
              <a:t>“Pull” = fetch then merge</a:t>
            </a:r>
          </a:p>
          <a:p>
            <a:pPr lvl="2"/>
            <a:r>
              <a:rPr lang="en-US" sz="1600" dirty="0"/>
              <a:t>WARNING: If you pull down the most recent copy and it's broken (doesn't compile, or doesn't run correctly) then you'll be stuck until it's fixed (or until you back the changes out – until you undo them).</a:t>
            </a:r>
          </a:p>
          <a:p>
            <a:pPr lvl="2"/>
            <a:r>
              <a:rPr lang="en-US" sz="1600" dirty="0"/>
              <a:t>This is why it's so important that the 'master copy' ALWAYS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9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Conflicting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walk through a merge conflict first</a:t>
            </a:r>
          </a:p>
          <a:p>
            <a:r>
              <a:rPr lang="en-US" dirty="0"/>
              <a:t>and then you can do this on your own to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2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Conflicting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/>
          </a:bodyPr>
          <a:lstStyle/>
          <a:p>
            <a:r>
              <a:rPr lang="en-US" sz="2000" dirty="0"/>
              <a:t>The following will cause a conflict:</a:t>
            </a:r>
          </a:p>
          <a:p>
            <a:r>
              <a:rPr lang="en-US" sz="2000" dirty="0"/>
              <a:t>You and your collaborator should:</a:t>
            </a:r>
          </a:p>
          <a:p>
            <a:pPr lvl="1"/>
            <a:r>
              <a:rPr lang="en-US" sz="1800" dirty="0"/>
              <a:t>Pull (fetch + merge) the most recent changes</a:t>
            </a:r>
          </a:p>
          <a:p>
            <a:pPr lvl="1"/>
            <a:r>
              <a:rPr lang="en-US" sz="1800" dirty="0"/>
              <a:t>Pick a file and both add a new first line to each copy of that same file</a:t>
            </a:r>
          </a:p>
          <a:p>
            <a:pPr lvl="1"/>
            <a:r>
              <a:rPr lang="en-US" sz="1800" dirty="0"/>
              <a:t>You should add and commit</a:t>
            </a:r>
          </a:p>
          <a:p>
            <a:pPr lvl="1"/>
            <a:r>
              <a:rPr lang="en-US" sz="1800" dirty="0"/>
              <a:t>Collaborator should commit + push to server</a:t>
            </a:r>
          </a:p>
          <a:p>
            <a:pPr lvl="1"/>
            <a:r>
              <a:rPr lang="en-US" sz="1800" dirty="0"/>
              <a:t>You should fetch, then merge</a:t>
            </a:r>
          </a:p>
          <a:p>
            <a:pPr lvl="2"/>
            <a:r>
              <a:rPr lang="en-US" sz="1600" dirty="0"/>
              <a:t>At this point </a:t>
            </a:r>
            <a:r>
              <a:rPr lang="en-US" sz="1600" dirty="0" err="1"/>
              <a:t>git</a:t>
            </a:r>
            <a:r>
              <a:rPr lang="en-US" sz="1600" dirty="0"/>
              <a:t> will warn you that there’s a conflict in that file</a:t>
            </a:r>
          </a:p>
          <a:p>
            <a:pPr lvl="2"/>
            <a:r>
              <a:rPr lang="en-US" sz="1600" dirty="0"/>
              <a:t>You can’t commit until you resolve that conflict</a:t>
            </a:r>
          </a:p>
          <a:p>
            <a:pPr lvl="1"/>
            <a:r>
              <a:rPr lang="en-US" sz="1800" dirty="0"/>
              <a:t>You should select the ‘conflicted’ file and click on ‘Add’</a:t>
            </a:r>
          </a:p>
          <a:p>
            <a:pPr lvl="2"/>
            <a:r>
              <a:rPr lang="en-US" sz="1600" dirty="0"/>
              <a:t>Dialog will appear asking you to fix the conflict</a:t>
            </a:r>
          </a:p>
          <a:p>
            <a:pPr lvl="2"/>
            <a:r>
              <a:rPr lang="en-US" sz="1600" dirty="0"/>
              <a:t>Edit the file in a separate editor (e.g., Visual Studio), then save it. DO NOT OPEN IN NOTEPAD</a:t>
            </a:r>
          </a:p>
          <a:p>
            <a:pPr lvl="2"/>
            <a:r>
              <a:rPr lang="en-US" sz="1600" dirty="0"/>
              <a:t>Click the ‘Add’ button (to close the dialog box), then commit.  This will resolve the 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</a:t>
            </a:r>
            <a:r>
              <a:rPr lang="en-US" dirty="0"/>
              <a:t>-trivia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all 3 groups have finished the ‘Team Formation’ activity</a:t>
            </a:r>
          </a:p>
          <a:p>
            <a:r>
              <a:rPr lang="en-US" dirty="0"/>
              <a:t>I haven’t gotten the ‘Statement Of Needs’ yet</a:t>
            </a:r>
          </a:p>
          <a:p>
            <a:pPr lvl="1"/>
            <a:r>
              <a:rPr lang="en-US" dirty="0"/>
              <a:t>I’ll write that tomorrow</a:t>
            </a:r>
          </a:p>
          <a:p>
            <a:endParaRPr lang="en-US" dirty="0"/>
          </a:p>
          <a:p>
            <a:r>
              <a:rPr lang="en-US" dirty="0"/>
              <a:t>Please create accounts in </a:t>
            </a:r>
            <a:r>
              <a:rPr lang="en-US" dirty="0" err="1"/>
              <a:t>StudentTracker</a:t>
            </a:r>
            <a:r>
              <a:rPr lang="en-US" dirty="0"/>
              <a:t> and sign up for BIT 286</a:t>
            </a:r>
          </a:p>
          <a:p>
            <a:pPr lvl="1"/>
            <a:r>
              <a:rPr lang="en-US" dirty="0"/>
              <a:t>(this is how I’ll show you your grades)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0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Conflicting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/>
          </a:bodyPr>
          <a:lstStyle/>
          <a:p>
            <a:r>
              <a:rPr lang="en-US" sz="2000" dirty="0"/>
              <a:t>Look at the file that contains the conflict.  It’ll look like: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2"/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&lt;&lt;&lt;&lt;&lt;&lt;&lt; HEAD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FIRST LINE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=======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CONFLICTING ADDITION!</a:t>
            </a:r>
            <a:b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&gt;&gt;&gt;&gt;&gt;&gt;&gt;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672c79e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8e9ef582edc24e23ce9619544fd9cface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3666" y="265895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My change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1167" y="2932815"/>
            <a:ext cx="1139869" cy="16283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31689" y="3125819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Collaborator’s change</a:t>
            </a:r>
          </a:p>
        </p:txBody>
      </p:sp>
      <p:cxnSp>
        <p:nvCxnSpPr>
          <p:cNvPr id="9" name="Straight Arrow Connector 8"/>
          <p:cNvCxnSpPr>
            <a:cxnSpLocks/>
            <a:stCxn id="8" idx="1"/>
          </p:cNvCxnSpPr>
          <p:nvPr/>
        </p:nvCxnSpPr>
        <p:spPr>
          <a:xfrm flipH="1">
            <a:off x="5037553" y="3310485"/>
            <a:ext cx="3194136" cy="33495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117" t="31661" r="2445" b="35671"/>
          <a:stretch/>
        </p:blipFill>
        <p:spPr>
          <a:xfrm>
            <a:off x="311844" y="4400055"/>
            <a:ext cx="11681047" cy="245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409162" y="4005453"/>
            <a:ext cx="5761972" cy="23201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6404" y="1766171"/>
            <a:ext cx="55010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FIRST LINE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4409162" y="2433797"/>
            <a:ext cx="901874" cy="46398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9877" y="1784348"/>
            <a:ext cx="55010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CONFLICTING ADDITION!</a:t>
            </a:r>
            <a:b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  <a:endParaRPr lang="en-US" dirty="0"/>
          </a:p>
        </p:txBody>
      </p:sp>
      <p:cxnSp>
        <p:nvCxnSpPr>
          <p:cNvPr id="23" name="Straight Arrow Connector 22"/>
          <p:cNvCxnSpPr>
            <a:cxnSpLocks/>
            <a:stCxn id="8" idx="1"/>
          </p:cNvCxnSpPr>
          <p:nvPr/>
        </p:nvCxnSpPr>
        <p:spPr>
          <a:xfrm flipH="1" flipV="1">
            <a:off x="8052695" y="2465711"/>
            <a:ext cx="178994" cy="8447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2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Conflicting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/>
          </a:bodyPr>
          <a:lstStyle/>
          <a:p>
            <a:r>
              <a:rPr lang="en-US" sz="2000" dirty="0"/>
              <a:t>In order to resolve the conflict:</a:t>
            </a:r>
          </a:p>
          <a:p>
            <a:r>
              <a:rPr lang="en-US" sz="2000" dirty="0"/>
              <a:t>Look at the changes, and decide what is the right thing to do</a:t>
            </a:r>
          </a:p>
          <a:p>
            <a:pPr lvl="1"/>
            <a:r>
              <a:rPr lang="en-US" sz="1800" dirty="0"/>
              <a:t>This means you need to understand what the code should do</a:t>
            </a:r>
          </a:p>
          <a:p>
            <a:r>
              <a:rPr lang="en-US" sz="2000" dirty="0"/>
              <a:t>Edit the file to do what you want</a:t>
            </a:r>
          </a:p>
          <a:p>
            <a:r>
              <a:rPr lang="en-US" sz="2000" dirty="0"/>
              <a:t>Then remove all the &lt;&lt;&lt;,===, &gt;&gt;&gt; stuff</a:t>
            </a:r>
          </a:p>
          <a:p>
            <a:r>
              <a:rPr lang="en-US" sz="2000" dirty="0"/>
              <a:t>Let’s keep both lines, but put the collaborator’s line first:</a:t>
            </a:r>
          </a:p>
          <a:p>
            <a:pPr lvl="2"/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CONFLICTING ADDITION!</a:t>
            </a:r>
            <a:b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FIRST LINE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1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http://stackoverflow.com/a/7589612/250610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1F7D6-A17E-4491-8704-334FB313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39827"/>
            <a:ext cx="8915400" cy="6092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Owner: Create  a repo</a:t>
            </a:r>
          </a:p>
          <a:p>
            <a:pPr lvl="1"/>
            <a:r>
              <a:rPr lang="en-US" dirty="0"/>
              <a:t>Create a team / organization?  This will allow them all direct commit access</a:t>
            </a:r>
          </a:p>
          <a:p>
            <a:r>
              <a:rPr lang="en-US" dirty="0"/>
              <a:t>Git-Flow:</a:t>
            </a:r>
            <a:br>
              <a:rPr lang="en-US" dirty="0"/>
            </a:br>
            <a:r>
              <a:rPr lang="en-US" dirty="0"/>
              <a:t>Owner: Create branches in the repo – production (main) &amp; dev</a:t>
            </a:r>
          </a:p>
          <a:p>
            <a:r>
              <a:rPr lang="en-US" dirty="0"/>
              <a:t>Start by reviewing – create your own repo in VS, clone locally, modify &amp; upload?</a:t>
            </a:r>
          </a:p>
          <a:p>
            <a:r>
              <a:rPr lang="en-US" dirty="0"/>
              <a:t>Create a project</a:t>
            </a:r>
          </a:p>
          <a:p>
            <a:r>
              <a:rPr lang="en-US" dirty="0"/>
              <a:t>All of the following on one branch:</a:t>
            </a:r>
          </a:p>
          <a:p>
            <a:pPr>
              <a:buFont typeface="+mj-lt"/>
              <a:buAutoNum type="arabicPeriod"/>
            </a:pPr>
            <a:r>
              <a:rPr lang="en-US" dirty="0"/>
              <a:t>Collaborator:  fork, modify, P.R.</a:t>
            </a:r>
            <a:br>
              <a:rPr lang="en-US" dirty="0"/>
            </a:br>
            <a:r>
              <a:rPr lang="en-US" dirty="0"/>
              <a:t>Owner: review &amp; accept</a:t>
            </a:r>
          </a:p>
          <a:p>
            <a:pPr>
              <a:buFont typeface="+mj-lt"/>
              <a:buAutoNum type="arabicPeriod"/>
            </a:pPr>
            <a:r>
              <a:rPr lang="en-US" dirty="0"/>
              <a:t>Owner: modify, commit (via P.R.?)</a:t>
            </a:r>
            <a:br>
              <a:rPr lang="en-US" dirty="0"/>
            </a:br>
            <a:r>
              <a:rPr lang="en-US" dirty="0"/>
              <a:t>Collaborator: retrieve changes?</a:t>
            </a:r>
          </a:p>
          <a:p>
            <a:pPr>
              <a:buFont typeface="+mj-lt"/>
              <a:buAutoNum type="arabicPeriod"/>
            </a:pPr>
            <a:r>
              <a:rPr lang="en-US" dirty="0"/>
              <a:t>Collaborator &amp; Owner: each make non-conflicting changes to their code</a:t>
            </a:r>
            <a:br>
              <a:rPr lang="en-US" dirty="0"/>
            </a:br>
            <a:r>
              <a:rPr lang="en-US" dirty="0"/>
              <a:t>Practice having one person commit &amp; PR, then the other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Have several people all make changes &amp; figure out how to resolve the situation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Git-flow will change this – they’ll need to re-get the master branch</a:t>
            </a:r>
          </a:p>
          <a:p>
            <a:pPr>
              <a:buFont typeface="+mj-lt"/>
              <a:buAutoNum type="arabicPeriod"/>
            </a:pPr>
            <a:r>
              <a:rPr lang="en-US" dirty="0"/>
              <a:t>Same as #3, except with merge-conflicts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1-4 again, but using different branches</a:t>
            </a:r>
          </a:p>
          <a:p>
            <a:pPr lvl="1"/>
            <a:r>
              <a:rPr lang="en-US" dirty="0"/>
              <a:t>Working independently on unrelated branches</a:t>
            </a:r>
          </a:p>
          <a:p>
            <a:pPr lvl="1"/>
            <a:r>
              <a:rPr lang="en-US" dirty="0"/>
              <a:t>Merging a branch into another branch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D5AF-4BB4-4FE2-838B-E4C942C2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2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4CCE-BA50-4CF0-A10D-BC6ADB3E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DC2E-D262-4FCC-9753-10D6AA302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 message must contain the story id that it pertains to</a:t>
            </a:r>
          </a:p>
          <a:p>
            <a:pPr lvl="1"/>
            <a:r>
              <a:rPr lang="en-US" dirty="0"/>
              <a:t>(Update progress doc with link to the commit?)</a:t>
            </a:r>
          </a:p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https://docs.microsoft.com/en-us/vsts/git/tutorial/gitworkflow?view=vsts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How to set up VS?  (Esp. the public/private </a:t>
            </a:r>
            <a:r>
              <a:rPr lang="en-US"/>
              <a:t>key thing?)</a:t>
            </a:r>
          </a:p>
          <a:p>
            <a:r>
              <a:rPr lang="en-US" dirty="0"/>
              <a:t>Might useful?</a:t>
            </a:r>
            <a:br>
              <a:rPr lang="en-US" dirty="0"/>
            </a:br>
            <a:r>
              <a:rPr lang="en-US" dirty="0">
                <a:hlinkClick r:id="rId3"/>
              </a:rPr>
              <a:t>https://blogs.msdn.microsoft.com/benjaminperkins/2017/04/04/setting-up-and-using-github-in-visual-studio-2017/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A141F-AFE8-4621-B412-93CC6C82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40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3524-A207-4F10-B8AD-FBBD506D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create from existing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CA4E-AF50-4476-B2FB-5994549B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First, make sure that the solution file (.SLN file) is in the same folder as all the other files</a:t>
            </a:r>
          </a:p>
          <a:p>
            <a:pPr lvl="1"/>
            <a:r>
              <a:rPr lang="en-US" dirty="0"/>
              <a:t>For my ‘</a:t>
            </a:r>
            <a:r>
              <a:rPr lang="en-US" dirty="0" err="1"/>
              <a:t>todo</a:t>
            </a:r>
            <a:r>
              <a:rPr lang="en-US" dirty="0"/>
              <a:t>’ app the solution file was in the folder ABOVE, and VS committed everything there &amp; below (but VS still only showed me what was in the VS Solution/Project)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https://docs.microsoft.com/en-us/vsts/git/tutorial/creatingrepo?view=vsts&amp;tabs=visual-studio#from-an-existing-solution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In VS 2017, the lower-right button is now called “Add To Source Control” ☺</a:t>
            </a:r>
          </a:p>
          <a:p>
            <a:pPr lvl="1"/>
            <a:r>
              <a:rPr lang="en-US" dirty="0"/>
              <a:t>If you’re using GitHub then you’ll need an empty repo on GitHub.com</a:t>
            </a:r>
          </a:p>
          <a:p>
            <a:pPr lvl="2"/>
            <a:r>
              <a:rPr lang="en-US" dirty="0"/>
              <a:t>Make that using the web UI</a:t>
            </a:r>
          </a:p>
          <a:p>
            <a:pPr lvl="1"/>
            <a:r>
              <a:rPr lang="en-US" dirty="0"/>
              <a:t>Then copy the URL &amp; paste it into the ‘</a:t>
            </a:r>
            <a:r>
              <a:rPr lang="en-US" dirty="0" err="1"/>
              <a:t>url</a:t>
            </a:r>
            <a:r>
              <a:rPr lang="en-US" dirty="0"/>
              <a:t> here’ box that appears</a:t>
            </a:r>
          </a:p>
          <a:p>
            <a:pPr lvl="1"/>
            <a:r>
              <a:rPr lang="en-US" dirty="0"/>
              <a:t>Click ‘publish’</a:t>
            </a:r>
          </a:p>
          <a:p>
            <a:pPr lvl="1"/>
            <a:r>
              <a:rPr lang="en-US" dirty="0"/>
              <a:t>CREDENTIALS?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6B57E-5274-4A89-A08C-B80DC62E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0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14F5-42BD-43F9-B0FB-AD493E20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clone from GitHub: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0BB02-5F53-45D7-B6B5-B6917567C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dirty="0">
                <a:sym typeface="Wingdings" panose="05000000000000000000" pitchFamily="2" charset="2"/>
              </a:rPr>
              <a:t> Team Explorer</a:t>
            </a:r>
          </a:p>
          <a:p>
            <a:r>
              <a:rPr lang="en-US" dirty="0">
                <a:sym typeface="Wingdings" panose="05000000000000000000" pitchFamily="2" charset="2"/>
              </a:rPr>
              <a:t>Manage Connections panel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Git Repos drop-down</a:t>
            </a:r>
          </a:p>
          <a:p>
            <a:pPr lvl="1"/>
            <a:r>
              <a:rPr lang="en-US" dirty="0"/>
              <a:t>Select ‘Clone’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7A407-167B-4C03-8B38-4B7B419F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7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1CDB-7A56-489C-A2AF-E597B8F6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F513-5A45-4F00-803B-F9EE9222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To see / stage changes</a:t>
            </a:r>
          </a:p>
          <a:p>
            <a:r>
              <a:rPr lang="en-US" dirty="0"/>
              <a:t>‘Home’ panel, then ‘Changes’ option</a:t>
            </a:r>
          </a:p>
          <a:p>
            <a:r>
              <a:rPr lang="en-US" dirty="0"/>
              <a:t>Within the ‘Changes’ list, click on the ‘+’ to stage all the changes</a:t>
            </a:r>
          </a:p>
          <a:p>
            <a:pPr lvl="1"/>
            <a:r>
              <a:rPr lang="en-US" dirty="0"/>
              <a:t>Under the ‘…’ menu you can switch between Tree View (the default) and List View</a:t>
            </a:r>
          </a:p>
          <a:p>
            <a:pPr marL="0" indent="0">
              <a:buNone/>
            </a:pPr>
            <a:r>
              <a:rPr lang="en-US" sz="2400" b="1" dirty="0"/>
              <a:t>To commit (and push/sync):</a:t>
            </a:r>
            <a:endParaRPr lang="en-US" sz="2400" dirty="0"/>
          </a:p>
          <a:p>
            <a:r>
              <a:rPr lang="en-US" dirty="0"/>
              <a:t>‘Home’ panel, then ‘Changes’ option</a:t>
            </a:r>
          </a:p>
          <a:p>
            <a:r>
              <a:rPr lang="en-US" dirty="0"/>
              <a:t>There’s a big yellow box at the top to type your commit message into</a:t>
            </a:r>
          </a:p>
          <a:p>
            <a:pPr lvl="1"/>
            <a:r>
              <a:rPr lang="en-US" i="1" dirty="0"/>
              <a:t>Commit message must contain the story id that it pertains to</a:t>
            </a:r>
          </a:p>
          <a:p>
            <a:pPr lvl="1"/>
            <a:r>
              <a:rPr lang="en-US" i="1" dirty="0"/>
              <a:t>(Update progress doc with link to the commit?)</a:t>
            </a:r>
            <a:endParaRPr lang="en-US" dirty="0"/>
          </a:p>
          <a:p>
            <a:r>
              <a:rPr lang="en-US" dirty="0"/>
              <a:t>Button for ‘Commit Staged’ (local commit), drop-down menu on the button to Commit + Push, or Commit + Sync</a:t>
            </a:r>
          </a:p>
          <a:p>
            <a:r>
              <a:rPr lang="en-US" dirty="0"/>
              <a:t>NOTE: THIS SHOULD ASK FOR CREDENTIALS, YES?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7393E-F860-4BBD-A01A-DA08C46D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0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1CDB-7A56-489C-A2AF-E597B8F6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F513-5A45-4F00-803B-F9EE9222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retrieve changes from GitHub</a:t>
            </a:r>
          </a:p>
          <a:p>
            <a:r>
              <a:rPr lang="en-US" dirty="0"/>
              <a:t>‘Home’ panel, then ‘Sync’ option</a:t>
            </a:r>
          </a:p>
          <a:p>
            <a:r>
              <a:rPr lang="en-US" dirty="0"/>
              <a:t>Under ‘Incoming Commits’ click on ‘Pull’</a:t>
            </a:r>
          </a:p>
          <a:p>
            <a:pPr lvl="1"/>
            <a:r>
              <a:rPr lang="en-US" dirty="0"/>
              <a:t>(Pull = fetch + merge)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7393E-F860-4BBD-A01A-DA08C46D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11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8E52-886A-412F-9691-4D02CF6A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Non-conflicting Pull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AFE4-5381-4CBA-9949-44AD9A9F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To create pull request</a:t>
            </a:r>
          </a:p>
          <a:p>
            <a:r>
              <a:rPr lang="en-US" dirty="0"/>
              <a:t>First commit the changes, push them to your fork</a:t>
            </a:r>
          </a:p>
          <a:p>
            <a:r>
              <a:rPr lang="en-US" dirty="0"/>
              <a:t>On the GitHub, click on ‘new pull request’</a:t>
            </a:r>
          </a:p>
          <a:p>
            <a:r>
              <a:rPr lang="en-US" dirty="0"/>
              <a:t>OWNER</a:t>
            </a:r>
          </a:p>
          <a:p>
            <a:r>
              <a:rPr lang="en-US" dirty="0"/>
              <a:t>In the repo (on GitHub), click on ‘Pull Requests’, click on the P.R. that was just submitted</a:t>
            </a:r>
          </a:p>
          <a:p>
            <a:r>
              <a:rPr lang="en-US" dirty="0"/>
              <a:t>Review changes (comment, approve, or request changes)</a:t>
            </a:r>
          </a:p>
          <a:p>
            <a:r>
              <a:rPr lang="en-US" dirty="0"/>
              <a:t>Then Commit the merge</a:t>
            </a:r>
          </a:p>
          <a:p>
            <a:r>
              <a:rPr lang="en-US" dirty="0"/>
              <a:t>Change has now been accepted</a:t>
            </a:r>
          </a:p>
          <a:p>
            <a:r>
              <a:rPr lang="en-US" dirty="0"/>
              <a:t>OWNER: In V.S. go back and Sync (Pull) the changes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FE20B-D93F-4BD9-A7F6-1D405270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1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In A Group: 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in the repository always works</a:t>
            </a:r>
          </a:p>
          <a:p>
            <a:pPr lvl="1"/>
            <a:r>
              <a:rPr lang="en-US" dirty="0"/>
              <a:t>Modulo bugs, of course</a:t>
            </a:r>
          </a:p>
          <a:p>
            <a:r>
              <a:rPr lang="en-US" dirty="0"/>
              <a:t>Do test while developing</a:t>
            </a:r>
          </a:p>
          <a:p>
            <a:pPr lvl="1"/>
            <a:r>
              <a:rPr lang="en-US" dirty="0"/>
              <a:t>So you’ll check in a completed feature and the tests for it</a:t>
            </a:r>
          </a:p>
          <a:p>
            <a:pPr lvl="2"/>
            <a:r>
              <a:rPr lang="en-US" dirty="0"/>
              <a:t>This might mean checking in a document with a checklist to manually verify</a:t>
            </a:r>
          </a:p>
          <a:p>
            <a:pPr lvl="1"/>
            <a:r>
              <a:rPr lang="en-US" dirty="0"/>
              <a:t>Do NOT develop the code and then go back for a 'QA' phase!!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These are required for this class!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B05E-C221-4520-BE02-B94CAD9B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getting non-conflicting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D80B-CBC8-4872-AE2E-BE0382967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Owner: modify, commit (via P.R.?)</a:t>
            </a:r>
            <a:br>
              <a:rPr lang="en-US" dirty="0"/>
            </a:br>
            <a:r>
              <a:rPr lang="en-US" dirty="0"/>
              <a:t>Collaborator: retrieve changes?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Collaborator &amp; Owner: each make non-conflicting changes to their code</a:t>
            </a:r>
            <a:br>
              <a:rPr lang="en-US" dirty="0"/>
            </a:br>
            <a:r>
              <a:rPr lang="en-US" dirty="0"/>
              <a:t>Practice having one person commit &amp; PR, then the other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Have several people all make changes &amp; figure out how to resolve the situation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Git-flow will change this – they’ll need to re-get the master branch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6E63C-6904-4C22-A896-F8600FE3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1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7C03-E976-4A3B-A93E-59803917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w/ merge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6822-DDB0-499B-BAE7-ADF57C92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Force a merge conflict</a:t>
            </a:r>
          </a:p>
          <a:p>
            <a:r>
              <a:rPr lang="en-US" dirty="0"/>
              <a:t>Commit your work locally, then pull the most recent changes from the server(first into your fork on GitHub, then into your PC).</a:t>
            </a:r>
          </a:p>
          <a:p>
            <a:r>
              <a:rPr lang="en-US" dirty="0"/>
              <a:t>Should notice the merge conflict when you pull the server’s changes</a:t>
            </a:r>
          </a:p>
          <a:p>
            <a:r>
              <a:rPr lang="en-US" dirty="0"/>
              <a:t>Git will put the conflict markers into your file</a:t>
            </a:r>
          </a:p>
          <a:p>
            <a:pPr lvl="1"/>
            <a:r>
              <a:rPr lang="en-US" dirty="0"/>
              <a:t>Learn to read these</a:t>
            </a:r>
          </a:p>
          <a:p>
            <a:r>
              <a:rPr lang="en-US" dirty="0"/>
              <a:t>Resolve it by editing your file to remove the markers, then commit</a:t>
            </a:r>
          </a:p>
          <a:p>
            <a:r>
              <a:rPr lang="en-US" dirty="0"/>
              <a:t>WARNING: VS can mess with random files, sometimes introducing merge </a:t>
            </a:r>
            <a:r>
              <a:rPr lang="en-US" dirty="0" err="1"/>
              <a:t>conficts</a:t>
            </a:r>
            <a:endParaRPr lang="en-US" dirty="0"/>
          </a:p>
          <a:p>
            <a:r>
              <a:rPr lang="en-US" dirty="0">
                <a:hlinkClick r:id="rId2"/>
              </a:rPr>
              <a:t>https://docs.microsoft.com/en-us/vsts/git/tutorial/merging?view=vsts&amp;tabs=visual-studio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B083D-24C5-4E2C-B2AA-74561D7F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5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version control?</a:t>
            </a:r>
            <a:br>
              <a:rPr lang="en-US" dirty="0"/>
            </a:br>
            <a:r>
              <a:rPr lang="en-US" dirty="0"/>
              <a:t>(and what's up with git?)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Version control: Persistent, global undo</a:t>
            </a:r>
          </a:p>
          <a:p>
            <a:endParaRPr lang="en-US" sz="2400" dirty="0"/>
          </a:p>
          <a:p>
            <a:r>
              <a:rPr lang="en-US" sz="2400" dirty="0"/>
              <a:t>Shared amongst people</a:t>
            </a:r>
          </a:p>
          <a:p>
            <a:pPr lvl="1"/>
            <a:r>
              <a:rPr lang="en-US" sz="2200" dirty="0"/>
              <a:t>(Once you’ve got the ‘undo history’ saved on the disk, you can share it with others)</a:t>
            </a:r>
          </a:p>
          <a:p>
            <a:pPr lvl="1"/>
            <a:endParaRPr lang="en-US" sz="2200" dirty="0"/>
          </a:p>
          <a:p>
            <a:r>
              <a:rPr lang="en-US" sz="2400" dirty="0"/>
              <a:t>Helps to coordinate work</a:t>
            </a:r>
          </a:p>
          <a:p>
            <a:pPr lvl="1"/>
            <a:r>
              <a:rPr lang="en-US" sz="2200" dirty="0"/>
              <a:t>Automatically flags conflicts for you to resolve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version control?</a:t>
            </a:r>
            <a:br>
              <a:rPr lang="en-US" dirty="0"/>
            </a:br>
            <a:r>
              <a:rPr lang="en-US" dirty="0"/>
              <a:t>(and what's up with git?)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Git</a:t>
            </a:r>
            <a:r>
              <a:rPr lang="en-US" sz="2400" dirty="0"/>
              <a:t> was created by Linus Torvalds (of Linux fame)</a:t>
            </a:r>
          </a:p>
          <a:p>
            <a:r>
              <a:rPr lang="en-US" sz="2400" dirty="0" err="1"/>
              <a:t>Git</a:t>
            </a:r>
            <a:r>
              <a:rPr lang="en-US" sz="2400" dirty="0"/>
              <a:t> was made to be decentralized</a:t>
            </a:r>
          </a:p>
          <a:p>
            <a:pPr lvl="1"/>
            <a:r>
              <a:rPr lang="en-US" sz="2200" dirty="0"/>
              <a:t>Each person has their own, individual copy of the entire project</a:t>
            </a:r>
          </a:p>
          <a:p>
            <a:r>
              <a:rPr lang="en-US" sz="2400" dirty="0"/>
              <a:t>Each person can work independently and then merge their work back together, easily</a:t>
            </a:r>
          </a:p>
          <a:p>
            <a:pPr lvl="1"/>
            <a:endParaRPr lang="en-US" sz="2200" dirty="0"/>
          </a:p>
          <a:p>
            <a:r>
              <a:rPr lang="en-US" sz="2400" dirty="0"/>
              <a:t>Let's look at pictures!</a:t>
            </a:r>
          </a:p>
          <a:p>
            <a:pPr lvl="1"/>
            <a:r>
              <a:rPr lang="en-US" sz="2000" dirty="0">
                <a:hlinkClick r:id="rId3"/>
              </a:rPr>
              <a:t>http://git-scm.com/book/en/v2/Getting-Started-About-Version-Control</a:t>
            </a:r>
            <a:r>
              <a:rPr lang="en-US" sz="2000" dirty="0"/>
              <a:t>  </a:t>
            </a:r>
          </a:p>
          <a:p>
            <a:pPr lvl="1"/>
            <a:r>
              <a:rPr lang="en-US" sz="2200" dirty="0">
                <a:hlinkClick r:id="rId4"/>
              </a:rPr>
              <a:t>http://git-scm.com/book/en/v2/Getting-Started-Git-Basics#The-Three-States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2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3146244"/>
          </a:xfrm>
        </p:spPr>
        <p:txBody>
          <a:bodyPr>
            <a:normAutofit/>
          </a:bodyPr>
          <a:lstStyle/>
          <a:p>
            <a:r>
              <a:rPr lang="en-US" dirty="0"/>
              <a:t>Getting set up with GitHub.com</a:t>
            </a:r>
          </a:p>
          <a:p>
            <a:r>
              <a:rPr lang="en-US" dirty="0"/>
              <a:t>Getting set up with Elegit</a:t>
            </a:r>
          </a:p>
          <a:p>
            <a:r>
              <a:rPr lang="en-US" dirty="0"/>
              <a:t>Creating a repo locally</a:t>
            </a:r>
          </a:p>
          <a:p>
            <a:r>
              <a:rPr lang="en-US" dirty="0"/>
              <a:t>Adding a file to the local repo</a:t>
            </a:r>
          </a:p>
          <a:p>
            <a:r>
              <a:rPr lang="en-US" dirty="0"/>
              <a:t>Push the changes back to GitHub.com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8" y="696190"/>
            <a:ext cx="9530339" cy="5892500"/>
          </a:xfrm>
        </p:spPr>
        <p:txBody>
          <a:bodyPr>
            <a:noAutofit/>
          </a:bodyPr>
          <a:lstStyle/>
          <a:p>
            <a:r>
              <a:rPr lang="en-US" sz="2400" dirty="0"/>
              <a:t>Today let’s use Elegit - </a:t>
            </a:r>
            <a:r>
              <a:rPr lang="en-US" sz="2400" dirty="0">
                <a:hlinkClick r:id="rId2"/>
              </a:rPr>
              <a:t>http://elegit.org/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If you need a 32 bit version (to run on the school computers, go to </a:t>
            </a:r>
            <a:r>
              <a:rPr lang="en-US" sz="2000" dirty="0">
                <a:hlinkClick r:id="rId3"/>
              </a:rPr>
              <a:t>http://faculty.cascadia.edu/mpanitz/Downloads/Elegit.zip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Download, extract/install, and then run it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Elegit has built-in code to interact with GitHub, </a:t>
            </a:r>
            <a:r>
              <a:rPr lang="en-US" sz="2000" dirty="0" err="1"/>
              <a:t>BitBucket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, so you don’t need to install </a:t>
            </a:r>
            <a:r>
              <a:rPr lang="en-US" sz="2000" dirty="0" err="1"/>
              <a:t>Git</a:t>
            </a:r>
            <a:r>
              <a:rPr lang="en-US" sz="2000" dirty="0"/>
              <a:t> separately.</a:t>
            </a:r>
          </a:p>
          <a:p>
            <a:pPr lvl="1"/>
            <a:endParaRPr lang="en-US" sz="2000" dirty="0"/>
          </a:p>
          <a:p>
            <a:r>
              <a:rPr lang="en-US" sz="2400" dirty="0"/>
              <a:t>We’re going to look at GitHub.com, but you can go to BitBucket.com, or Microsoft’s </a:t>
            </a:r>
            <a:r>
              <a:rPr lang="en-US" sz="2400" dirty="0" err="1"/>
              <a:t>git</a:t>
            </a:r>
            <a:r>
              <a:rPr lang="en-US" sz="2400" dirty="0"/>
              <a:t> servers,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r>
              <a:rPr lang="en-US" sz="2200" dirty="0"/>
              <a:t>Each website has it's own directions (they should all be pretty similar)</a:t>
            </a:r>
          </a:p>
          <a:p>
            <a:pPr algn="r"/>
            <a:r>
              <a:rPr lang="en-US" sz="2400" dirty="0"/>
              <a:t>From </a:t>
            </a:r>
            <a:r>
              <a:rPr lang="en-US" sz="2400" u="sng" dirty="0">
                <a:hlinkClick r:id="rId4"/>
              </a:rPr>
              <a:t>Intro To </a:t>
            </a:r>
            <a:r>
              <a:rPr lang="en-US" sz="2400" u="sng" dirty="0" err="1">
                <a:hlinkClick r:id="rId4"/>
              </a:rPr>
              <a:t>Git</a:t>
            </a:r>
            <a:r>
              <a:rPr lang="en-US" sz="2400" u="sng" dirty="0">
                <a:hlinkClick r:id="rId4"/>
              </a:rPr>
              <a:t> For Web Designers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8" y="696190"/>
            <a:ext cx="9530339" cy="5892500"/>
          </a:xfrm>
        </p:spPr>
        <p:txBody>
          <a:bodyPr>
            <a:noAutofit/>
          </a:bodyPr>
          <a:lstStyle/>
          <a:p>
            <a:r>
              <a:rPr lang="en-US" sz="2400" dirty="0"/>
              <a:t>Each person should create a GitHub account </a:t>
            </a:r>
          </a:p>
          <a:p>
            <a:pPr lvl="1"/>
            <a:r>
              <a:rPr lang="en-US" sz="2200" dirty="0"/>
              <a:t>(If you’ve already got one then just log into that)</a:t>
            </a:r>
          </a:p>
          <a:p>
            <a:pPr lvl="1"/>
            <a:endParaRPr lang="en-US" sz="2200" dirty="0"/>
          </a:p>
          <a:p>
            <a:r>
              <a:rPr lang="en-US" sz="2400" dirty="0"/>
              <a:t>Then create a new repo on GitHub</a:t>
            </a:r>
          </a:p>
          <a:p>
            <a:pPr lvl="1"/>
            <a:r>
              <a:rPr lang="en-US" sz="2200" dirty="0"/>
              <a:t>The ‘plus on the top-right corner:</a:t>
            </a:r>
          </a:p>
          <a:p>
            <a:pPr lvl="1"/>
            <a:r>
              <a:rPr lang="en-US" sz="2200" dirty="0"/>
              <a:t>(For right now just make it public)</a:t>
            </a:r>
          </a:p>
          <a:p>
            <a:pPr lvl="1"/>
            <a:r>
              <a:rPr lang="en-US" sz="2200" dirty="0"/>
              <a:t>Copy the URL for the repo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842" t="10151" r="7316" b="62192"/>
          <a:stretch/>
        </p:blipFill>
        <p:spPr>
          <a:xfrm>
            <a:off x="7533794" y="1598062"/>
            <a:ext cx="4658206" cy="386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56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263048"/>
            <a:ext cx="5912285" cy="6325642"/>
          </a:xfrm>
        </p:spPr>
        <p:txBody>
          <a:bodyPr>
            <a:noAutofit/>
          </a:bodyPr>
          <a:lstStyle/>
          <a:p>
            <a:r>
              <a:rPr lang="en-US" sz="2400" dirty="0"/>
              <a:t>GOAL: Add a simple text file</a:t>
            </a:r>
          </a:p>
          <a:p>
            <a:r>
              <a:rPr lang="en-US" sz="2400" dirty="0"/>
              <a:t>Clone the repo in Elegit</a:t>
            </a:r>
          </a:p>
          <a:p>
            <a:endParaRPr lang="en-US" sz="2400" dirty="0"/>
          </a:p>
          <a:p>
            <a:r>
              <a:rPr lang="en-US" sz="2400" dirty="0"/>
              <a:t>You’ll need the URL from GitHub</a:t>
            </a:r>
          </a:p>
          <a:p>
            <a:pPr lvl="1"/>
            <a:r>
              <a:rPr lang="en-US" sz="2000" dirty="0"/>
              <a:t>(and your GitHub username/password)</a:t>
            </a:r>
          </a:p>
          <a:p>
            <a:pPr lvl="1"/>
            <a:endParaRPr lang="en-US" sz="2200" dirty="0"/>
          </a:p>
          <a:p>
            <a:endParaRPr lang="en-US" sz="2400" dirty="0"/>
          </a:p>
          <a:p>
            <a:r>
              <a:rPr lang="en-US" sz="2400" dirty="0"/>
              <a:t>Open the folder</a:t>
            </a:r>
          </a:p>
          <a:p>
            <a:r>
              <a:rPr lang="en-US" sz="2400" dirty="0"/>
              <a:t>Add a simple text file, with a distinctive first message</a:t>
            </a:r>
          </a:p>
          <a:p>
            <a:pPr lvl="1"/>
            <a:r>
              <a:rPr lang="en-US" sz="2200" dirty="0"/>
              <a:t>Example: </a:t>
            </a:r>
            <a:r>
              <a:rPr lang="en-US" sz="2200" b="1" dirty="0"/>
              <a:t>This is my distinctive first message!</a:t>
            </a:r>
            <a:endParaRPr lang="en-US" sz="2200" dirty="0"/>
          </a:p>
          <a:p>
            <a:pPr lvl="1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01" t="3653" r="70083" b="60548"/>
          <a:stretch/>
        </p:blipFill>
        <p:spPr>
          <a:xfrm>
            <a:off x="7089732" y="970343"/>
            <a:ext cx="5102268" cy="516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1111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5880</TotalTime>
  <Words>1794</Words>
  <Application>Microsoft Office PowerPoint</Application>
  <PresentationFormat>Widescreen</PresentationFormat>
  <Paragraphs>276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Wingdings</vt:lpstr>
      <vt:lpstr>Wingdings 3</vt:lpstr>
      <vt:lpstr>Wisp</vt:lpstr>
      <vt:lpstr>BIT 286:  (Web) Application Programming</vt:lpstr>
      <vt:lpstr>Adminis-trivia</vt:lpstr>
      <vt:lpstr>Coding In A Group:  Best Practices</vt:lpstr>
      <vt:lpstr>What is version control? (and what's up with git?)</vt:lpstr>
      <vt:lpstr>What is version control? (and what's up with git?)</vt:lpstr>
      <vt:lpstr>Starting Out</vt:lpstr>
      <vt:lpstr>Starting out</vt:lpstr>
      <vt:lpstr>Starting out</vt:lpstr>
      <vt:lpstr>Starting out</vt:lpstr>
      <vt:lpstr>Starting out</vt:lpstr>
      <vt:lpstr>Thinking about your files</vt:lpstr>
      <vt:lpstr>git is ok with files that  aren't part of your project</vt:lpstr>
      <vt:lpstr>Typical Individual Workflow</vt:lpstr>
      <vt:lpstr>Typical Individual Workflow</vt:lpstr>
      <vt:lpstr>Working Jointly On A Shared Repo</vt:lpstr>
      <vt:lpstr>Add collaborators</vt:lpstr>
      <vt:lpstr>Exercise:  Independent additions to the repo</vt:lpstr>
      <vt:lpstr>Conflicting Changes</vt:lpstr>
      <vt:lpstr>Exercise:  Conflicting additions to the repo</vt:lpstr>
      <vt:lpstr>Exercise:  Conflicting additions to the repo</vt:lpstr>
      <vt:lpstr>Exercise:  Conflicting additions to the repo</vt:lpstr>
      <vt:lpstr>More info</vt:lpstr>
      <vt:lpstr>PowerPoint Presentation</vt:lpstr>
      <vt:lpstr>Misc.</vt:lpstr>
      <vt:lpstr>To create from existing solution</vt:lpstr>
      <vt:lpstr>To clone from GitHub:</vt:lpstr>
      <vt:lpstr>PowerPoint Presentation</vt:lpstr>
      <vt:lpstr>PowerPoint Presentation</vt:lpstr>
      <vt:lpstr>Non-conflicting Pull Request</vt:lpstr>
      <vt:lpstr>Practice getting non-conflicting changes</vt:lpstr>
      <vt:lpstr>Merge w/ merge conflicts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 285:  Web Application Programming</dc:title>
  <dc:creator>Craig Duckett</dc:creator>
  <cp:lastModifiedBy>mike</cp:lastModifiedBy>
  <cp:revision>316</cp:revision>
  <dcterms:created xsi:type="dcterms:W3CDTF">2014-11-07T17:57:23Z</dcterms:created>
  <dcterms:modified xsi:type="dcterms:W3CDTF">2018-04-21T07:35:10Z</dcterms:modified>
</cp:coreProperties>
</file>