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7" r:id="rId6"/>
    <p:sldId id="301" r:id="rId7"/>
    <p:sldId id="299" r:id="rId8"/>
    <p:sldId id="300" r:id="rId9"/>
    <p:sldId id="278" r:id="rId10"/>
    <p:sldId id="280" r:id="rId11"/>
    <p:sldId id="281" r:id="rId12"/>
    <p:sldId id="282" r:id="rId13"/>
    <p:sldId id="283" r:id="rId14"/>
    <p:sldId id="284" r:id="rId15"/>
    <p:sldId id="293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BDA261-D682-4CF4-ABBF-C7A1AF4F282E}">
          <p14:sldIdLst>
            <p14:sldId id="256"/>
            <p14:sldId id="270"/>
            <p14:sldId id="271"/>
            <p14:sldId id="272"/>
          </p14:sldIdLst>
        </p14:section>
        <p14:section name="Untitled Section" id="{1E4B04E8-AE90-4EF5-BFB8-D4475C3CE97C}">
          <p14:sldIdLst>
            <p14:sldId id="277"/>
            <p14:sldId id="301"/>
            <p14:sldId id="299"/>
            <p14:sldId id="300"/>
            <p14:sldId id="278"/>
            <p14:sldId id="280"/>
            <p14:sldId id="281"/>
            <p14:sldId id="282"/>
            <p14:sldId id="283"/>
            <p14:sldId id="284"/>
            <p14:sldId id="293"/>
            <p14:sldId id="288"/>
          </p14:sldIdLst>
        </p14:section>
        <p14:section name="Untitled Section" id="{5EB66822-354D-40A8-84F0-25AEC83638E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603"/>
    <a:srgbClr val="990000"/>
    <a:srgbClr val="0000CC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1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285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892376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31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2075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270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2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5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0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9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8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3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bb397687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tutorials/first-mvc-app/adding-mode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adding-a-mode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1005145/DNVM-DNX-and-DNU-Understanding-the-ASP-NET-Runtime" TargetMode="External"/><Relationship Id="rId2" Type="http://schemas.openxmlformats.org/officeDocument/2006/relationships/hyperlink" Target="https://docs.asp.net/en/latest/tutorials/first-mvc-app/adding-model.html#use-data-migrations-to-create-the-databa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project.com/Articles/1005145/DNVM-DNX-and-DNU-Understanding-the-ASP-NET-Runti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enus.cs.qc.cuny.edu/~kchin/howtos/path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58381/Movi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39774" y="5014350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04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Thursday, January 15,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9774" y="50741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ASP.Net</a:t>
            </a:r>
            <a:r>
              <a:rPr lang="en-US" sz="3200" dirty="0"/>
              <a:t> MVC - Models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the Details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ViewData</a:t>
            </a:r>
            <a:r>
              <a:rPr lang="en-US" sz="2400" dirty="0" smtClean="0"/>
              <a:t> thing was convenient…</a:t>
            </a:r>
          </a:p>
          <a:p>
            <a:r>
              <a:rPr lang="en-US" sz="2400" dirty="0" smtClean="0"/>
              <a:t>… but also error-prone </a:t>
            </a:r>
          </a:p>
          <a:p>
            <a:pPr lvl="1"/>
            <a:r>
              <a:rPr lang="en-US" sz="2200" dirty="0" smtClean="0"/>
              <a:t>(there’s no way for the compiler to check that any given field will actually exist when executing the View)</a:t>
            </a:r>
          </a:p>
          <a:p>
            <a:endParaRPr lang="en-US" sz="2400" dirty="0"/>
          </a:p>
          <a:p>
            <a:r>
              <a:rPr lang="en-US" sz="2400" dirty="0" smtClean="0"/>
              <a:t>A “Strongly typed” approach would be better</a:t>
            </a:r>
          </a:p>
          <a:p>
            <a:pPr lvl="1"/>
            <a:r>
              <a:rPr lang="en-US" sz="2200" dirty="0" smtClean="0"/>
              <a:t>At compile-time we use an object from a specific class</a:t>
            </a:r>
          </a:p>
          <a:p>
            <a:pPr lvl="1"/>
            <a:r>
              <a:rPr lang="en-US" sz="2200" dirty="0" smtClean="0"/>
              <a:t>Now compiler can check (in the View) if a given method/property actually exists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25" y="1615130"/>
            <a:ext cx="2499775" cy="2347270"/>
          </a:xfrm>
        </p:spPr>
        <p:txBody>
          <a:bodyPr/>
          <a:lstStyle/>
          <a:p>
            <a:r>
              <a:rPr lang="en-US" dirty="0" smtClean="0"/>
              <a:t>Examining the Details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972" y="177800"/>
            <a:ext cx="8628640" cy="5733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public </a:t>
            </a:r>
            <a:r>
              <a:rPr lang="en-US" sz="2400" dirty="0" err="1"/>
              <a:t>ActionResult</a:t>
            </a:r>
            <a:r>
              <a:rPr lang="en-US" sz="2400" dirty="0"/>
              <a:t> Details(</a:t>
            </a:r>
            <a:r>
              <a:rPr lang="en-US" sz="2400" dirty="0" err="1"/>
              <a:t>int</a:t>
            </a:r>
            <a:r>
              <a:rPr lang="en-US" sz="2400" dirty="0"/>
              <a:t>? id)</a:t>
            </a:r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 if (id == null)</a:t>
            </a:r>
          </a:p>
          <a:p>
            <a:pPr marL="0" indent="0">
              <a:buNone/>
            </a:pPr>
            <a:r>
              <a:rPr lang="en-US" sz="2400" dirty="0"/>
              <a:t>    {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return </a:t>
            </a:r>
            <a:r>
              <a:rPr lang="en-US" sz="2400" dirty="0" err="1" smtClean="0"/>
              <a:t>HttpNotFound</a:t>
            </a:r>
            <a:r>
              <a:rPr lang="en-US" sz="2400" dirty="0" smtClean="0"/>
              <a:t>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dirty="0" smtClean="0"/>
              <a:t>    Movie </a:t>
            </a:r>
            <a:r>
              <a:rPr lang="en-US" sz="2400" dirty="0" err="1"/>
              <a:t>movie</a:t>
            </a:r>
            <a:r>
              <a:rPr lang="en-US" sz="2400" dirty="0"/>
              <a:t> = _</a:t>
            </a:r>
            <a:r>
              <a:rPr lang="en-US" sz="2400" dirty="0" err="1"/>
              <a:t>context.Movie.Single</a:t>
            </a:r>
            <a:r>
              <a:rPr lang="en-US" sz="2400" dirty="0"/>
              <a:t>(m =&gt; m.ID == id);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 </a:t>
            </a:r>
            <a:r>
              <a:rPr lang="en-US" sz="2400" dirty="0"/>
              <a:t>(movie == null)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</a:t>
            </a:r>
            <a:r>
              <a:rPr lang="en-US" sz="2400" dirty="0"/>
              <a:t>return </a:t>
            </a:r>
            <a:r>
              <a:rPr lang="en-US" sz="2400" dirty="0" err="1"/>
              <a:t>HttpNotFound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/>
              <a:t>return View(movie</a:t>
            </a:r>
            <a:r>
              <a:rPr lang="en-US" sz="2400" dirty="0" smtClean="0"/>
              <a:t>);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06067" y="3687945"/>
            <a:ext cx="33618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is like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SELECT *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FROM &lt;</a:t>
            </a:r>
            <a:r>
              <a:rPr lang="en-US" sz="2400" b="1" dirty="0" err="1" smtClean="0">
                <a:solidFill>
                  <a:srgbClr val="7030A0"/>
                </a:solidFill>
              </a:rPr>
              <a:t>MoviesTable</a:t>
            </a:r>
            <a:r>
              <a:rPr lang="en-US" sz="2400" b="1" dirty="0" smtClean="0">
                <a:solidFill>
                  <a:srgbClr val="7030A0"/>
                </a:solidFill>
              </a:rPr>
              <a:t>&gt;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WHERE &lt;id matches&gt;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  <a:endCxn id="10" idx="2"/>
          </p:cNvCxnSpPr>
          <p:nvPr/>
        </p:nvCxnSpPr>
        <p:spPr>
          <a:xfrm flipH="1" flipV="1">
            <a:off x="8499625" y="3689748"/>
            <a:ext cx="406442" cy="783027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494638" y="2785631"/>
            <a:ext cx="6009974" cy="904117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10301" y="5539856"/>
            <a:ext cx="4200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Note that we’re now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passing this specific object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to the View.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>
            <a:stCxn id="8" idx="1"/>
            <a:endCxn id="12" idx="3"/>
          </p:cNvCxnSpPr>
          <p:nvPr/>
        </p:nvCxnSpPr>
        <p:spPr>
          <a:xfrm flipH="1" flipV="1">
            <a:off x="6079690" y="5736245"/>
            <a:ext cx="930611" cy="403776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907189" y="5298842"/>
            <a:ext cx="1172501" cy="874805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885524" y="184309"/>
            <a:ext cx="6143146" cy="507669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25" y="1615130"/>
            <a:ext cx="2499775" cy="4296092"/>
          </a:xfrm>
        </p:spPr>
        <p:txBody>
          <a:bodyPr>
            <a:normAutofit/>
          </a:bodyPr>
          <a:lstStyle/>
          <a:p>
            <a:r>
              <a:rPr lang="en-US" dirty="0" smtClean="0"/>
              <a:t>Examining the Details’ </a:t>
            </a:r>
            <a:br>
              <a:rPr lang="en-US" dirty="0" smtClean="0"/>
            </a:br>
            <a:r>
              <a:rPr lang="en-US" b="1" dirty="0" smtClean="0">
                <a:solidFill>
                  <a:srgbClr val="00B0F0"/>
                </a:solidFill>
              </a:rPr>
              <a:t>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5524" y="255372"/>
            <a:ext cx="8619088" cy="5655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@model </a:t>
            </a:r>
            <a:r>
              <a:rPr lang="en-US" sz="2400" dirty="0" smtClean="0"/>
              <a:t>WebApplication2.Models.Movie</a:t>
            </a:r>
            <a:br>
              <a:rPr lang="en-US" sz="2400" dirty="0" smtClean="0"/>
            </a:br>
            <a:r>
              <a:rPr lang="en-US" sz="2400" dirty="0" smtClean="0"/>
              <a:t>@{</a:t>
            </a:r>
            <a:r>
              <a:rPr lang="en-US" sz="2400" dirty="0" err="1"/>
              <a:t>ViewData</a:t>
            </a:r>
            <a:r>
              <a:rPr lang="en-US" sz="2400" dirty="0"/>
              <a:t>["Title"] = "Details";</a:t>
            </a: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/>
              <a:t>h2&gt;Details&lt;/h2&gt;</a:t>
            </a:r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/>
              <a:t>div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/>
              <a:t>&lt;h4&gt;Movie&lt;/h4&gt;</a:t>
            </a:r>
          </a:p>
          <a:p>
            <a:pPr marL="0" indent="0">
              <a:buNone/>
            </a:pPr>
            <a:r>
              <a:rPr lang="en-US" sz="2400" dirty="0"/>
              <a:t>    &lt;</a:t>
            </a:r>
            <a:r>
              <a:rPr lang="en-US" sz="2400" dirty="0" err="1"/>
              <a:t>hr</a:t>
            </a:r>
            <a:r>
              <a:rPr lang="en-US" sz="2400" dirty="0"/>
              <a:t> /&gt;</a:t>
            </a:r>
          </a:p>
          <a:p>
            <a:pPr marL="0" indent="0">
              <a:buNone/>
            </a:pPr>
            <a:r>
              <a:rPr lang="en-US" sz="2400" dirty="0"/>
              <a:t>    &lt;dl class="dl-horizontal"&gt;</a:t>
            </a:r>
          </a:p>
          <a:p>
            <a:pPr marL="0" indent="0">
              <a:buNone/>
            </a:pPr>
            <a:r>
              <a:rPr lang="en-US" sz="2400" dirty="0"/>
              <a:t>        &lt;</a:t>
            </a:r>
            <a:r>
              <a:rPr lang="en-US" sz="2400" dirty="0" err="1"/>
              <a:t>dt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          @</a:t>
            </a:r>
            <a:r>
              <a:rPr lang="en-US" sz="2400" dirty="0" err="1"/>
              <a:t>Html.Display</a:t>
            </a:r>
            <a:r>
              <a:rPr lang="en-US" sz="2400" b="1" dirty="0" err="1"/>
              <a:t>Name</a:t>
            </a:r>
            <a:r>
              <a:rPr lang="en-US" sz="2400" dirty="0" err="1"/>
              <a:t>For</a:t>
            </a:r>
            <a:r>
              <a:rPr lang="en-US" sz="2400" dirty="0"/>
              <a:t>(model =&gt; </a:t>
            </a:r>
            <a:r>
              <a:rPr lang="en-US" sz="2400" dirty="0" err="1" smtClean="0"/>
              <a:t>model.Genre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&lt;/</a:t>
            </a:r>
            <a:r>
              <a:rPr lang="en-US" sz="2400" dirty="0" err="1"/>
              <a:t>dt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&lt;</a:t>
            </a:r>
            <a:r>
              <a:rPr lang="en-US" sz="2400" dirty="0" err="1"/>
              <a:t>dd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          @</a:t>
            </a:r>
            <a:r>
              <a:rPr lang="en-US" sz="2400" dirty="0" err="1"/>
              <a:t>Html.DisplayFor</a:t>
            </a:r>
            <a:r>
              <a:rPr lang="en-US" sz="2400" dirty="0"/>
              <a:t>(model =&gt; </a:t>
            </a:r>
            <a:r>
              <a:rPr lang="en-US" sz="2400" dirty="0" err="1"/>
              <a:t>model.Genre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&lt;/</a:t>
            </a:r>
            <a:r>
              <a:rPr lang="en-US" sz="2400" dirty="0" err="1"/>
              <a:t>dd</a:t>
            </a:r>
            <a:r>
              <a:rPr lang="en-US" sz="2400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34300" y="2547354"/>
            <a:ext cx="3225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will print out the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field’s </a:t>
            </a:r>
            <a:r>
              <a:rPr lang="en-US" sz="2400" b="1" i="1" dirty="0" smtClean="0">
                <a:solidFill>
                  <a:srgbClr val="7030A0"/>
                </a:solidFill>
              </a:rPr>
              <a:t>name</a:t>
            </a:r>
            <a:r>
              <a:rPr lang="en-US" sz="2400" b="1" dirty="0" smtClean="0">
                <a:solidFill>
                  <a:srgbClr val="7030A0"/>
                </a:solidFill>
              </a:rPr>
              <a:t>.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(In this case, ‘Genre’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162800" y="3238500"/>
            <a:ext cx="571500" cy="675118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843798" y="3913618"/>
            <a:ext cx="3585702" cy="904117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490277" y="5279509"/>
            <a:ext cx="1295980" cy="837728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987801" y="5911222"/>
            <a:ext cx="2528454" cy="756278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34300" y="4710893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will print out the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field’s </a:t>
            </a:r>
            <a:r>
              <a:rPr lang="en-US" sz="2400" b="1" i="1" dirty="0" smtClean="0">
                <a:solidFill>
                  <a:srgbClr val="7030A0"/>
                </a:solidFill>
              </a:rPr>
              <a:t>value</a:t>
            </a:r>
            <a:r>
              <a:rPr lang="en-US" sz="2400" b="1" dirty="0" smtClean="0">
                <a:solidFill>
                  <a:srgbClr val="7030A0"/>
                </a:solidFill>
              </a:rPr>
              <a:t>.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(For example </a:t>
            </a:r>
            <a:r>
              <a:rPr lang="en-US" sz="2400" b="1" smtClean="0">
                <a:solidFill>
                  <a:srgbClr val="7030A0"/>
                </a:solidFill>
              </a:rPr>
              <a:t>‘Comedy’)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3035" y="983979"/>
            <a:ext cx="336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where we tell the view which C# type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to expect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V="1">
            <a:off x="7613035" y="691978"/>
            <a:ext cx="0" cy="892166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9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25" y="1615130"/>
            <a:ext cx="2499775" cy="4296092"/>
          </a:xfrm>
        </p:spPr>
        <p:txBody>
          <a:bodyPr>
            <a:normAutofit/>
          </a:bodyPr>
          <a:lstStyle/>
          <a:p>
            <a:r>
              <a:rPr lang="en-US" dirty="0" smtClean="0"/>
              <a:t>Examining the Details’ </a:t>
            </a:r>
            <a:br>
              <a:rPr lang="en-US" dirty="0" smtClean="0"/>
            </a:br>
            <a:r>
              <a:rPr lang="en-US" b="1" dirty="0" smtClean="0">
                <a:solidFill>
                  <a:srgbClr val="00B0F0"/>
                </a:solidFill>
              </a:rPr>
              <a:t>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972" y="3073400"/>
            <a:ext cx="8628640" cy="2837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&lt;</a:t>
            </a: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dl class="dl-horizontal"&gt;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        &lt;</a:t>
            </a:r>
            <a:r>
              <a:rPr lang="en-US" sz="2400" dirty="0" err="1">
                <a:solidFill>
                  <a:schemeClr val="bg2">
                    <a:lumMod val="90000"/>
                  </a:schemeClr>
                </a:solidFill>
              </a:rPr>
              <a:t>dt</a:t>
            </a: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2400" dirty="0"/>
              <a:t>            @</a:t>
            </a:r>
            <a:r>
              <a:rPr lang="en-US" sz="2400" dirty="0" err="1"/>
              <a:t>Html.Display</a:t>
            </a:r>
            <a:r>
              <a:rPr lang="en-US" sz="2400" b="1" dirty="0" err="1"/>
              <a:t>Name</a:t>
            </a:r>
            <a:r>
              <a:rPr lang="en-US" sz="2400" dirty="0" err="1"/>
              <a:t>For</a:t>
            </a:r>
            <a:r>
              <a:rPr lang="en-US" sz="2400" dirty="0"/>
              <a:t>(model =&gt; </a:t>
            </a:r>
            <a:r>
              <a:rPr lang="en-US" sz="2400" dirty="0" err="1"/>
              <a:t>model.Genre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        &lt;/</a:t>
            </a:r>
            <a:r>
              <a:rPr lang="en-US" sz="2400" dirty="0" err="1">
                <a:solidFill>
                  <a:schemeClr val="bg2">
                    <a:lumMod val="90000"/>
                  </a:schemeClr>
                </a:solidFill>
              </a:rPr>
              <a:t>dt</a:t>
            </a: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&gt;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        &lt;</a:t>
            </a:r>
            <a:r>
              <a:rPr lang="en-US" sz="2400" dirty="0" err="1">
                <a:solidFill>
                  <a:schemeClr val="bg2">
                    <a:lumMod val="90000"/>
                  </a:schemeClr>
                </a:solidFill>
              </a:rPr>
              <a:t>dd</a:t>
            </a: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2400" dirty="0"/>
              <a:t>            @</a:t>
            </a:r>
            <a:r>
              <a:rPr lang="en-US" sz="2400" dirty="0" err="1"/>
              <a:t>Html.DisplayFor</a:t>
            </a:r>
            <a:r>
              <a:rPr lang="en-US" sz="2400" dirty="0"/>
              <a:t>(model =&gt; </a:t>
            </a:r>
            <a:r>
              <a:rPr lang="en-US" sz="2400" dirty="0" err="1"/>
              <a:t>model.Genre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        &lt;/</a:t>
            </a:r>
            <a:r>
              <a:rPr lang="en-US" sz="2400" dirty="0" err="1">
                <a:solidFill>
                  <a:schemeClr val="bg2">
                    <a:lumMod val="90000"/>
                  </a:schemeClr>
                </a:solidFill>
              </a:rPr>
              <a:t>dd</a:t>
            </a: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13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412498" y="3886200"/>
            <a:ext cx="3543826" cy="843046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05500" y="2815459"/>
            <a:ext cx="584777" cy="3301778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78966" y="1615130"/>
            <a:ext cx="9409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These are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lambda expressions.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Essentially they’re implied, local, “micro” functions.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546650" y="5892869"/>
            <a:ext cx="3511750" cy="843046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05500" y="2815459"/>
            <a:ext cx="2844800" cy="1070741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25" y="1615130"/>
            <a:ext cx="2499775" cy="4296092"/>
          </a:xfrm>
        </p:spPr>
        <p:txBody>
          <a:bodyPr>
            <a:normAutofit/>
          </a:bodyPr>
          <a:lstStyle/>
          <a:p>
            <a:r>
              <a:rPr lang="en-US" dirty="0" smtClean="0"/>
              <a:t>Lambda</a:t>
            </a:r>
            <a:br>
              <a:rPr lang="en-US" dirty="0" smtClean="0"/>
            </a:br>
            <a:r>
              <a:rPr lang="en-US" dirty="0" smtClean="0"/>
              <a:t>Functions</a:t>
            </a:r>
            <a:br>
              <a:rPr lang="en-US" dirty="0" smtClean="0"/>
            </a:br>
            <a:r>
              <a:rPr lang="en-US" dirty="0" smtClean="0"/>
              <a:t>(Brief 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2472" y="0"/>
            <a:ext cx="8628640" cy="63627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 =&gt; </a:t>
            </a:r>
            <a:r>
              <a:rPr lang="en-US" sz="2000" dirty="0" err="1"/>
              <a:t>model.Genre</a:t>
            </a:r>
            <a:endParaRPr lang="en-US" sz="2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This is actually a very concise function definition.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You can think of this as saying something like:</a:t>
            </a:r>
          </a:p>
          <a:p>
            <a:pPr marL="400050" lvl="1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</a:t>
            </a:r>
            <a:r>
              <a:rPr lang="en-US" sz="2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MyNewLambdaFnx</a:t>
            </a: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(Movie model)</a:t>
            </a:r>
            <a:b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model.Genre</a:t>
            </a: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UNLIKE a normal method, you can pass a lambda function as a parameter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(i.e., you can treat it </a:t>
            </a:r>
            <a:r>
              <a:rPr lang="en-US" sz="2200" dirty="0" err="1" smtClean="0">
                <a:solidFill>
                  <a:schemeClr val="tx1"/>
                </a:solidFill>
              </a:rPr>
              <a:t>kinda</a:t>
            </a:r>
            <a:r>
              <a:rPr lang="en-US" sz="2200" dirty="0" smtClean="0">
                <a:solidFill>
                  <a:schemeClr val="tx1"/>
                </a:solidFill>
              </a:rPr>
              <a:t> like data)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UNLIKE a normal method, these are ‘anonymous’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there’s no actual name for the function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More </a:t>
            </a:r>
            <a:r>
              <a:rPr lang="en-US" sz="2400" dirty="0">
                <a:solidFill>
                  <a:schemeClr val="tx1"/>
                </a:solidFill>
              </a:rPr>
              <a:t>info at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msdn.microsoft.com/en-us/library/bb397687.aspx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the Index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989" y="1152907"/>
            <a:ext cx="9634623" cy="4758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 public class </a:t>
            </a:r>
            <a:r>
              <a:rPr lang="en-US" sz="2400" dirty="0" err="1"/>
              <a:t>MoviesController</a:t>
            </a:r>
            <a:r>
              <a:rPr lang="en-US" sz="2400" dirty="0"/>
              <a:t> : </a:t>
            </a:r>
            <a:r>
              <a:rPr lang="en-US" sz="2400" dirty="0" smtClean="0"/>
              <a:t>Controller    {</a:t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en-US" sz="2400" dirty="0"/>
              <a:t>private </a:t>
            </a:r>
            <a:r>
              <a:rPr lang="en-US" sz="2400" dirty="0" err="1"/>
              <a:t>ApplicationDbContext</a:t>
            </a:r>
            <a:r>
              <a:rPr lang="en-US" sz="2400" dirty="0"/>
              <a:t> _context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en-US" sz="2400" dirty="0"/>
              <a:t>public </a:t>
            </a:r>
            <a:r>
              <a:rPr lang="en-US" sz="2400" dirty="0" err="1"/>
              <a:t>MoviesController</a:t>
            </a:r>
            <a:r>
              <a:rPr lang="en-US" sz="2400" dirty="0"/>
              <a:t>(</a:t>
            </a:r>
            <a:r>
              <a:rPr lang="en-US" sz="2400" dirty="0" err="1"/>
              <a:t>ApplicationDbContext</a:t>
            </a:r>
            <a:r>
              <a:rPr lang="en-US" sz="2400" dirty="0"/>
              <a:t> context)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{   </a:t>
            </a:r>
            <a:r>
              <a:rPr lang="en-US" sz="2400" dirty="0"/>
              <a:t>_context = context;    </a:t>
            </a:r>
            <a:r>
              <a:rPr lang="en-US" sz="2400" dirty="0" smtClean="0"/>
              <a:t> }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en-US" sz="2400" dirty="0"/>
              <a:t>// GET: </a:t>
            </a:r>
            <a:r>
              <a:rPr lang="en-US" sz="2400" dirty="0" smtClean="0"/>
              <a:t>Movies</a:t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en-US" sz="2400" dirty="0"/>
              <a:t>public </a:t>
            </a:r>
            <a:r>
              <a:rPr lang="en-US" sz="2400" dirty="0" err="1"/>
              <a:t>IActionResult</a:t>
            </a:r>
            <a:r>
              <a:rPr lang="en-US" sz="2400" dirty="0"/>
              <a:t> Index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        {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/>
              <a:t>return View(_</a:t>
            </a:r>
            <a:r>
              <a:rPr lang="en-US" sz="2400" dirty="0" err="1"/>
              <a:t>context.Movie.ToList</a:t>
            </a:r>
            <a:r>
              <a:rPr lang="en-US" sz="2400" dirty="0" smtClean="0"/>
              <a:t>());</a:t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en-US" sz="24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54473" y="5726556"/>
            <a:ext cx="3139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is like ‘SELECT *”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6713838" y="5099222"/>
            <a:ext cx="1940635" cy="858167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761469" y="4564793"/>
            <a:ext cx="3328087" cy="534429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952346" y="2410768"/>
            <a:ext cx="3320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object connects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to the database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6112477" y="2826267"/>
            <a:ext cx="2839869" cy="114641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85357" y="2695189"/>
            <a:ext cx="3327120" cy="649373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25" y="1615130"/>
            <a:ext cx="2499775" cy="2347270"/>
          </a:xfrm>
        </p:spPr>
        <p:txBody>
          <a:bodyPr/>
          <a:lstStyle/>
          <a:p>
            <a:r>
              <a:rPr lang="en-US" dirty="0" smtClean="0"/>
              <a:t>Examining the Index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199" y="177800"/>
            <a:ext cx="9354127" cy="5733422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the controller file: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IActionResult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Index()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View(_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context.Movie.ToList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smtClean="0"/>
              <a:t>view file: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@model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IEnumerable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&lt;WebApplication2.Models.Movie&gt;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Stuff left out…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Model)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@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Html.DisplayFor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modelItem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item.Genre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@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Html.DisplayFor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modelItem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item.Title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&lt;/td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Steps With Model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838325"/>
            <a:ext cx="10045700" cy="3679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docs.asp.net/en/latest/tutorials/</a:t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first-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mvc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-app/adding-model.html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If you copy and paste the above you’ll get a 404 because of the newline after tutorials/ - delete the space (or the %20, once you’re looking at the 404) and try again.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Setting up the POCO / POJO, managed DB access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Custom connection (to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LocalDB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but could be to elsewhere)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Scaffolding: Free CRUD!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Examining the index page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 sets up your </a:t>
            </a:r>
            <a:r>
              <a:rPr lang="en-US" dirty="0"/>
              <a:t>DB with </a:t>
            </a:r>
            <a:r>
              <a:rPr lang="en-US" dirty="0" smtClean="0"/>
              <a:t>“Code First”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/>
              <a:t>“The </a:t>
            </a:r>
            <a:r>
              <a:rPr lang="en-US" sz="2400" dirty="0"/>
              <a:t>Entity Framework (often referred to as EF) supports a development paradigm called </a:t>
            </a:r>
            <a:r>
              <a:rPr lang="en-US" sz="2400" i="1" dirty="0"/>
              <a:t>Code First</a:t>
            </a:r>
            <a:r>
              <a:rPr lang="en-US" sz="2400" dirty="0"/>
              <a:t>. Code First allows you to create model objects by writing simple classes. (These are also known as POCO classes, from "plain-old CLR objects.") You can then have the database created on the fly from your classes, which enables a very clean and rapid development workflow</a:t>
            </a:r>
            <a:r>
              <a:rPr lang="en-US" sz="2400" dirty="0" smtClean="0"/>
              <a:t>.” –</a:t>
            </a:r>
            <a:r>
              <a:rPr lang="en-US" sz="2400" dirty="0" smtClean="0">
                <a:hlinkClick r:id="rId2"/>
              </a:rPr>
              <a:t>Getting Started With MVC</a:t>
            </a:r>
            <a:endParaRPr lang="en-US" sz="2400" dirty="0" smtClean="0"/>
          </a:p>
          <a:p>
            <a:pPr lvl="1"/>
            <a:r>
              <a:rPr lang="en-US" sz="2000" dirty="0" smtClean="0"/>
              <a:t>Database first is still an option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21" y="1264555"/>
            <a:ext cx="8915400" cy="53928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plain old CLR object (a normal class) in the </a:t>
            </a:r>
            <a:r>
              <a:rPr lang="en-US" b="1" dirty="0" smtClean="0"/>
              <a:t>Models</a:t>
            </a:r>
            <a:r>
              <a:rPr lang="en-US" dirty="0" smtClean="0"/>
              <a:t> folder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public class Movie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   private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numDoors</a:t>
            </a:r>
            <a:r>
              <a:rPr lang="en-US" b="1" dirty="0" smtClean="0">
                <a:solidFill>
                  <a:srgbClr val="7030A0"/>
                </a:solidFill>
              </a:rPr>
              <a:t> = 4;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   public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GetNumDoors</a:t>
            </a:r>
            <a:r>
              <a:rPr lang="en-US" b="1" dirty="0" smtClean="0">
                <a:solidFill>
                  <a:srgbClr val="7030A0"/>
                </a:solidFill>
              </a:rPr>
              <a:t>() { return </a:t>
            </a:r>
            <a:r>
              <a:rPr lang="en-US" b="1" dirty="0" err="1" smtClean="0">
                <a:solidFill>
                  <a:srgbClr val="7030A0"/>
                </a:solidFill>
              </a:rPr>
              <a:t>numDoors</a:t>
            </a:r>
            <a:r>
              <a:rPr lang="en-US" b="1" dirty="0" smtClean="0">
                <a:solidFill>
                  <a:srgbClr val="7030A0"/>
                </a:solidFill>
              </a:rPr>
              <a:t>; }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       public void </a:t>
            </a:r>
            <a:r>
              <a:rPr lang="en-US" b="1" dirty="0" err="1" smtClean="0">
                <a:solidFill>
                  <a:srgbClr val="7030A0"/>
                </a:solidFill>
              </a:rPr>
              <a:t>SetNumDoors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nD</a:t>
            </a:r>
            <a:r>
              <a:rPr lang="en-US" b="1" dirty="0" smtClean="0">
                <a:solidFill>
                  <a:srgbClr val="7030A0"/>
                </a:solidFill>
              </a:rPr>
              <a:t>) { </a:t>
            </a:r>
            <a:r>
              <a:rPr lang="en-US" b="1" dirty="0" err="1" smtClean="0">
                <a:solidFill>
                  <a:srgbClr val="7030A0"/>
                </a:solidFill>
              </a:rPr>
              <a:t>numDoors</a:t>
            </a:r>
            <a:r>
              <a:rPr lang="en-US" b="1" dirty="0" smtClean="0">
                <a:solidFill>
                  <a:srgbClr val="7030A0"/>
                </a:solidFill>
              </a:rPr>
              <a:t> = </a:t>
            </a:r>
            <a:r>
              <a:rPr lang="en-US" b="1" dirty="0" err="1" smtClean="0">
                <a:solidFill>
                  <a:srgbClr val="7030A0"/>
                </a:solidFill>
              </a:rPr>
              <a:t>nD</a:t>
            </a:r>
            <a:r>
              <a:rPr lang="en-US" b="1" dirty="0" smtClean="0">
                <a:solidFill>
                  <a:srgbClr val="7030A0"/>
                </a:solidFill>
              </a:rPr>
              <a:t>; }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    public </a:t>
            </a:r>
            <a:r>
              <a:rPr lang="en-US" b="1" dirty="0" err="1">
                <a:solidFill>
                  <a:srgbClr val="7030A0"/>
                </a:solidFill>
              </a:rPr>
              <a:t>int</a:t>
            </a:r>
            <a:r>
              <a:rPr lang="en-US" b="1" dirty="0">
                <a:solidFill>
                  <a:srgbClr val="7030A0"/>
                </a:solidFill>
              </a:rPr>
              <a:t> ID { get; set;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    public </a:t>
            </a:r>
            <a:r>
              <a:rPr lang="en-US" b="1" dirty="0" smtClean="0">
                <a:solidFill>
                  <a:srgbClr val="7030A0"/>
                </a:solidFill>
              </a:rPr>
              <a:t>string </a:t>
            </a:r>
            <a:r>
              <a:rPr lang="en-US" b="1" dirty="0">
                <a:solidFill>
                  <a:srgbClr val="7030A0"/>
                </a:solidFill>
              </a:rPr>
              <a:t>Title { get;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		set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{ if( value == “”) throw new Exception(“blah”); else Title = value; 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</a:t>
            </a:r>
            <a:r>
              <a:rPr lang="en-US" b="1" dirty="0">
                <a:solidFill>
                  <a:srgbClr val="7030A0"/>
                </a:solidFill>
              </a:rPr>
              <a:t>public </a:t>
            </a:r>
            <a:r>
              <a:rPr lang="en-US" b="1" dirty="0" err="1">
                <a:solidFill>
                  <a:srgbClr val="7030A0"/>
                </a:solidFill>
              </a:rPr>
              <a:t>DateTime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ReleaseDate</a:t>
            </a:r>
            <a:r>
              <a:rPr lang="en-US" b="1" dirty="0">
                <a:solidFill>
                  <a:srgbClr val="7030A0"/>
                </a:solidFill>
              </a:rPr>
              <a:t> { get; set;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    public string Genre { get; set;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    public decimal Price { get; set;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}</a:t>
            </a:r>
          </a:p>
          <a:p>
            <a:r>
              <a:rPr lang="en-US" dirty="0" smtClean="0"/>
              <a:t>These are C# Properties</a:t>
            </a:r>
          </a:p>
          <a:p>
            <a:r>
              <a:rPr lang="en-US" dirty="0" smtClean="0"/>
              <a:t>“</a:t>
            </a:r>
            <a:r>
              <a:rPr lang="en-US" dirty="0"/>
              <a:t>We'll use the Movie class to represent movies in a database. Each instance of a Movie object will correspond to a row within a database table, and each property of the Movie class will map to a column in the table.”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Scaffolding CRUD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086" y="1334530"/>
            <a:ext cx="9700526" cy="5165124"/>
          </a:xfrm>
        </p:spPr>
        <p:txBody>
          <a:bodyPr>
            <a:normAutofit/>
          </a:bodyPr>
          <a:lstStyle/>
          <a:p>
            <a:r>
              <a:rPr lang="en-US" dirty="0" smtClean="0"/>
              <a:t>CRUD = 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Read (examine individually, or list a bunch of them)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Delete</a:t>
            </a:r>
          </a:p>
          <a:p>
            <a:r>
              <a:rPr lang="en-US" dirty="0" smtClean="0"/>
              <a:t>In the Controllers folder, Add </a:t>
            </a:r>
            <a:r>
              <a:rPr lang="en-US" dirty="0" smtClean="0">
                <a:sym typeface="Wingdings" panose="05000000000000000000" pitchFamily="2" charset="2"/>
              </a:rPr>
              <a:t> Controller</a:t>
            </a:r>
            <a:endParaRPr lang="en-US" dirty="0" smtClean="0"/>
          </a:p>
          <a:p>
            <a:pPr lvl="1"/>
            <a:r>
              <a:rPr lang="en-US" b="1" dirty="0"/>
              <a:t>MVC </a:t>
            </a:r>
            <a:r>
              <a:rPr lang="en-US" b="1" dirty="0" smtClean="0"/>
              <a:t>6  </a:t>
            </a:r>
            <a:r>
              <a:rPr lang="en-US" b="1" dirty="0"/>
              <a:t>Controller with views, using Entity </a:t>
            </a:r>
            <a:r>
              <a:rPr lang="en-US" b="1" dirty="0" smtClean="0"/>
              <a:t>Framework</a:t>
            </a:r>
            <a:endParaRPr lang="en-US" dirty="0" smtClean="0"/>
          </a:p>
          <a:p>
            <a:pPr lvl="2"/>
            <a:r>
              <a:rPr lang="en-US" dirty="0" smtClean="0"/>
              <a:t>Model Class: </a:t>
            </a:r>
            <a:r>
              <a:rPr lang="en-US" b="1" dirty="0" smtClean="0"/>
              <a:t>Movie</a:t>
            </a:r>
            <a:endParaRPr lang="en-US" dirty="0" smtClean="0"/>
          </a:p>
          <a:p>
            <a:pPr lvl="2"/>
            <a:r>
              <a:rPr lang="en-US" dirty="0" smtClean="0"/>
              <a:t>Data context class: </a:t>
            </a:r>
            <a:r>
              <a:rPr lang="en-US" b="1" dirty="0" err="1" smtClean="0"/>
              <a:t>ApplicationDBContext</a:t>
            </a:r>
            <a:endParaRPr lang="en-US" b="1" dirty="0" smtClean="0"/>
          </a:p>
          <a:p>
            <a:r>
              <a:rPr lang="en-US" b="1" dirty="0">
                <a:solidFill>
                  <a:srgbClr val="7030A0"/>
                </a:solidFill>
              </a:rPr>
              <a:t>“</a:t>
            </a:r>
            <a:r>
              <a:rPr lang="en-US" dirty="0"/>
              <a:t>Visual Studio creates the following files and folders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MoviesController.cs</a:t>
            </a:r>
            <a:r>
              <a:rPr lang="en-US" dirty="0"/>
              <a:t> file in the Controllers folder.</a:t>
            </a:r>
          </a:p>
          <a:p>
            <a:pPr lvl="1"/>
            <a:r>
              <a:rPr lang="en-US" dirty="0"/>
              <a:t>A Views\Movies folder.</a:t>
            </a:r>
          </a:p>
          <a:p>
            <a:pPr lvl="1"/>
            <a:r>
              <a:rPr lang="en-US" dirty="0" err="1"/>
              <a:t>Create.cshtml</a:t>
            </a:r>
            <a:r>
              <a:rPr lang="en-US" dirty="0"/>
              <a:t>, </a:t>
            </a:r>
            <a:r>
              <a:rPr lang="en-US" dirty="0" err="1"/>
              <a:t>Delete.cshtml</a:t>
            </a:r>
            <a:r>
              <a:rPr lang="en-US" dirty="0"/>
              <a:t>, </a:t>
            </a:r>
            <a:r>
              <a:rPr lang="en-US" dirty="0" err="1"/>
              <a:t>Details.cshtml</a:t>
            </a:r>
            <a:r>
              <a:rPr lang="en-US" dirty="0"/>
              <a:t>, </a:t>
            </a:r>
            <a:r>
              <a:rPr lang="en-US" dirty="0" err="1"/>
              <a:t>Edit.cshtml</a:t>
            </a:r>
            <a:r>
              <a:rPr lang="en-US" dirty="0"/>
              <a:t>, and </a:t>
            </a:r>
            <a:r>
              <a:rPr lang="en-US" dirty="0" err="1"/>
              <a:t>Index.cshtml</a:t>
            </a:r>
            <a:r>
              <a:rPr lang="en-US" dirty="0"/>
              <a:t> in the new Views\Movies folder.</a:t>
            </a:r>
            <a:r>
              <a:rPr lang="en-US" b="1" dirty="0">
                <a:solidFill>
                  <a:srgbClr val="7030A0"/>
                </a:solidFill>
              </a:rPr>
              <a:t>”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Creating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409" y="1330035"/>
            <a:ext cx="9686203" cy="5309755"/>
          </a:xfrm>
        </p:spPr>
        <p:txBody>
          <a:bodyPr>
            <a:normAutofit/>
          </a:bodyPr>
          <a:lstStyle/>
          <a:p>
            <a:r>
              <a:rPr lang="en-US" dirty="0" smtClean="0"/>
              <a:t>With luck, the directions behind the above link will work just fine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sz="2600" dirty="0">
              <a:sym typeface="Wingdings" panose="05000000000000000000" pitchFamily="2" charset="2"/>
            </a:endParaRPr>
          </a:p>
          <a:p>
            <a:r>
              <a:rPr lang="en-US" sz="2600" dirty="0" smtClean="0">
                <a:sym typeface="Wingdings" panose="05000000000000000000" pitchFamily="2" charset="2"/>
              </a:rPr>
              <a:t>They didn’t work for me. </a:t>
            </a:r>
            <a:br>
              <a:rPr lang="en-US" sz="2600" dirty="0" smtClean="0">
                <a:sym typeface="Wingdings" panose="05000000000000000000" pitchFamily="2" charset="2"/>
              </a:rPr>
            </a:br>
            <a:r>
              <a:rPr lang="en-US" sz="2600" dirty="0" smtClean="0">
                <a:sym typeface="Wingdings" panose="05000000000000000000" pitchFamily="2" charset="2"/>
              </a:rPr>
              <a:t/>
            </a:r>
            <a:br>
              <a:rPr lang="en-US" sz="2600" dirty="0" smtClean="0">
                <a:sym typeface="Wingdings" panose="05000000000000000000" pitchFamily="2" charset="2"/>
              </a:rPr>
            </a:br>
            <a:r>
              <a:rPr lang="en-US" sz="2600" dirty="0" smtClean="0">
                <a:sym typeface="Wingdings" panose="05000000000000000000" pitchFamily="2" charset="2"/>
              </a:rPr>
              <a:t>The problems were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The </a:t>
            </a:r>
            <a:r>
              <a:rPr lang="en-US" sz="2400" dirty="0" err="1" smtClean="0">
                <a:sym typeface="Wingdings" panose="05000000000000000000" pitchFamily="2" charset="2"/>
              </a:rPr>
              <a:t>dnu</a:t>
            </a:r>
            <a:r>
              <a:rPr lang="en-US" sz="2400" dirty="0" smtClean="0">
                <a:sym typeface="Wingdings" panose="05000000000000000000" pitchFamily="2" charset="2"/>
              </a:rPr>
              <a:t>/</a:t>
            </a:r>
            <a:r>
              <a:rPr lang="en-US" sz="2400" dirty="0" err="1" smtClean="0">
                <a:sym typeface="Wingdings" panose="05000000000000000000" pitchFamily="2" charset="2"/>
              </a:rPr>
              <a:t>dnvm</a:t>
            </a:r>
            <a:r>
              <a:rPr lang="en-US" sz="2400" dirty="0" smtClean="0">
                <a:sym typeface="Wingdings" panose="05000000000000000000" pitchFamily="2" charset="2"/>
              </a:rPr>
              <a:t>/</a:t>
            </a:r>
            <a:r>
              <a:rPr lang="en-US" sz="2400" dirty="0" err="1" smtClean="0">
                <a:sym typeface="Wingdings" panose="05000000000000000000" pitchFamily="2" charset="2"/>
              </a:rPr>
              <a:t>dnx</a:t>
            </a:r>
            <a:r>
              <a:rPr lang="en-US" sz="2400" dirty="0" smtClean="0">
                <a:sym typeface="Wingdings" panose="05000000000000000000" pitchFamily="2" charset="2"/>
              </a:rPr>
              <a:t> software wasn’t installed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AND/OR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ym typeface="Wingdings" panose="05000000000000000000" pitchFamily="2" charset="2"/>
              </a:rPr>
              <a:t>The </a:t>
            </a:r>
            <a:r>
              <a:rPr lang="en-US" sz="2400" dirty="0" err="1">
                <a:sym typeface="Wingdings" panose="05000000000000000000" pitchFamily="2" charset="2"/>
              </a:rPr>
              <a:t>dnu</a:t>
            </a:r>
            <a:r>
              <a:rPr lang="en-US" sz="2400" dirty="0">
                <a:sym typeface="Wingdings" panose="05000000000000000000" pitchFamily="2" charset="2"/>
              </a:rPr>
              <a:t>/</a:t>
            </a:r>
            <a:r>
              <a:rPr lang="en-US" sz="2400" dirty="0" err="1">
                <a:sym typeface="Wingdings" panose="05000000000000000000" pitchFamily="2" charset="2"/>
              </a:rPr>
              <a:t>dnvm</a:t>
            </a:r>
            <a:r>
              <a:rPr lang="en-US" sz="2400" dirty="0">
                <a:sym typeface="Wingdings" panose="05000000000000000000" pitchFamily="2" charset="2"/>
              </a:rPr>
              <a:t>/</a:t>
            </a:r>
            <a:r>
              <a:rPr lang="en-US" sz="2400" dirty="0" err="1">
                <a:sym typeface="Wingdings" panose="05000000000000000000" pitchFamily="2" charset="2"/>
              </a:rPr>
              <a:t>dnx</a:t>
            </a:r>
            <a:r>
              <a:rPr lang="en-US" sz="2400" dirty="0">
                <a:sym typeface="Wingdings" panose="05000000000000000000" pitchFamily="2" charset="2"/>
              </a:rPr>
              <a:t> software wasn’t </a:t>
            </a:r>
            <a:r>
              <a:rPr lang="en-US" sz="2400" dirty="0" smtClean="0">
                <a:sym typeface="Wingdings" panose="05000000000000000000" pitchFamily="2" charset="2"/>
              </a:rPr>
              <a:t>added to the path</a:t>
            </a:r>
          </a:p>
          <a:p>
            <a:pPr marL="514350" indent="-457200"/>
            <a:endParaRPr lang="en-US" sz="2600" dirty="0">
              <a:sym typeface="Wingdings" panose="05000000000000000000" pitchFamily="2" charset="2"/>
            </a:endParaRPr>
          </a:p>
          <a:p>
            <a:r>
              <a:rPr lang="en-US" dirty="0" smtClean="0"/>
              <a:t>For an explanation about what </a:t>
            </a:r>
            <a:r>
              <a:rPr lang="en-US" dirty="0" err="1" smtClean="0"/>
              <a:t>dnu</a:t>
            </a:r>
            <a:r>
              <a:rPr lang="en-US" dirty="0" smtClean="0"/>
              <a:t>/</a:t>
            </a:r>
            <a:r>
              <a:rPr lang="en-US" dirty="0" err="1" smtClean="0"/>
              <a:t>dnvm</a:t>
            </a:r>
            <a:r>
              <a:rPr lang="en-US" dirty="0" smtClean="0"/>
              <a:t>/</a:t>
            </a:r>
            <a:r>
              <a:rPr lang="en-US" dirty="0" err="1" smtClean="0"/>
              <a:t>dnx</a:t>
            </a:r>
            <a:r>
              <a:rPr lang="en-US" dirty="0" smtClean="0"/>
              <a:t> are: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www.codeproject.com/Articles/1005145/DNVM-DNX-and-DNU-Understanding-the-ASP-NET-Runtime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888" y="147337"/>
            <a:ext cx="8911687" cy="1280890"/>
          </a:xfrm>
        </p:spPr>
        <p:txBody>
          <a:bodyPr/>
          <a:lstStyle/>
          <a:p>
            <a:r>
              <a:rPr lang="en-US" sz="2400" dirty="0" smtClean="0"/>
              <a:t>Creating the Database:</a:t>
            </a:r>
            <a:br>
              <a:rPr lang="en-US" sz="2400" dirty="0" smtClean="0"/>
            </a:br>
            <a:r>
              <a:rPr lang="en-US" dirty="0" smtClean="0"/>
              <a:t>Installing </a:t>
            </a:r>
            <a:r>
              <a:rPr lang="en-US" dirty="0" err="1" smtClean="0"/>
              <a:t>dnvm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409" y="1330035"/>
            <a:ext cx="9686203" cy="5309755"/>
          </a:xfrm>
        </p:spPr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sz="2600" dirty="0" smtClean="0"/>
              <a:t>Run this to install </a:t>
            </a:r>
            <a:r>
              <a:rPr lang="en-US" sz="2600" dirty="0" err="1" smtClean="0"/>
              <a:t>dnvm</a:t>
            </a:r>
            <a:r>
              <a:rPr lang="en-US" sz="2600" dirty="0" smtClean="0"/>
              <a:t> (</a:t>
            </a:r>
            <a:r>
              <a:rPr lang="en-US" sz="2600" dirty="0" err="1" smtClean="0"/>
              <a:t>DotNet</a:t>
            </a:r>
            <a:r>
              <a:rPr lang="en-US" sz="2600" dirty="0" smtClean="0"/>
              <a:t> Version Manager):</a:t>
            </a:r>
          </a:p>
          <a:p>
            <a:pPr lvl="1"/>
            <a:r>
              <a:rPr lang="en-US" sz="2400" b="1" dirty="0"/>
              <a:t>@</a:t>
            </a:r>
            <a:r>
              <a:rPr lang="en-US" sz="2400" b="1" dirty="0" err="1"/>
              <a:t>powershell</a:t>
            </a:r>
            <a:r>
              <a:rPr lang="en-US" sz="2400" b="1" dirty="0"/>
              <a:t> -</a:t>
            </a:r>
            <a:r>
              <a:rPr lang="en-US" sz="2400" b="1" dirty="0" err="1"/>
              <a:t>NoProfile</a:t>
            </a:r>
            <a:r>
              <a:rPr lang="en-US" sz="2400" b="1" dirty="0"/>
              <a:t> -</a:t>
            </a:r>
            <a:r>
              <a:rPr lang="en-US" sz="2400" b="1" dirty="0" err="1"/>
              <a:t>ExecutionPolicy</a:t>
            </a:r>
            <a:r>
              <a:rPr lang="en-US" sz="2400" b="1" dirty="0"/>
              <a:t> unrestricted -Command "&amp;{$Branch='</a:t>
            </a:r>
            <a:r>
              <a:rPr lang="en-US" sz="2400" b="1" dirty="0" err="1"/>
              <a:t>dev</a:t>
            </a:r>
            <a:r>
              <a:rPr lang="en-US" sz="2400" b="1" dirty="0"/>
              <a:t>';</a:t>
            </a:r>
            <a:r>
              <a:rPr lang="en-US" sz="2400" b="1" dirty="0" err="1"/>
              <a:t>iex</a:t>
            </a:r>
            <a:r>
              <a:rPr lang="en-US" sz="2400" b="1" dirty="0"/>
              <a:t> ((new-object </a:t>
            </a:r>
            <a:r>
              <a:rPr lang="en-US" sz="2400" b="1" dirty="0" err="1"/>
              <a:t>net.webclient</a:t>
            </a:r>
            <a:r>
              <a:rPr lang="en-US" sz="2400" b="1" dirty="0"/>
              <a:t>).</a:t>
            </a:r>
            <a:r>
              <a:rPr lang="en-US" sz="2400" b="1" dirty="0" err="1"/>
              <a:t>DownloadString</a:t>
            </a:r>
            <a:r>
              <a:rPr lang="en-US" sz="2400" b="1" dirty="0"/>
              <a:t>('https://raw.githubusercontent.com/</a:t>
            </a:r>
            <a:r>
              <a:rPr lang="en-US" sz="2400" b="1" dirty="0" err="1"/>
              <a:t>aspnet</a:t>
            </a:r>
            <a:r>
              <a:rPr lang="en-US" sz="2400" b="1" dirty="0"/>
              <a:t>/Home/</a:t>
            </a:r>
            <a:r>
              <a:rPr lang="en-US" sz="2400" b="1" dirty="0" err="1"/>
              <a:t>dev</a:t>
            </a:r>
            <a:r>
              <a:rPr lang="en-US" sz="2400" b="1" dirty="0"/>
              <a:t>/dnvminstall.ps1</a:t>
            </a:r>
            <a:r>
              <a:rPr lang="en-US" sz="2400" b="1" dirty="0" smtClean="0"/>
              <a:t>'))}“</a:t>
            </a:r>
          </a:p>
          <a:p>
            <a:pPr lvl="1"/>
            <a:r>
              <a:rPr lang="en-US" sz="2400" dirty="0" smtClean="0"/>
              <a:t>This will copy the files into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C:\Users\&lt;your name&gt;\.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\bin</a:t>
            </a:r>
          </a:p>
          <a:p>
            <a:r>
              <a:rPr lang="en-US" sz="2600" dirty="0" smtClean="0"/>
              <a:t>Then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sz="2600" dirty="0" smtClean="0"/>
              <a:t> to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C:\Users\&lt;your name&gt;\.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\bin</a:t>
            </a:r>
            <a:r>
              <a:rPr lang="en-US" sz="2800" dirty="0" smtClean="0"/>
              <a:t> so that you can use the </a:t>
            </a:r>
            <a:r>
              <a:rPr lang="en-US" sz="2800" dirty="0" err="1" smtClean="0"/>
              <a:t>dnvm</a:t>
            </a:r>
            <a:r>
              <a:rPr lang="en-US" sz="2800" dirty="0" smtClean="0"/>
              <a:t> program there.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47337"/>
            <a:ext cx="8911687" cy="1280890"/>
          </a:xfrm>
        </p:spPr>
        <p:txBody>
          <a:bodyPr/>
          <a:lstStyle/>
          <a:p>
            <a:r>
              <a:rPr lang="en-US" sz="2400" dirty="0"/>
              <a:t>Creating the Database:</a:t>
            </a:r>
            <a:br>
              <a:rPr lang="en-US" sz="2400" dirty="0"/>
            </a:br>
            <a:r>
              <a:rPr lang="en-US" dirty="0"/>
              <a:t>Installing </a:t>
            </a:r>
            <a:r>
              <a:rPr lang="en-US" dirty="0" err="1"/>
              <a:t>dnvm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409" y="1330035"/>
            <a:ext cx="9686203" cy="530975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Then run </a:t>
            </a:r>
            <a:r>
              <a:rPr lang="en-US" sz="2600" b="1" dirty="0" err="1" smtClean="0"/>
              <a:t>dnvm</a:t>
            </a:r>
            <a:r>
              <a:rPr lang="en-US" sz="2600" b="1" dirty="0" smtClean="0"/>
              <a:t> setup</a:t>
            </a:r>
          </a:p>
          <a:p>
            <a:pPr lvl="1"/>
            <a:r>
              <a:rPr lang="en-US" sz="2400" dirty="0" smtClean="0"/>
              <a:t>If that doesn’t work try </a:t>
            </a:r>
            <a:r>
              <a:rPr lang="en-US" sz="2400" b="1" dirty="0"/>
              <a:t>dnvm</a:t>
            </a:r>
            <a:r>
              <a:rPr lang="en-US" sz="2400" b="1" dirty="0">
                <a:solidFill>
                  <a:srgbClr val="FF0000"/>
                </a:solidFill>
              </a:rPr>
              <a:t>.cmd</a:t>
            </a:r>
            <a:r>
              <a:rPr lang="en-US" sz="2400" b="1" dirty="0"/>
              <a:t> </a:t>
            </a:r>
            <a:r>
              <a:rPr lang="en-US" sz="2400" b="1" dirty="0" smtClean="0"/>
              <a:t>setup </a:t>
            </a:r>
            <a:r>
              <a:rPr lang="en-US" sz="2400" dirty="0" smtClean="0"/>
              <a:t>– </a:t>
            </a:r>
            <a:r>
              <a:rPr lang="en-US" sz="2400" dirty="0"/>
              <a:t>it might not work without the .</a:t>
            </a:r>
            <a:r>
              <a:rPr lang="en-US" sz="2400" dirty="0" err="1"/>
              <a:t>cmd</a:t>
            </a:r>
            <a:r>
              <a:rPr lang="en-US" sz="2400" dirty="0"/>
              <a:t> extension</a:t>
            </a:r>
            <a:endParaRPr lang="en-US" sz="2400" dirty="0" smtClean="0"/>
          </a:p>
          <a:p>
            <a:pPr lvl="1"/>
            <a:r>
              <a:rPr lang="en-US" sz="2400" dirty="0" smtClean="0"/>
              <a:t>This seems to add the dnvm.cmd program to your path</a:t>
            </a:r>
          </a:p>
          <a:p>
            <a:pPr lvl="1"/>
            <a:r>
              <a:rPr lang="en-US" sz="2400" dirty="0" smtClean="0"/>
              <a:t>If not, add it manually</a:t>
            </a:r>
          </a:p>
          <a:p>
            <a:pPr lvl="2"/>
            <a:r>
              <a:rPr lang="en-US" sz="2200" dirty="0" smtClean="0">
                <a:hlinkClick r:id="rId2"/>
              </a:rPr>
              <a:t>This page has a good explanation</a:t>
            </a:r>
            <a:r>
              <a:rPr lang="en-US" sz="2200" dirty="0" smtClean="0"/>
              <a:t> – look for the “Via Control Panel” section</a:t>
            </a:r>
          </a:p>
          <a:p>
            <a:pPr lvl="2"/>
            <a:r>
              <a:rPr lang="en-US" sz="2200" dirty="0" smtClean="0"/>
              <a:t>Add this to your PATH:</a:t>
            </a:r>
            <a:br>
              <a:rPr lang="en-US" sz="2200" dirty="0" smtClean="0"/>
            </a:br>
            <a:r>
              <a:rPr lang="en-US" sz="2000" dirty="0"/>
              <a:t>C:\Users\&lt;your name&gt;\.</a:t>
            </a:r>
            <a:r>
              <a:rPr lang="en-US" sz="2000" dirty="0" err="1" smtClean="0"/>
              <a:t>dnx</a:t>
            </a:r>
            <a:r>
              <a:rPr lang="en-US" sz="2000" dirty="0" smtClean="0"/>
              <a:t>\bin</a:t>
            </a:r>
            <a:r>
              <a:rPr lang="en-US" sz="2000" b="1" dirty="0" smtClean="0">
                <a:solidFill>
                  <a:srgbClr val="FF0000"/>
                </a:solidFill>
              </a:rPr>
              <a:t>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Don’t forget the ; - it’s what separates this entry from the next one</a:t>
            </a:r>
          </a:p>
          <a:p>
            <a:pPr lvl="1"/>
            <a:r>
              <a:rPr lang="en-US" sz="2200" dirty="0" smtClean="0"/>
              <a:t>Skip the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dnu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restore</a:t>
            </a:r>
            <a:r>
              <a:rPr lang="en-US" sz="2200" dirty="0" smtClean="0"/>
              <a:t>, the do the remainder:</a:t>
            </a:r>
          </a:p>
          <a:p>
            <a:pPr lvl="2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dnvm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.cmd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use 1.0.0-rc1-update1 -p</a:t>
            </a:r>
          </a:p>
          <a:p>
            <a:pPr lvl="2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migrations add Initial</a:t>
            </a:r>
          </a:p>
          <a:p>
            <a:pPr lvl="2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database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it for a 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57299"/>
            <a:ext cx="8915400" cy="5320145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localhost:58381/Movies/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Index lists all the objects, in a nifty table</a:t>
            </a:r>
          </a:p>
          <a:p>
            <a:pPr lvl="1"/>
            <a:r>
              <a:rPr lang="en-US" dirty="0" smtClean="0"/>
              <a:t>You can ‘Create New’ to add objects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This won’t add unless you get the date format exactly right </a:t>
            </a:r>
            <a:br>
              <a:rPr lang="en-US" b="1" dirty="0" smtClean="0"/>
            </a:br>
            <a:r>
              <a:rPr lang="en-US" dirty="0" smtClean="0"/>
              <a:t>(and there’s no feedback when you get it wrong </a:t>
            </a:r>
            <a:r>
              <a:rPr lang="en-US" dirty="0" smtClean="0">
                <a:sym typeface="Wingdings" panose="05000000000000000000" pitchFamily="2" charset="2"/>
              </a:rPr>
              <a:t>)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1/1/2016 </a:t>
            </a:r>
            <a:r>
              <a:rPr lang="en-US" dirty="0" smtClean="0">
                <a:sym typeface="Wingdings" panose="05000000000000000000" pitchFamily="2" charset="2"/>
              </a:rPr>
              <a:t>should work</a:t>
            </a:r>
            <a:endParaRPr lang="en-US" dirty="0" smtClean="0"/>
          </a:p>
          <a:p>
            <a:pPr lvl="1"/>
            <a:r>
              <a:rPr lang="en-US" dirty="0" smtClean="0"/>
              <a:t>For each object you can:</a:t>
            </a:r>
          </a:p>
          <a:p>
            <a:pPr lvl="2"/>
            <a:r>
              <a:rPr lang="en-US" dirty="0" smtClean="0"/>
              <a:t>View details (a specific page with the same info, but bigger layout)</a:t>
            </a:r>
          </a:p>
          <a:p>
            <a:pPr lvl="2"/>
            <a:r>
              <a:rPr lang="en-US" dirty="0" smtClean="0"/>
              <a:t>Edit the object</a:t>
            </a:r>
          </a:p>
          <a:p>
            <a:pPr lvl="2"/>
            <a:r>
              <a:rPr lang="en-US" dirty="0" smtClean="0"/>
              <a:t>Delete the object</a:t>
            </a:r>
          </a:p>
          <a:p>
            <a:endParaRPr lang="en-US" dirty="0"/>
          </a:p>
          <a:p>
            <a:r>
              <a:rPr lang="en-US" dirty="0" smtClean="0"/>
              <a:t>Ways to use this:</a:t>
            </a:r>
          </a:p>
          <a:p>
            <a:pPr lvl="1"/>
            <a:r>
              <a:rPr lang="en-US" dirty="0" smtClean="0"/>
              <a:t>Consulting: generate pages to demonstrate basic stuff to the client</a:t>
            </a:r>
          </a:p>
          <a:p>
            <a:pPr lvl="1"/>
            <a:r>
              <a:rPr lang="en-US" dirty="0" smtClean="0"/>
              <a:t>Start here, then go back and modify the HTML / </a:t>
            </a:r>
            <a:r>
              <a:rPr lang="en-US" dirty="0" err="1" smtClean="0"/>
              <a:t>etc</a:t>
            </a:r>
            <a:r>
              <a:rPr lang="en-US" dirty="0" smtClean="0"/>
              <a:t> so that it actually looks nice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5578</TotalTime>
  <Words>650</Words>
  <Application>Microsoft Office PowerPoint</Application>
  <PresentationFormat>Widescreen</PresentationFormat>
  <Paragraphs>180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Wingdings</vt:lpstr>
      <vt:lpstr>Wingdings 3</vt:lpstr>
      <vt:lpstr>Wisp</vt:lpstr>
      <vt:lpstr>BIT 286:  Web Applications</vt:lpstr>
      <vt:lpstr>First Steps With Model</vt:lpstr>
      <vt:lpstr>EF sets up your DB with “Code First”</vt:lpstr>
      <vt:lpstr>C# Class definition</vt:lpstr>
      <vt:lpstr>Scaffolding CRUD</vt:lpstr>
      <vt:lpstr>Creating the Database</vt:lpstr>
      <vt:lpstr>Creating the Database: Installing dnvm, etc</vt:lpstr>
      <vt:lpstr>Creating the Database: Installing dnvm, etc</vt:lpstr>
      <vt:lpstr>Take it for a spin</vt:lpstr>
      <vt:lpstr>Examining the Details page</vt:lpstr>
      <vt:lpstr>Examining the Details page</vt:lpstr>
      <vt:lpstr>Examining the Details’  VIEW  page</vt:lpstr>
      <vt:lpstr>Examining the Details’  VIEW  page</vt:lpstr>
      <vt:lpstr>Lambda Functions (Brief Overview)</vt:lpstr>
      <vt:lpstr>Examining the Index page</vt:lpstr>
      <vt:lpstr>Examining the Index page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301</cp:revision>
  <dcterms:created xsi:type="dcterms:W3CDTF">2014-11-07T17:57:23Z</dcterms:created>
  <dcterms:modified xsi:type="dcterms:W3CDTF">2016-04-25T17:39:44Z</dcterms:modified>
</cp:coreProperties>
</file>