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16" r:id="rId1"/>
  </p:sldMasterIdLst>
  <p:notesMasterIdLst>
    <p:notesMasterId r:id="rId8"/>
  </p:notesMasterIdLst>
  <p:sldIdLst>
    <p:sldId id="256" r:id="rId2"/>
    <p:sldId id="289" r:id="rId3"/>
    <p:sldId id="310" r:id="rId4"/>
    <p:sldId id="309" r:id="rId5"/>
    <p:sldId id="307" r:id="rId6"/>
    <p:sldId id="30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1152" y="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1185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0990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224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93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42420-C76A-4154-9E44-84554C70F3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6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09190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4180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20552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0800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8396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3563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BFB02-54A2-46A2-B98E-ECC2405784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0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AEB67-55C5-446A-9F87-E246864C59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3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B4ECC-3EB0-4790-BC87-B5B6C38D28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83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D77E0-0266-4B4F-8080-7268170075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8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5116-1E27-4AD1-B4F0-71420C2F5E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5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7943F-E601-4A0B-8967-992BD585F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DEB9-C277-4284-B9B0-8C5C069CEE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099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49B4-0286-4869-A1DE-77B959973B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96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CF108-51DC-4238-AA19-912F4CD1AE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C8E1-2A71-4BFA-B1AC-4617B72258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07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hd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3581400"/>
          </a:xfrm>
        </p:spPr>
        <p:txBody>
          <a:bodyPr/>
          <a:lstStyle/>
          <a:p>
            <a:r>
              <a:rPr lang="en-US" altLang="en-US" dirty="0"/>
              <a:t>BIT 143:</a:t>
            </a:r>
            <a:br>
              <a:rPr lang="en-US" altLang="en-US" dirty="0"/>
            </a:br>
            <a:r>
              <a:rPr lang="en-US" altLang="en-US" dirty="0"/>
              <a:t>Programming &amp; Data Structures </a:t>
            </a:r>
            <a:br>
              <a:rPr lang="en-US" altLang="en-US" dirty="0"/>
            </a:br>
            <a:r>
              <a:rPr lang="en-US" altLang="en-US" dirty="0"/>
              <a:t>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pPr marL="457200" lvl="1" indent="0" algn="ctr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altLang="en-US" dirty="0"/>
              <a:t>Final Exam Q+A</a:t>
            </a:r>
          </a:p>
          <a:p>
            <a:r>
              <a:rPr lang="en-US" altLang="en-US" dirty="0"/>
              <a:t>Utilizing Collection Classes</a:t>
            </a:r>
          </a:p>
          <a:p>
            <a:pPr lvl="1"/>
            <a:r>
              <a:rPr lang="en-US" altLang="en-US" b="1" dirty="0">
                <a:solidFill>
                  <a:srgbClr val="00B0F0"/>
                </a:solidFill>
              </a:rPr>
              <a:t>BRAND NEW LESSON: START EARLY!!!!</a:t>
            </a:r>
          </a:p>
          <a:p>
            <a:endParaRPr lang="en-US" altLang="en-US" dirty="0"/>
          </a:p>
          <a:p>
            <a:pPr lvl="1"/>
            <a:r>
              <a:rPr lang="en-US" altLang="en-US" sz="2600" b="1" dirty="0">
                <a:solidFill>
                  <a:srgbClr val="FFFF00"/>
                </a:solidFill>
              </a:rPr>
              <a:t>If you get this lesson done early you can get 5 points of extra credit</a:t>
            </a:r>
          </a:p>
          <a:p>
            <a:pPr lvl="1"/>
            <a:r>
              <a:rPr lang="en-US" altLang="en-US" sz="2600" b="1" dirty="0">
                <a:solidFill>
                  <a:srgbClr val="FFFF00"/>
                </a:solidFill>
              </a:rPr>
              <a:t>Get this done (and handed in) by Tuesday, Dec 12</a:t>
            </a:r>
            <a:r>
              <a:rPr lang="en-US" altLang="en-US" sz="2600" b="1" baseline="30000" dirty="0">
                <a:solidFill>
                  <a:srgbClr val="FFFF00"/>
                </a:solidFill>
              </a:rPr>
              <a:t>th</a:t>
            </a:r>
            <a:r>
              <a:rPr lang="en-US" altLang="en-US" sz="2600" b="1" dirty="0">
                <a:solidFill>
                  <a:srgbClr val="FFFF00"/>
                </a:solidFill>
              </a:rPr>
              <a:t>, at 11am to get the extra credit.</a:t>
            </a:r>
          </a:p>
          <a:p>
            <a:pPr lvl="1"/>
            <a:r>
              <a:rPr lang="en-US" altLang="en-US" sz="2600" dirty="0"/>
              <a:t>My goal: get someone to double-check this before the entire class has to do this ☺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CCB133-7057-4BEA-94A8-5EC89CC3A50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5D8E3-C9EC-4DD6-B64E-53D89C7E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Double-check your grades!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B9807-0C32-42BC-8C90-90E917675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going through all remaining grading now</a:t>
            </a:r>
          </a:p>
          <a:p>
            <a:r>
              <a:rPr lang="en-US" dirty="0"/>
              <a:t>Double check all your grades</a:t>
            </a:r>
          </a:p>
          <a:p>
            <a:pPr lvl="1"/>
            <a:r>
              <a:rPr lang="en-US" dirty="0"/>
              <a:t>PCEs (including Viewing Quizzes)</a:t>
            </a:r>
          </a:p>
          <a:p>
            <a:pPr lvl="1"/>
            <a:r>
              <a:rPr lang="en-US" dirty="0"/>
              <a:t>Homework revisions (only A3)</a:t>
            </a:r>
          </a:p>
          <a:p>
            <a:pPr lvl="1"/>
            <a:r>
              <a:rPr lang="en-US" dirty="0"/>
              <a:t>Quizzes</a:t>
            </a:r>
          </a:p>
          <a:p>
            <a:pPr lvl="1"/>
            <a:r>
              <a:rPr lang="en-US" dirty="0"/>
              <a:t>In-Class Exercise (ICE) points</a:t>
            </a:r>
          </a:p>
          <a:p>
            <a:endParaRPr lang="en-US" dirty="0"/>
          </a:p>
          <a:p>
            <a:r>
              <a:rPr lang="en-US" dirty="0"/>
              <a:t>Contact me ASAP if you find that my grade does not agree with what </a:t>
            </a:r>
            <a:r>
              <a:rPr lang="en-US"/>
              <a:t>you’ve got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79FD16-0A7A-4A85-8231-490659FD1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572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4724400"/>
            <a:ext cx="8686800" cy="1905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592490" cy="140053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Weekly Exercises Due 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AT THE START OF THE EXAM!!!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853249"/>
            <a:ext cx="8202090" cy="46237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Because the material is on the exam</a:t>
            </a:r>
          </a:p>
          <a:p>
            <a:r>
              <a:rPr lang="en-US" dirty="0"/>
              <a:t>The weekly exercises are due at the start of the exam</a:t>
            </a:r>
          </a:p>
          <a:p>
            <a:pPr lvl="1"/>
            <a:r>
              <a:rPr lang="en-US" dirty="0"/>
              <a:t>The exam happens during the normally scheduled class session – see the web page for exact day/time</a:t>
            </a:r>
          </a:p>
          <a:p>
            <a:r>
              <a:rPr lang="en-US" dirty="0"/>
              <a:t>“Weekly exercises” means</a:t>
            </a:r>
          </a:p>
          <a:p>
            <a:pPr lvl="1"/>
            <a:r>
              <a:rPr lang="en-US" dirty="0"/>
              <a:t>PCEs</a:t>
            </a:r>
          </a:p>
          <a:p>
            <a:pPr lvl="1"/>
            <a:r>
              <a:rPr lang="en-US" dirty="0"/>
              <a:t>Video Quiz / Video Outline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To recap: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The PCEs and Video Quiz/Video Outline are due at the start of the next class session, right before the exam starts!!!!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0854-0EC0-425B-8C34-8AE9A10CA1A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143000" y="14288"/>
            <a:ext cx="6623431" cy="1281112"/>
          </a:xfrm>
        </p:spPr>
        <p:txBody>
          <a:bodyPr/>
          <a:lstStyle/>
          <a:p>
            <a:pPr algn="r" eaLnBrk="1" hangingPunct="1"/>
            <a:r>
              <a:rPr lang="en-US" altLang="en-US" dirty="0"/>
              <a:t>Next week: </a:t>
            </a:r>
            <a:br>
              <a:rPr lang="en-US" altLang="en-US" dirty="0"/>
            </a:br>
            <a:r>
              <a:rPr lang="en-US" altLang="en-US" dirty="0"/>
              <a:t>Final Exam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344870"/>
            <a:ext cx="7924800" cy="456697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000" dirty="0"/>
              <a:t>Photo ID will be required</a:t>
            </a:r>
          </a:p>
          <a:p>
            <a:pPr lvl="1" eaLnBrk="1" hangingPunct="1"/>
            <a:r>
              <a:rPr lang="en-US" altLang="en-US" sz="2600" dirty="0"/>
              <a:t>Let me know if this is a problem</a:t>
            </a:r>
          </a:p>
          <a:p>
            <a:pPr lvl="1" eaLnBrk="1" hangingPunct="1"/>
            <a:r>
              <a:rPr lang="en-US" altLang="en-US" sz="2600" dirty="0"/>
              <a:t>You have enough time to get a Cascadia Student ID, if nothing else</a:t>
            </a:r>
          </a:p>
          <a:p>
            <a:pPr eaLnBrk="1" hangingPunct="1"/>
            <a:r>
              <a:rPr lang="en-US" altLang="en-US" sz="3000" dirty="0"/>
              <a:t>Show up as early as 11:00Am</a:t>
            </a:r>
            <a:endParaRPr lang="en-US" altLang="en-US" sz="2600" dirty="0"/>
          </a:p>
          <a:p>
            <a:pPr eaLnBrk="1" hangingPunct="1"/>
            <a:r>
              <a:rPr lang="en-US" altLang="en-US" sz="2600" dirty="0"/>
              <a:t>The exam ends at 1:05pm</a:t>
            </a:r>
          </a:p>
          <a:p>
            <a:pPr eaLnBrk="1" hangingPunct="1"/>
            <a:r>
              <a:rPr lang="en-US" altLang="en-US" sz="2600" dirty="0"/>
              <a:t>Feel free to bring snacks &amp; drinks</a:t>
            </a:r>
            <a:endParaRPr lang="en-US" altLang="en-US" sz="3000" dirty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4294967295"/>
          </p:nvPr>
        </p:nvSpPr>
        <p:spPr bwMode="auto">
          <a:xfrm>
            <a:off x="1943100" y="6135688"/>
            <a:ext cx="571658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3868749B-46D2-448F-A973-C3A986419270}" type="slidenum"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127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en-US" sz="4000">
                <a:solidFill>
                  <a:schemeClr val="tx1">
                    <a:lumMod val="85000"/>
                    <a:lumOff val="15000"/>
                  </a:schemeClr>
                </a:solidFill>
              </a:rPr>
              <a:t>BIT 265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eaLnBrk="1" hangingPunct="1"/>
            <a:r>
              <a:rPr lang="en-US" altLang="en-US" sz="2800"/>
              <a:t>2018 </a:t>
            </a:r>
            <a:r>
              <a:rPr lang="en-US" altLang="en-US" sz="2800" dirty="0"/>
              <a:t>Winter term</a:t>
            </a:r>
          </a:p>
          <a:p>
            <a:pPr lvl="1" eaLnBrk="1" hangingPunct="1"/>
            <a:r>
              <a:rPr lang="en-US" altLang="en-US" sz="2400" dirty="0"/>
              <a:t>All in-person class</a:t>
            </a:r>
          </a:p>
          <a:p>
            <a:pPr lvl="2" eaLnBrk="1" hangingPunct="1"/>
            <a:r>
              <a:rPr lang="en-US" altLang="en-US" sz="2000" dirty="0"/>
              <a:t>No PCEs</a:t>
            </a:r>
          </a:p>
          <a:p>
            <a:pPr lvl="2" eaLnBrk="1" hangingPunct="1"/>
            <a:r>
              <a:rPr lang="en-US" altLang="en-US" sz="2000" dirty="0"/>
              <a:t>Show up, given photocopied notes of the algorithm, I explain it, then we all walk through it, step by step,  on the whiteboard</a:t>
            </a:r>
          </a:p>
          <a:p>
            <a:pPr lvl="1" eaLnBrk="1" hangingPunct="1"/>
            <a:endParaRPr lang="en-US" altLang="en-US" sz="2400" dirty="0"/>
          </a:p>
          <a:p>
            <a:pPr eaLnBrk="1" hangingPunct="1"/>
            <a:r>
              <a:rPr lang="en-US" altLang="en-US" sz="2800" dirty="0"/>
              <a:t>Typical grading schema:</a:t>
            </a:r>
          </a:p>
          <a:p>
            <a:pPr lvl="1" eaLnBrk="1" hangingPunct="1"/>
            <a:r>
              <a:rPr lang="en-US" altLang="en-US" sz="2400" dirty="0"/>
              <a:t>2 presentations</a:t>
            </a:r>
          </a:p>
          <a:p>
            <a:pPr lvl="1" eaLnBrk="1" hangingPunct="1"/>
            <a:r>
              <a:rPr lang="en-US" altLang="en-US" sz="2400" dirty="0"/>
              <a:t>2 homework projects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fld id="{20961669-FC9C-4C69-AA7B-AF2E91DDFAAF}" type="slidenum">
              <a:rPr lang="en-US" altLang="en-US" sz="1400" smtClean="0">
                <a:solidFill>
                  <a:schemeClr val="tx1"/>
                </a:solidFill>
                <a:latin typeface="Arial" panose="020B0604020202020204" pitchFamily="34" charset="0"/>
              </a:rPr>
              <a:pPr eaLnBrk="0" hangingPunct="0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164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1450</TotalTime>
  <Words>280</Words>
  <Application>Microsoft Office PowerPoint</Application>
  <PresentationFormat>On-screen Show (4:3)</PresentationFormat>
  <Paragraphs>49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Ion</vt:lpstr>
      <vt:lpstr>BIT 143: Programming &amp; Data Structures  in C#</vt:lpstr>
      <vt:lpstr>Today</vt:lpstr>
      <vt:lpstr>Double-check your grades!</vt:lpstr>
      <vt:lpstr>Weekly Exercises Due  AT THE START OF THE EXAM!!!</vt:lpstr>
      <vt:lpstr>Next week:  Final Exam</vt:lpstr>
      <vt:lpstr>BIT 265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mike</cp:lastModifiedBy>
  <cp:revision>293</cp:revision>
  <dcterms:created xsi:type="dcterms:W3CDTF">2001-06-15T01:31:23Z</dcterms:created>
  <dcterms:modified xsi:type="dcterms:W3CDTF">2017-12-07T18:54:58Z</dcterms:modified>
</cp:coreProperties>
</file>