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73" r:id="rId3"/>
    <p:sldId id="272" r:id="rId4"/>
    <p:sldId id="309" r:id="rId5"/>
    <p:sldId id="274" r:id="rId6"/>
    <p:sldId id="275" r:id="rId7"/>
    <p:sldId id="276" r:id="rId8"/>
    <p:sldId id="298" r:id="rId9"/>
    <p:sldId id="295" r:id="rId10"/>
    <p:sldId id="296" r:id="rId11"/>
    <p:sldId id="297" r:id="rId12"/>
    <p:sldId id="299" r:id="rId13"/>
    <p:sldId id="301" r:id="rId14"/>
    <p:sldId id="302" r:id="rId15"/>
    <p:sldId id="303" r:id="rId16"/>
    <p:sldId id="304" r:id="rId17"/>
    <p:sldId id="278" r:id="rId18"/>
    <p:sldId id="293" r:id="rId19"/>
    <p:sldId id="279" r:id="rId20"/>
    <p:sldId id="280" r:id="rId21"/>
    <p:sldId id="281" r:id="rId22"/>
    <p:sldId id="305" r:id="rId23"/>
    <p:sldId id="286" r:id="rId24"/>
    <p:sldId id="285" r:id="rId25"/>
    <p:sldId id="306" r:id="rId26"/>
    <p:sldId id="307" r:id="rId27"/>
    <p:sldId id="30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32F884-DC7C-4DFA-B43B-BF4D16E0E7E2}">
          <p14:sldIdLst>
            <p14:sldId id="256"/>
            <p14:sldId id="273"/>
            <p14:sldId id="272"/>
            <p14:sldId id="309"/>
            <p14:sldId id="274"/>
            <p14:sldId id="275"/>
            <p14:sldId id="276"/>
            <p14:sldId id="298"/>
            <p14:sldId id="295"/>
            <p14:sldId id="296"/>
            <p14:sldId id="297"/>
            <p14:sldId id="299"/>
            <p14:sldId id="301"/>
            <p14:sldId id="302"/>
            <p14:sldId id="303"/>
            <p14:sldId id="304"/>
            <p14:sldId id="278"/>
            <p14:sldId id="293"/>
            <p14:sldId id="279"/>
            <p14:sldId id="280"/>
            <p14:sldId id="281"/>
            <p14:sldId id="305"/>
            <p14:sldId id="286"/>
            <p14:sldId id="28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8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1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8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24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7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6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5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36B2-140F-4149-BB68-89D284BD321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F94EB9-A881-4373-A04B-CF4A14D15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edrocardoso.eu/wp-content/uploads/2010/12/collectionsImpl.png" TargetMode="External"/><Relationship Id="rId2" Type="http://schemas.openxmlformats.org/officeDocument/2006/relationships/hyperlink" Target="https://en.wikipedia.org/wiki/Java_collections_framewor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collections.html" TargetMode="External"/><Relationship Id="rId5" Type="http://schemas.openxmlformats.org/officeDocument/2006/relationships/hyperlink" Target="https://docs.microsoft.com/en-us/dotnet/api/system.collections.generic?view=netframework-4.7" TargetMode="External"/><Relationship Id="rId4" Type="http://schemas.openxmlformats.org/officeDocument/2006/relationships/hyperlink" Target="https://en.wikipedia.org/wiki/Comparison_of_C_Sharp_and_Java#Arrays_and_collection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thumb/f/fb/Server-based-network.svg/200px-Server-based-network.svg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4kf43ys3(v=vs.110)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773" y="2514600"/>
            <a:ext cx="9363840" cy="2262781"/>
          </a:xfrm>
        </p:spPr>
        <p:txBody>
          <a:bodyPr/>
          <a:lstStyle/>
          <a:p>
            <a:r>
              <a:rPr lang="en-US" dirty="0"/>
              <a:t>Modern Collections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0773" y="4777379"/>
            <a:ext cx="9363839" cy="11262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u="sng" dirty="0"/>
              <a:t>generic class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(A.k.a., a </a:t>
            </a:r>
            <a:r>
              <a:rPr lang="en-US" u="sng" dirty="0"/>
              <a:t>generic data type</a:t>
            </a:r>
            <a:r>
              <a:rPr lang="en-US" dirty="0"/>
              <a:t>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1905000"/>
            <a:ext cx="9460659" cy="4624892"/>
          </a:xfrm>
        </p:spPr>
        <p:txBody>
          <a:bodyPr>
            <a:normAutofit/>
          </a:bodyPr>
          <a:lstStyle/>
          <a:p>
            <a:r>
              <a:rPr lang="en-US" sz="2400" dirty="0"/>
              <a:t>Example: ‘normal’ </a:t>
            </a:r>
            <a:r>
              <a:rPr lang="en-US" sz="2400" dirty="0" err="1"/>
              <a:t>ArrayList</a:t>
            </a:r>
            <a:r>
              <a:rPr lang="en-US" sz="2400" dirty="0"/>
              <a:t> of Objects vs. generic List</a:t>
            </a:r>
            <a:r>
              <a:rPr lang="en-US" sz="2400" b="1" dirty="0">
                <a:solidFill>
                  <a:srgbClr val="7030A0"/>
                </a:solidFill>
              </a:rPr>
              <a:t>&lt;</a:t>
            </a:r>
            <a:r>
              <a:rPr lang="en-US" sz="2400" b="1" dirty="0" err="1">
                <a:solidFill>
                  <a:srgbClr val="7030A0"/>
                </a:solidFill>
              </a:rPr>
              <a:t>int</a:t>
            </a:r>
            <a:r>
              <a:rPr lang="en-US" sz="2400" b="1" dirty="0">
                <a:solidFill>
                  <a:srgbClr val="7030A0"/>
                </a:solidFill>
              </a:rPr>
              <a:t>&gt;</a:t>
            </a:r>
            <a:endParaRPr lang="en-US" sz="2400" dirty="0"/>
          </a:p>
          <a:p>
            <a:r>
              <a:rPr lang="en-US" sz="2400" dirty="0"/>
              <a:t>Key point: </a:t>
            </a:r>
            <a:r>
              <a:rPr lang="en-US" sz="2400" dirty="0" err="1"/>
              <a:t>ArrayList</a:t>
            </a:r>
            <a:r>
              <a:rPr lang="en-US" sz="2400" dirty="0"/>
              <a:t> (of Objects) accepts anything</a:t>
            </a:r>
          </a:p>
          <a:p>
            <a:pPr lvl="1"/>
            <a:r>
              <a:rPr lang="en-US" sz="2200" dirty="0"/>
              <a:t>Makes it </a:t>
            </a:r>
            <a:r>
              <a:rPr lang="en-US" sz="2200" b="1" dirty="0">
                <a:solidFill>
                  <a:srgbClr val="FF0000"/>
                </a:solidFill>
              </a:rPr>
              <a:t>easier to accidentally put the wrong data in</a:t>
            </a:r>
          </a:p>
          <a:p>
            <a:pPr lvl="1"/>
            <a:r>
              <a:rPr lang="en-US" sz="2200" dirty="0"/>
              <a:t>Makes it </a:t>
            </a:r>
            <a:r>
              <a:rPr lang="en-US" sz="2200" b="1" dirty="0">
                <a:solidFill>
                  <a:srgbClr val="FF0000"/>
                </a:solidFill>
              </a:rPr>
              <a:t>more complicated to get the data back out</a:t>
            </a:r>
          </a:p>
          <a:p>
            <a:r>
              <a:rPr lang="en-US" sz="2400" dirty="0"/>
              <a:t>Key point: List</a:t>
            </a:r>
            <a:r>
              <a:rPr lang="en-US" sz="2400" b="1" dirty="0">
                <a:solidFill>
                  <a:srgbClr val="7030A0"/>
                </a:solidFill>
              </a:rPr>
              <a:t>&lt;</a:t>
            </a:r>
            <a:r>
              <a:rPr lang="en-US" sz="2400" b="1" dirty="0" err="1">
                <a:solidFill>
                  <a:srgbClr val="7030A0"/>
                </a:solidFill>
              </a:rPr>
              <a:t>int</a:t>
            </a:r>
            <a:r>
              <a:rPr lang="en-US" sz="2400" b="1" dirty="0">
                <a:solidFill>
                  <a:srgbClr val="7030A0"/>
                </a:solidFill>
              </a:rPr>
              <a:t>&gt;</a:t>
            </a:r>
            <a:r>
              <a:rPr lang="en-US" sz="2400" dirty="0"/>
              <a:t> will only accept </a:t>
            </a:r>
            <a:r>
              <a:rPr lang="en-US" sz="2400" b="1" dirty="0">
                <a:solidFill>
                  <a:srgbClr val="7030A0"/>
                </a:solidFill>
              </a:rPr>
              <a:t>int</a:t>
            </a:r>
            <a:r>
              <a:rPr lang="en-US" sz="2400" dirty="0"/>
              <a:t>s.</a:t>
            </a:r>
          </a:p>
          <a:p>
            <a:pPr lvl="1"/>
            <a:r>
              <a:rPr lang="en-US" sz="2200" dirty="0"/>
              <a:t>Compiler </a:t>
            </a:r>
            <a:r>
              <a:rPr lang="en-US" sz="2200" b="1" dirty="0">
                <a:solidFill>
                  <a:srgbClr val="00B050"/>
                </a:solidFill>
              </a:rPr>
              <a:t>stops us from accidentally putting the wrong data in</a:t>
            </a:r>
          </a:p>
          <a:p>
            <a:pPr lvl="1"/>
            <a:r>
              <a:rPr lang="en-US" sz="2200" b="1" dirty="0">
                <a:solidFill>
                  <a:srgbClr val="00B050"/>
                </a:solidFill>
              </a:rPr>
              <a:t>Easier to get the data back out</a:t>
            </a:r>
          </a:p>
          <a:p>
            <a:r>
              <a:rPr lang="en-US" sz="2400" dirty="0"/>
              <a:t>We can also do List</a:t>
            </a:r>
            <a:r>
              <a:rPr lang="en-US" sz="2400" b="1" dirty="0">
                <a:solidFill>
                  <a:srgbClr val="7030A0"/>
                </a:solidFill>
              </a:rPr>
              <a:t>&lt;</a:t>
            </a:r>
            <a:r>
              <a:rPr lang="en-US" sz="2400" b="1" dirty="0" err="1">
                <a:solidFill>
                  <a:srgbClr val="7030A0"/>
                </a:solidFill>
              </a:rPr>
              <a:t>DemoClass</a:t>
            </a:r>
            <a:r>
              <a:rPr lang="en-US" sz="2400" b="1" dirty="0">
                <a:solidFill>
                  <a:srgbClr val="7030A0"/>
                </a:solidFill>
              </a:rPr>
              <a:t>&gt;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or List</a:t>
            </a:r>
            <a:r>
              <a:rPr lang="en-US" sz="2400" b="1" dirty="0">
                <a:solidFill>
                  <a:srgbClr val="7030A0"/>
                </a:solidFill>
              </a:rPr>
              <a:t>&lt;double&gt;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or….</a:t>
            </a:r>
          </a:p>
          <a:p>
            <a:endParaRPr lang="en-US" sz="24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265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Were Generic Classes </a:t>
            </a:r>
            <a:br>
              <a:rPr lang="en-US" dirty="0"/>
            </a:br>
            <a:r>
              <a:rPr lang="en-US" dirty="0"/>
              <a:t>Added To C#?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400" dirty="0"/>
              <a:t>Some programming language features are for people who make the libraries that we use</a:t>
            </a:r>
          </a:p>
          <a:p>
            <a:pPr lvl="1"/>
            <a:r>
              <a:rPr lang="en-US" sz="2200" dirty="0"/>
              <a:t>“Generics” were added to C# to improve ‘Collections’ classes</a:t>
            </a:r>
          </a:p>
          <a:p>
            <a:pPr lvl="1"/>
            <a:r>
              <a:rPr lang="en-US" sz="2200" dirty="0"/>
              <a:t>A ‘collection’ class stores a bunch of data</a:t>
            </a:r>
          </a:p>
          <a:p>
            <a:pPr lvl="1"/>
            <a:r>
              <a:rPr lang="en-US" sz="2200" dirty="0"/>
              <a:t>An array can be thought of as a collection of data</a:t>
            </a:r>
          </a:p>
          <a:p>
            <a:pPr lvl="1"/>
            <a:r>
              <a:rPr lang="en-US" sz="2200" dirty="0"/>
              <a:t>There’s lots of other ways of organizing data (other collections)</a:t>
            </a:r>
          </a:p>
          <a:p>
            <a:endParaRPr lang="en-US" sz="2400" dirty="0"/>
          </a:p>
          <a:p>
            <a:r>
              <a:rPr lang="en-US" sz="2400" dirty="0"/>
              <a:t>We </a:t>
            </a:r>
            <a:r>
              <a:rPr lang="en-US" sz="2400" b="1" i="1" dirty="0"/>
              <a:t>can </a:t>
            </a:r>
            <a:r>
              <a:rPr lang="en-US" sz="2400" dirty="0"/>
              <a:t>use generic classes to improve our code, </a:t>
            </a:r>
            <a:br>
              <a:rPr lang="en-US" sz="2400" dirty="0"/>
            </a:br>
            <a:r>
              <a:rPr lang="en-US" sz="2400" dirty="0"/>
              <a:t>but it’s not the sort of thing you’ll use all day every day</a:t>
            </a:r>
          </a:p>
        </p:txBody>
      </p:sp>
    </p:spTree>
    <p:extLst>
      <p:ext uri="{BB962C8B-B14F-4D97-AF65-F5344CB8AC3E}">
        <p14:creationId xmlns:p14="http://schemas.microsoft.com/office/powerpoint/2010/main" val="148823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Classes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9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‘Collection Class’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2800" dirty="0"/>
              <a:t>A collection class makes it easy to store lots of objects</a:t>
            </a:r>
          </a:p>
          <a:p>
            <a:endParaRPr lang="en-US" sz="2800" dirty="0"/>
          </a:p>
          <a:p>
            <a:r>
              <a:rPr lang="en-US" sz="2800" dirty="0"/>
              <a:t>Specific classes may have unique advantages (and disadvantages)</a:t>
            </a:r>
          </a:p>
        </p:txBody>
      </p:sp>
    </p:spTree>
    <p:extLst>
      <p:ext uri="{BB962C8B-B14F-4D97-AF65-F5344CB8AC3E}">
        <p14:creationId xmlns:p14="http://schemas.microsoft.com/office/powerpoint/2010/main" val="835066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Collections classes ,</a:t>
            </a:r>
            <a:br>
              <a:rPr lang="en-US" dirty="0"/>
            </a:br>
            <a:r>
              <a:rPr lang="en-US" dirty="0"/>
              <a:t>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‘Classic’ collections</a:t>
            </a:r>
          </a:p>
          <a:p>
            <a:pPr lvl="1"/>
            <a:r>
              <a:rPr lang="en-US" sz="2000" dirty="0"/>
              <a:t>These were included in C# 1.0.  </a:t>
            </a:r>
            <a:br>
              <a:rPr lang="en-US" sz="2000" dirty="0"/>
            </a:br>
            <a:r>
              <a:rPr lang="en-US" sz="2000" dirty="0"/>
              <a:t>The language feature ‘Generics’ wasn’t added until C# 2.0</a:t>
            </a:r>
          </a:p>
          <a:p>
            <a:pPr lvl="1"/>
            <a:r>
              <a:rPr lang="en-US" sz="2000" dirty="0"/>
              <a:t>These can store anything; they  don’t check that you’re storing the right type of data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/>
              <a:t>ArrayList</a:t>
            </a:r>
            <a:endParaRPr lang="en-US" sz="2000" b="1" dirty="0"/>
          </a:p>
          <a:p>
            <a:pPr lvl="1"/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/>
              <a:t>Stack</a:t>
            </a:r>
            <a:endParaRPr lang="en-US" sz="2000" b="1" dirty="0"/>
          </a:p>
          <a:p>
            <a:pPr lvl="1"/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System.Collections.</a:t>
            </a:r>
            <a:r>
              <a:rPr lang="en-US" sz="2000" b="1" dirty="0" err="1"/>
              <a:t>Queue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6585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Collections classes,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477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‘Generic’ collections</a:t>
            </a:r>
          </a:p>
          <a:p>
            <a:pPr lvl="1"/>
            <a:r>
              <a:rPr lang="en-US" sz="2000" dirty="0"/>
              <a:t>These were added in C# 2.0. </a:t>
            </a:r>
          </a:p>
          <a:p>
            <a:pPr lvl="1"/>
            <a:r>
              <a:rPr lang="en-US" sz="2000" dirty="0"/>
              <a:t>These check that you’re storing the right type of data</a:t>
            </a:r>
          </a:p>
          <a:p>
            <a:pPr lvl="2"/>
            <a:r>
              <a:rPr lang="en-US" sz="1800" dirty="0"/>
              <a:t>(Actually, the compiler checks; compile time checking is better than run-time checking because you’re “pre-paying” the cost of checking)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/>
              <a:t>List</a:t>
            </a:r>
            <a:r>
              <a:rPr lang="en-US" sz="2400" b="1" dirty="0"/>
              <a:t>&lt;&gt;</a:t>
            </a:r>
          </a:p>
          <a:p>
            <a:pPr lvl="1"/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/>
              <a:t>Stack</a:t>
            </a:r>
            <a:r>
              <a:rPr lang="en-US" sz="2400" b="1" dirty="0"/>
              <a:t>&lt;&gt;</a:t>
            </a:r>
          </a:p>
          <a:p>
            <a:pPr lvl="1"/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/>
              <a:t>Queue</a:t>
            </a:r>
            <a:r>
              <a:rPr lang="en-US" sz="2400" b="1" dirty="0"/>
              <a:t>&lt;&gt;</a:t>
            </a:r>
          </a:p>
          <a:p>
            <a:pPr lvl="1"/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System.Collections.Generics.</a:t>
            </a:r>
            <a:r>
              <a:rPr lang="en-US" sz="2400" b="1" dirty="0" err="1"/>
              <a:t>Dictionary</a:t>
            </a:r>
            <a:r>
              <a:rPr lang="en-US" sz="2400" b="1" dirty="0"/>
              <a:t>&lt;&gt;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993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Collections classes ,</a:t>
            </a:r>
            <a:br>
              <a:rPr lang="en-US" dirty="0"/>
            </a:br>
            <a:r>
              <a:rPr lang="en-US" dirty="0"/>
              <a:t>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Specialty collections</a:t>
            </a:r>
          </a:p>
          <a:p>
            <a:pPr lvl="1"/>
            <a:r>
              <a:rPr lang="en-US" sz="2400" dirty="0"/>
              <a:t>It’s good to know that more collections exist, but don’t worry about knowing them</a:t>
            </a:r>
          </a:p>
          <a:p>
            <a:r>
              <a:rPr lang="en-US" sz="2800" dirty="0"/>
              <a:t>Examples:</a:t>
            </a:r>
          </a:p>
          <a:p>
            <a:pPr lvl="1"/>
            <a:r>
              <a:rPr lang="en-US" sz="2400" dirty="0"/>
              <a:t>Anything in Sytem.Collections.Concurrent.*</a:t>
            </a:r>
          </a:p>
        </p:txBody>
      </p:sp>
    </p:spTree>
    <p:extLst>
      <p:ext uri="{BB962C8B-B14F-4D97-AF65-F5344CB8AC3E}">
        <p14:creationId xmlns:p14="http://schemas.microsoft.com/office/powerpoint/2010/main" val="1633972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- Important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6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951F-94E8-49C7-BADC-D605BE2E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(all?) languages provide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869D-F528-4DDA-9782-158D56F0A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it's not built into the language then you can probably find an open-source library that will provide these</a:t>
            </a:r>
          </a:p>
          <a:p>
            <a:r>
              <a:rPr lang="en-US" dirty="0"/>
              <a:t>Some examples:</a:t>
            </a:r>
          </a:p>
          <a:p>
            <a:pPr lvl="1"/>
            <a:r>
              <a:rPr lang="en-US" u="sng" dirty="0">
                <a:hlinkClick r:id="rId2"/>
              </a:rPr>
              <a:t>Java Collections Framework</a:t>
            </a:r>
            <a:r>
              <a:rPr lang="en-US" dirty="0"/>
              <a:t>  (</a:t>
            </a:r>
            <a:r>
              <a:rPr lang="en-US" u="sng" dirty="0">
                <a:hlinkClick r:id="rId3"/>
              </a:rPr>
              <a:t>diagram of the classes</a:t>
            </a:r>
            <a:r>
              <a:rPr lang="en-US" dirty="0"/>
              <a:t>)</a:t>
            </a:r>
          </a:p>
          <a:p>
            <a:pPr lvl="2"/>
            <a:r>
              <a:rPr lang="en-US" u="sng" dirty="0">
                <a:hlinkClick r:id="rId4"/>
              </a:rPr>
              <a:t>Java vs. C#</a:t>
            </a:r>
            <a:endParaRPr lang="en-US" dirty="0"/>
          </a:p>
          <a:p>
            <a:pPr lvl="1"/>
            <a:r>
              <a:rPr lang="en-US" dirty="0"/>
              <a:t>C# collections: </a:t>
            </a:r>
            <a:r>
              <a:rPr lang="en-US" u="sng" dirty="0">
                <a:hlinkClick r:id="rId5"/>
              </a:rPr>
              <a:t>laundry list of pre-defined, generic classes</a:t>
            </a:r>
            <a:r>
              <a:rPr lang="en-US" dirty="0"/>
              <a:t> - probably not useful to learn from, but a good reference for when you start asking questions like "So - can I see a list of all my options?"</a:t>
            </a:r>
          </a:p>
          <a:p>
            <a:pPr lvl="1"/>
            <a:r>
              <a:rPr lang="en-US" dirty="0"/>
              <a:t>Python ( </a:t>
            </a:r>
            <a:r>
              <a:rPr lang="en-US" u="sng" dirty="0">
                <a:hlinkClick r:id="rId6"/>
              </a:rPr>
              <a:t>from the python docs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66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client diagram software">
            <a:extLst>
              <a:ext uri="{FF2B5EF4-FFF2-40B4-BE49-F238E27FC236}">
                <a16:creationId xmlns:a16="http://schemas.microsoft.com/office/drawing/2014/main" id="{91046B6D-5F76-4489-87C5-C575A027A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484" y="767394"/>
            <a:ext cx="3271157" cy="338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B7CF-B2FA-4AFF-A440-A12273C5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69219"/>
          </a:xfrm>
        </p:spPr>
        <p:txBody>
          <a:bodyPr>
            <a:normAutofit/>
          </a:bodyPr>
          <a:lstStyle/>
          <a:p>
            <a:r>
              <a:rPr lang="en-US" sz="2000" dirty="0"/>
              <a:t>Client – server software:</a:t>
            </a:r>
          </a:p>
          <a:p>
            <a:pPr lvl="1"/>
            <a:r>
              <a:rPr lang="en-US" sz="1800" dirty="0"/>
              <a:t>Web Browser ( client )</a:t>
            </a:r>
          </a:p>
          <a:p>
            <a:pPr lvl="1"/>
            <a:r>
              <a:rPr lang="en-US" sz="1800" dirty="0"/>
              <a:t>Web Server</a:t>
            </a:r>
          </a:p>
          <a:p>
            <a:r>
              <a:rPr lang="en-US" sz="2000" dirty="0"/>
              <a:t>Client asks the server to do something</a:t>
            </a:r>
          </a:p>
          <a:p>
            <a:r>
              <a:rPr lang="en-US" sz="2000" dirty="0"/>
              <a:t>Server does something, sends a response back to client</a:t>
            </a:r>
          </a:p>
          <a:p>
            <a:r>
              <a:rPr lang="en-US" sz="2000" dirty="0"/>
              <a:t>Client never really knows exactly what the server does, just what the results are</a:t>
            </a:r>
          </a:p>
          <a:p>
            <a:endParaRPr lang="en-US" sz="2000" dirty="0">
              <a:hlinkClick r:id="rId3"/>
            </a:endParaRPr>
          </a:p>
          <a:p>
            <a:endParaRPr lang="en-US" sz="2000" dirty="0">
              <a:hlinkClick r:id="rId3"/>
            </a:endParaRPr>
          </a:p>
          <a:p>
            <a:r>
              <a:rPr lang="en-US" sz="2000" dirty="0">
                <a:hlinkClick r:id="rId3"/>
              </a:rPr>
              <a:t>Client / Server Image from Wikimedia Commons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AB579-EF7B-4D6E-B63B-C987655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Implementer distinction,</a:t>
            </a:r>
            <a:br>
              <a:rPr lang="en-US" dirty="0"/>
            </a:br>
            <a:r>
              <a:rPr lang="en-US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362700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‘Collection Class’?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767047" cy="438553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class whose purpose is storing a collection of objects</a:t>
            </a:r>
          </a:p>
          <a:p>
            <a:pPr lvl="1"/>
            <a:r>
              <a:rPr lang="en-US" sz="2600" dirty="0"/>
              <a:t>Has useful methods BEYOND what a normal array provides</a:t>
            </a:r>
          </a:p>
          <a:p>
            <a:endParaRPr lang="en-US" sz="2800" dirty="0"/>
          </a:p>
          <a:p>
            <a:r>
              <a:rPr lang="en-US" sz="2800" dirty="0"/>
              <a:t>Let’s look at an example</a:t>
            </a:r>
          </a:p>
          <a:p>
            <a:endParaRPr lang="en-US" sz="2800" dirty="0"/>
          </a:p>
          <a:p>
            <a:pPr lvl="1"/>
            <a:r>
              <a:rPr lang="en-US" sz="2600" dirty="0">
                <a:hlinkClick r:id="rId2"/>
              </a:rPr>
              <a:t>MSDN (</a:t>
            </a:r>
            <a:r>
              <a:rPr lang="en-US" sz="2600" b="1" dirty="0" err="1">
                <a:hlinkClick r:id="rId2"/>
              </a:rPr>
              <a:t>M</a:t>
            </a:r>
            <a:r>
              <a:rPr lang="en-US" sz="2600" dirty="0" err="1">
                <a:hlinkClick r:id="rId2"/>
              </a:rPr>
              <a:t>icro</a:t>
            </a:r>
            <a:r>
              <a:rPr lang="en-US" sz="2600" b="1" dirty="0" err="1">
                <a:hlinkClick r:id="rId2"/>
              </a:rPr>
              <a:t>S</a:t>
            </a:r>
            <a:r>
              <a:rPr lang="en-US" sz="2600" dirty="0" err="1">
                <a:hlinkClick r:id="rId2"/>
              </a:rPr>
              <a:t>oft</a:t>
            </a:r>
            <a:r>
              <a:rPr lang="en-US" sz="2600" dirty="0">
                <a:hlinkClick r:id="rId2"/>
              </a:rPr>
              <a:t> </a:t>
            </a:r>
            <a:r>
              <a:rPr lang="en-US" sz="2600" b="1" dirty="0">
                <a:hlinkClick r:id="rId2"/>
              </a:rPr>
              <a:t>D</a:t>
            </a:r>
            <a:r>
              <a:rPr lang="en-US" sz="2600" dirty="0">
                <a:hlinkClick r:id="rId2"/>
              </a:rPr>
              <a:t>eveloper </a:t>
            </a:r>
            <a:r>
              <a:rPr lang="en-US" sz="2600" b="1" dirty="0">
                <a:hlinkClick r:id="rId2"/>
              </a:rPr>
              <a:t>N</a:t>
            </a:r>
            <a:r>
              <a:rPr lang="en-US" sz="2600" dirty="0">
                <a:hlinkClick r:id="rId2"/>
              </a:rPr>
              <a:t>etwork)</a:t>
            </a:r>
            <a:br>
              <a:rPr lang="en-US" sz="2600" dirty="0">
                <a:hlinkClick r:id="rId2"/>
              </a:rPr>
            </a:br>
            <a:r>
              <a:rPr lang="en-US" sz="2600" dirty="0">
                <a:hlinkClick r:id="rId2"/>
              </a:rPr>
              <a:t>docs for List&lt;&gt; class</a:t>
            </a:r>
            <a:r>
              <a:rPr lang="en-US" sz="26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72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579-EF7B-4D6E-B63B-C987655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Implementer distinction,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B7CF-B2FA-4AFF-A440-A12273C5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the List&lt;&gt; example (with the dinosaurs), our software was a </a:t>
            </a:r>
            <a:r>
              <a:rPr lang="en-US" sz="2000" b="1" dirty="0"/>
              <a:t>client</a:t>
            </a:r>
            <a:r>
              <a:rPr lang="en-US" sz="2000" dirty="0"/>
              <a:t> of the List&lt;&gt; class.  </a:t>
            </a:r>
          </a:p>
          <a:p>
            <a:r>
              <a:rPr lang="en-US" sz="2000" dirty="0"/>
              <a:t>We didn’t make the List&lt;&gt; class</a:t>
            </a:r>
          </a:p>
          <a:p>
            <a:r>
              <a:rPr lang="en-US" sz="2000" dirty="0"/>
              <a:t>We don’t even know how it works</a:t>
            </a:r>
          </a:p>
          <a:p>
            <a:r>
              <a:rPr lang="en-US" sz="2000" dirty="0"/>
              <a:t>We use it, and it saves us time</a:t>
            </a:r>
          </a:p>
        </p:txBody>
      </p:sp>
    </p:spTree>
    <p:extLst>
      <p:ext uri="{BB962C8B-B14F-4D97-AF65-F5344CB8AC3E}">
        <p14:creationId xmlns:p14="http://schemas.microsoft.com/office/powerpoint/2010/main" val="4636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579-EF7B-4D6E-B63B-C987655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Implementer distinction ,</a:t>
            </a:r>
            <a:br>
              <a:rPr lang="en-US" dirty="0"/>
            </a:br>
            <a:r>
              <a:rPr lang="en-US" dirty="0"/>
              <a:t>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B7CF-B2FA-4AFF-A440-A12273C5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68415"/>
            <a:ext cx="8915400" cy="3537299"/>
          </a:xfrm>
        </p:spPr>
        <p:txBody>
          <a:bodyPr/>
          <a:lstStyle/>
          <a:p>
            <a:r>
              <a:rPr lang="en-US" dirty="0"/>
              <a:t>Implementer: someone who makes something</a:t>
            </a:r>
          </a:p>
          <a:p>
            <a:r>
              <a:rPr lang="en-US" dirty="0"/>
              <a:t>In software development “to implement…” means “to write code that does…”</a:t>
            </a:r>
          </a:p>
          <a:p>
            <a:pPr lvl="1"/>
            <a:r>
              <a:rPr lang="en-US" dirty="0"/>
              <a:t>“To implement a linked list” means “to write a Linked List (in source code)”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96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579-EF7B-4D6E-B63B-C987655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Implementer distinction ,</a:t>
            </a:r>
            <a:br>
              <a:rPr lang="en-US" dirty="0"/>
            </a:br>
            <a:r>
              <a:rPr lang="en-US" dirty="0"/>
              <a:t>Part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B7CF-B2FA-4AFF-A440-A12273C5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62908"/>
            <a:ext cx="8915400" cy="3748314"/>
          </a:xfrm>
        </p:spPr>
        <p:txBody>
          <a:bodyPr/>
          <a:lstStyle/>
          <a:p>
            <a:r>
              <a:rPr lang="en-US" dirty="0"/>
              <a:t>ON THE JOB:</a:t>
            </a:r>
          </a:p>
          <a:p>
            <a:pPr lvl="1"/>
            <a:r>
              <a:rPr lang="en-US" dirty="0"/>
              <a:t>If you can find a pre-made class to use, use it!</a:t>
            </a:r>
          </a:p>
          <a:p>
            <a:pPr lvl="1"/>
            <a:r>
              <a:rPr lang="en-US" dirty="0"/>
              <a:t>(Re-)implementing something will cost you time and effort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SCHOOL:</a:t>
            </a:r>
          </a:p>
          <a:p>
            <a:pPr lvl="1"/>
            <a:r>
              <a:rPr lang="en-US" dirty="0"/>
              <a:t>Learning how to implement stuff will prepare you for higher-level, </a:t>
            </a:r>
            <a:br>
              <a:rPr lang="en-US" dirty="0"/>
            </a:br>
            <a:r>
              <a:rPr lang="en-US" dirty="0"/>
              <a:t>higher-paying jobs and careers</a:t>
            </a:r>
          </a:p>
        </p:txBody>
      </p:sp>
    </p:spTree>
    <p:extLst>
      <p:ext uri="{BB962C8B-B14F-4D97-AF65-F5344CB8AC3E}">
        <p14:creationId xmlns:p14="http://schemas.microsoft.com/office/powerpoint/2010/main" val="401482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44DF-EF6D-46EA-B6A2-8EED84EB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523F6-BCD4-48B9-B3DB-D49204537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29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EF98-03A9-4ED1-8B42-21431D19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job as a student learning Collections,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2483-37BE-4F86-9860-93C9717E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Know how to choose a good class</a:t>
            </a:r>
          </a:p>
          <a:p>
            <a:pPr>
              <a:buFont typeface="+mj-lt"/>
              <a:buAutoNum type="arabicPeriod"/>
            </a:pPr>
            <a:r>
              <a:rPr lang="en-US" dirty="0"/>
              <a:t>Know how to learn the parts of the API you need</a:t>
            </a:r>
          </a:p>
          <a:p>
            <a:pPr>
              <a:buFont typeface="+mj-lt"/>
              <a:buAutoNum type="arabicPeriod"/>
            </a:pPr>
            <a:r>
              <a:rPr lang="en-US" dirty="0"/>
              <a:t>Memorize the commonly used parts (like ‘Add’ and ‘Remove’, </a:t>
            </a:r>
            <a:r>
              <a:rPr lang="en-US" dirty="0" err="1"/>
              <a:t>etc</a:t>
            </a:r>
            <a:r>
              <a:rPr lang="en-US" dirty="0"/>
              <a:t>, for List&lt;&gt;)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49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EF98-03A9-4ED1-8B42-21431D19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job as a student learning Collections,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2483-37BE-4F86-9860-93C9717E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Know how to choose a good class</a:t>
            </a:r>
          </a:p>
          <a:p>
            <a:r>
              <a:rPr lang="en-US" dirty="0"/>
              <a:t>Be able to compare/contrast the pros/cons of each Collection, given a particular problem to solve</a:t>
            </a:r>
          </a:p>
          <a:p>
            <a:r>
              <a:rPr lang="en-US" dirty="0"/>
              <a:t>Have a general understanding of how each of the Collection classes that we look at in class are implemented internally, and use that knowledge when explaining pros/cons</a:t>
            </a:r>
          </a:p>
          <a:p>
            <a:pPr lvl="1"/>
            <a:r>
              <a:rPr lang="en-US" dirty="0"/>
              <a:t>This is at the level of "I can recognize and explain a diagram/picture", </a:t>
            </a:r>
            <a:br>
              <a:rPr lang="en-US" dirty="0"/>
            </a:br>
            <a:r>
              <a:rPr lang="en-US" dirty="0"/>
              <a:t>NOT "I can write that code myself"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+mj-lt"/>
              <a:buAutoNum type="arabicPeriod" startAt="2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Know how to learn the parts of the API you need</a:t>
            </a:r>
          </a:p>
          <a:p>
            <a:pPr>
              <a:buFont typeface="+mj-lt"/>
              <a:buAutoNum type="arabicPeriod" startAt="2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Memorize the commonly used parts (like ‘Add’ and ‘Remove’,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for List&lt;&gt;)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46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EF98-03A9-4ED1-8B42-21431D194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67157"/>
            <a:ext cx="8911687" cy="1280890"/>
          </a:xfrm>
        </p:spPr>
        <p:txBody>
          <a:bodyPr/>
          <a:lstStyle/>
          <a:p>
            <a:r>
              <a:rPr lang="en-US" dirty="0"/>
              <a:t>Your job as a student learning Collections,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2483-37BE-4F86-9860-93C9717E4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8047"/>
            <a:ext cx="8915400" cy="5018567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Know how to choose a good class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Know how to learn the parts of the API you need</a:t>
            </a:r>
          </a:p>
          <a:p>
            <a:r>
              <a:rPr lang="en-US" dirty="0"/>
              <a:t>In general, be able to write code that makes use of each of the Collections classes we look at</a:t>
            </a:r>
          </a:p>
          <a:p>
            <a:r>
              <a:rPr lang="en-US" dirty="0"/>
              <a:t>Look at real-world docs and develop the ability to find what you need without getting overwhelmed</a:t>
            </a:r>
          </a:p>
          <a:p>
            <a:pPr lvl="1"/>
            <a:r>
              <a:rPr lang="en-US" dirty="0"/>
              <a:t>This includes exploring stuff you’re not required to use in coding exercises.  </a:t>
            </a:r>
            <a:br>
              <a:rPr lang="en-US" dirty="0"/>
            </a:br>
            <a:r>
              <a:rPr lang="en-US" dirty="0"/>
              <a:t>I don't expect you to know how to code stuff that you didn't use in exercises, but I do expect you to know that they exist, and what they're supposed to do.</a:t>
            </a:r>
          </a:p>
          <a:p>
            <a:r>
              <a:rPr lang="en-US" dirty="0"/>
              <a:t>Understand that programming changes over time, just like anything else, and be able to deal with this</a:t>
            </a:r>
          </a:p>
          <a:p>
            <a:pPr lvl="1"/>
            <a:r>
              <a:rPr lang="en-US" dirty="0"/>
              <a:t>E.g., C# has the non-generic Collections namespace in Version 1 (“V1”) of </a:t>
            </a:r>
            <a:r>
              <a:rPr lang="en-US" dirty="0" err="1"/>
              <a:t>.Net</a:t>
            </a:r>
            <a:r>
              <a:rPr lang="en-US" dirty="0"/>
              <a:t>.  They added </a:t>
            </a:r>
            <a:r>
              <a:rPr lang="en-US" dirty="0" err="1"/>
              <a:t>Collections.Generic</a:t>
            </a:r>
            <a:r>
              <a:rPr lang="en-US" dirty="0"/>
              <a:t> in V2.  As a result, there's 'duplicate' classes in each.</a:t>
            </a:r>
          </a:p>
          <a:p>
            <a:pPr lvl="2"/>
            <a:r>
              <a:rPr lang="en-US" dirty="0"/>
              <a:t>We're going to focus on the generic versions, because XYZ</a:t>
            </a:r>
          </a:p>
          <a:p>
            <a:pPr lvl="1"/>
            <a:r>
              <a:rPr lang="en-US" dirty="0"/>
              <a:t>Similarly with Java - </a:t>
            </a:r>
            <a:r>
              <a:rPr lang="en-US" dirty="0" err="1"/>
              <a:t>Hashtable</a:t>
            </a:r>
            <a:r>
              <a:rPr lang="en-US" dirty="0"/>
              <a:t> is the older one, </a:t>
            </a:r>
            <a:r>
              <a:rPr lang="en-US" dirty="0" err="1"/>
              <a:t>HashMap</a:t>
            </a:r>
            <a:r>
              <a:rPr lang="en-US" dirty="0"/>
              <a:t> is the newer one.  Use </a:t>
            </a:r>
            <a:r>
              <a:rPr lang="en-US" dirty="0" err="1"/>
              <a:t>HashMap</a:t>
            </a:r>
            <a:r>
              <a:rPr lang="en-US" dirty="0"/>
              <a:t> when you can, but know that they're functionally equivalent (</a:t>
            </a:r>
            <a:r>
              <a:rPr lang="en-US" dirty="0" err="1"/>
              <a:t>HashMap</a:t>
            </a:r>
            <a:r>
              <a:rPr lang="en-US" dirty="0"/>
              <a:t> has been updated to be faster, implement the right interface(s),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+mj-lt"/>
              <a:buAutoNum type="arabicPeriod" startAt="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Memorize the commonly used parts (like ‘Add’ and ‘Remove’,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for List&lt;&gt;)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17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EF98-03A9-4ED1-8B42-21431D19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job as a student learning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2483-37BE-4F86-9860-93C9717E4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7535"/>
            <a:ext cx="8915400" cy="485907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Know how to choose a good class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Know how to learn the parts of the API you need</a:t>
            </a:r>
          </a:p>
          <a:p>
            <a:pPr>
              <a:buFont typeface="+mj-lt"/>
              <a:buAutoNum type="arabicPeriod" startAt="3"/>
            </a:pPr>
            <a:r>
              <a:rPr lang="en-US" b="1" dirty="0">
                <a:solidFill>
                  <a:schemeClr val="accent5"/>
                </a:solidFill>
              </a:rPr>
              <a:t>Memorize the commonly used parts (like ‘Add’ and ‘Remove’, </a:t>
            </a:r>
            <a:r>
              <a:rPr lang="en-US" b="1" dirty="0" err="1">
                <a:solidFill>
                  <a:schemeClr val="accent5"/>
                </a:solidFill>
              </a:rPr>
              <a:t>etc</a:t>
            </a:r>
            <a:r>
              <a:rPr lang="en-US" b="1" dirty="0">
                <a:solidFill>
                  <a:schemeClr val="accent5"/>
                </a:solidFill>
              </a:rPr>
              <a:t>, for List&lt;&gt;)</a:t>
            </a:r>
          </a:p>
          <a:p>
            <a:r>
              <a:rPr lang="en-US" dirty="0">
                <a:solidFill>
                  <a:schemeClr val="tx1"/>
                </a:solidFill>
              </a:rPr>
              <a:t>For this class you need to have these in your head.</a:t>
            </a:r>
          </a:p>
          <a:p>
            <a:r>
              <a:rPr lang="en-US" dirty="0">
                <a:solidFill>
                  <a:schemeClr val="tx1"/>
                </a:solidFill>
              </a:rPr>
              <a:t>Knowing (at least) the basics will allow you to design your software quicker and better.</a:t>
            </a:r>
          </a:p>
          <a:p>
            <a:r>
              <a:rPr lang="en-US" dirty="0">
                <a:solidFill>
                  <a:schemeClr val="tx1"/>
                </a:solidFill>
              </a:rPr>
              <a:t>I may ask exam questions like “What does this example code do?” that uses these methods</a:t>
            </a:r>
          </a:p>
          <a:p>
            <a:r>
              <a:rPr lang="en-US" dirty="0">
                <a:solidFill>
                  <a:schemeClr val="tx1"/>
                </a:solidFill>
              </a:rPr>
              <a:t>One way to make a bad impression in an job interview: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If you say that you “know how to use Collections” but then can’t remember any of the methods that are commonly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3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409-20D3-4264-BB2F-2CF0C140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442" y="1264555"/>
            <a:ext cx="7425644" cy="545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List&lt;string&gt; dinosaurs = new List&lt;string&gt;();</a:t>
            </a:r>
            <a:br>
              <a:rPr lang="en-US" sz="2000" b="1" dirty="0"/>
            </a:b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("\</a:t>
            </a:r>
            <a:r>
              <a:rPr lang="en-US" sz="2000" b="1" dirty="0" err="1"/>
              <a:t>nCapacity</a:t>
            </a:r>
            <a:r>
              <a:rPr lang="en-US" sz="2000" b="1" dirty="0"/>
              <a:t>: {0}", </a:t>
            </a:r>
            <a:r>
              <a:rPr lang="en-US" sz="2000" b="1" dirty="0" err="1"/>
              <a:t>dinosaurs.Capacity</a:t>
            </a:r>
            <a:r>
              <a:rPr lang="en-US" sz="2000" b="1" dirty="0"/>
              <a:t>);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 err="1"/>
              <a:t>dinosaurs.Add</a:t>
            </a:r>
            <a:r>
              <a:rPr lang="en-US" sz="2000" b="1" dirty="0"/>
              <a:t>("Tyrannosaurus");</a:t>
            </a:r>
            <a:br>
              <a:rPr lang="en-US" sz="2000" b="1" dirty="0"/>
            </a:br>
            <a:r>
              <a:rPr lang="en-US" sz="2000" b="1" dirty="0" err="1"/>
              <a:t>dinosaurs.Add</a:t>
            </a:r>
            <a:r>
              <a:rPr lang="en-US" sz="2000" b="1" dirty="0"/>
              <a:t>("</a:t>
            </a:r>
            <a:r>
              <a:rPr lang="en-US" sz="2000" b="1" dirty="0" err="1"/>
              <a:t>Amargasaurus</a:t>
            </a:r>
            <a:r>
              <a:rPr lang="en-US" sz="2000" b="1" dirty="0"/>
              <a:t>");</a:t>
            </a:r>
            <a:br>
              <a:rPr lang="en-US" sz="2000" b="1" dirty="0"/>
            </a:br>
            <a:r>
              <a:rPr lang="en-US" sz="2000" b="1" dirty="0" err="1"/>
              <a:t>dinosaurs.Add</a:t>
            </a:r>
            <a:r>
              <a:rPr lang="en-US" sz="2000" b="1" dirty="0"/>
              <a:t>("</a:t>
            </a:r>
            <a:r>
              <a:rPr lang="en-US" sz="2000" b="1" dirty="0" err="1"/>
              <a:t>Mamenchisaurus</a:t>
            </a:r>
            <a:r>
              <a:rPr lang="en-US" sz="2000" b="1" dirty="0"/>
              <a:t>");</a:t>
            </a:r>
            <a:br>
              <a:rPr lang="en-US" sz="2000" b="1" dirty="0"/>
            </a:br>
            <a:r>
              <a:rPr lang="en-US" sz="2000" b="1" dirty="0" err="1"/>
              <a:t>dinosaurs.Add</a:t>
            </a:r>
            <a:r>
              <a:rPr lang="en-US" sz="2000" b="1" dirty="0"/>
              <a:t>("</a:t>
            </a:r>
            <a:r>
              <a:rPr lang="en-US" sz="2000" b="1" dirty="0" err="1"/>
              <a:t>Deinonychus</a:t>
            </a:r>
            <a:r>
              <a:rPr lang="en-US" sz="2000" b="1" dirty="0"/>
              <a:t>");</a:t>
            </a:r>
            <a:br>
              <a:rPr lang="en-US" sz="2000" b="1" dirty="0"/>
            </a:br>
            <a:r>
              <a:rPr lang="en-US" sz="2000" b="1" dirty="0" err="1"/>
              <a:t>dinosaurs.Add</a:t>
            </a:r>
            <a:r>
              <a:rPr lang="en-US" sz="2000" b="1" dirty="0"/>
              <a:t>("</a:t>
            </a:r>
            <a:r>
              <a:rPr lang="en-US" sz="2000" b="1" dirty="0" err="1">
                <a:solidFill>
                  <a:schemeClr val="accent6"/>
                </a:solidFill>
              </a:rPr>
              <a:t>Compsognathus</a:t>
            </a:r>
            <a:r>
              <a:rPr lang="en-US" sz="2000" b="1" dirty="0"/>
              <a:t>"); 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Console.WriteLine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foreach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(string dinosaur in dinosaurs)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{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Console.WriteLine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(dinosaur);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  <a:p>
            <a:endParaRPr lang="en-US" sz="2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1EB58-26BB-4BAA-9CE5-4F33195B7AA2}"/>
              </a:ext>
            </a:extLst>
          </p:cNvPr>
          <p:cNvSpPr/>
          <p:nvPr/>
        </p:nvSpPr>
        <p:spPr>
          <a:xfrm>
            <a:off x="9779227" y="4260903"/>
            <a:ext cx="2293030" cy="64633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OUTPUT: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Capacity: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B385F-8905-4F50-A5CA-6DE99FD356E9}"/>
              </a:ext>
            </a:extLst>
          </p:cNvPr>
          <p:cNvSpPr/>
          <p:nvPr/>
        </p:nvSpPr>
        <p:spPr>
          <a:xfrm>
            <a:off x="1077686" y="1385462"/>
            <a:ext cx="37757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List&lt;&gt;</a:t>
            </a:r>
            <a:r>
              <a:rPr lang="en-US" dirty="0">
                <a:solidFill>
                  <a:schemeClr val="accent4"/>
                </a:solidFill>
              </a:rPr>
              <a:t> is really an array, with extra stuff to make our lives easier</a:t>
            </a: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Add</a:t>
            </a:r>
            <a:r>
              <a:rPr lang="en-US" dirty="0">
                <a:solidFill>
                  <a:schemeClr val="accent4"/>
                </a:solidFill>
              </a:rPr>
              <a:t> will resize the array when we run out of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Notice that we don’t specify the size of the List&lt;&gt;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8267A-24F7-4F1E-A354-0E2FFC1F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code</a:t>
            </a:r>
          </a:p>
        </p:txBody>
      </p:sp>
    </p:spTree>
    <p:extLst>
      <p:ext uri="{BB962C8B-B14F-4D97-AF65-F5344CB8AC3E}">
        <p14:creationId xmlns:p14="http://schemas.microsoft.com/office/powerpoint/2010/main" val="51848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409-20D3-4264-BB2F-2CF0C140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442" y="1264555"/>
            <a:ext cx="7425644" cy="545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List&lt;string&gt; dinosaurs = new List&lt;string&gt;();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Console.WriteLine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("\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nCapacity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: {0}", 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dinosaurs.Capacity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dinosaurs.Add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("Tyrannosaurus");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dinosaurs.Add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Amargasaurus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");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dinosaurs.Add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Mamenchisaurus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");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dinosaurs.Add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Deinonychus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");</a:t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dinosaurs.Add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Compsognathus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"); 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 err="1"/>
              <a:t>Console.WriteLine</a:t>
            </a:r>
            <a:r>
              <a:rPr lang="en-US" sz="2000" b="1" dirty="0"/>
              <a:t>();</a:t>
            </a:r>
            <a:br>
              <a:rPr lang="en-US" sz="2000" b="1" dirty="0"/>
            </a:br>
            <a:r>
              <a:rPr lang="en-US" sz="2000" b="1" dirty="0" err="1"/>
              <a:t>foreach</a:t>
            </a:r>
            <a:r>
              <a:rPr lang="en-US" sz="2000" b="1" dirty="0"/>
              <a:t>(string dinosaur in dinosaurs)</a:t>
            </a:r>
            <a:br>
              <a:rPr lang="en-US" sz="2000" b="1" dirty="0"/>
            </a:br>
            <a:r>
              <a:rPr lang="en-US" sz="2000" b="1" dirty="0"/>
              <a:t>{</a:t>
            </a:r>
            <a:br>
              <a:rPr lang="en-US" sz="2000" b="1" dirty="0"/>
            </a:br>
            <a:r>
              <a:rPr lang="en-US" sz="2000" b="1" dirty="0"/>
              <a:t>	</a:t>
            </a:r>
            <a:r>
              <a:rPr lang="en-US" sz="2000" b="1" dirty="0" err="1"/>
              <a:t>Console.WriteLine</a:t>
            </a:r>
            <a:r>
              <a:rPr lang="en-US" sz="2000" b="1" dirty="0"/>
              <a:t>(dinosaur);</a:t>
            </a:r>
            <a:br>
              <a:rPr lang="en-US" sz="2000" b="1" dirty="0"/>
            </a:br>
            <a:r>
              <a:rPr lang="en-US" sz="2000" b="1" dirty="0"/>
              <a:t>}</a:t>
            </a:r>
          </a:p>
          <a:p>
            <a:endParaRPr lang="en-US" sz="2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1EB58-26BB-4BAA-9CE5-4F33195B7AA2}"/>
              </a:ext>
            </a:extLst>
          </p:cNvPr>
          <p:cNvSpPr/>
          <p:nvPr/>
        </p:nvSpPr>
        <p:spPr>
          <a:xfrm>
            <a:off x="9779227" y="4260903"/>
            <a:ext cx="2293030" cy="2031325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OUTPUT: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Tyrannosaurus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Amargasaurus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Mamenchisaurus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Deinonychus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endParaRPr lang="en-US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B385F-8905-4F50-A5CA-6DE99FD356E9}"/>
              </a:ext>
            </a:extLst>
          </p:cNvPr>
          <p:cNvSpPr/>
          <p:nvPr/>
        </p:nvSpPr>
        <p:spPr>
          <a:xfrm>
            <a:off x="1077686" y="1385462"/>
            <a:ext cx="37757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4"/>
                </a:solidFill>
              </a:rPr>
              <a:t>Foreach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</a:rPr>
              <a:t>can be used to access every element in the list</a:t>
            </a:r>
          </a:p>
          <a:p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8267A-24F7-4F1E-A354-0E2FFC1F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code, Part 2</a:t>
            </a:r>
          </a:p>
        </p:txBody>
      </p:sp>
    </p:spTree>
    <p:extLst>
      <p:ext uri="{BB962C8B-B14F-4D97-AF65-F5344CB8AC3E}">
        <p14:creationId xmlns:p14="http://schemas.microsoft.com/office/powerpoint/2010/main" val="297251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C1EB58-26BB-4BAA-9CE5-4F33195B7AA2}"/>
              </a:ext>
            </a:extLst>
          </p:cNvPr>
          <p:cNvSpPr/>
          <p:nvPr/>
        </p:nvSpPr>
        <p:spPr>
          <a:xfrm>
            <a:off x="7672842" y="3718679"/>
            <a:ext cx="4519158" cy="3139321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OUTPUT: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Contains("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Deinonychus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"): True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Insert(2, "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Tyrannosaurus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Amargasaurus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Mamenchisaurus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Deinonychus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endParaRPr lang="en-US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409-20D3-4264-BB2F-2CF0C140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20" y="1264555"/>
            <a:ext cx="7425644" cy="545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("\</a:t>
            </a:r>
            <a:r>
              <a:rPr lang="en-US" sz="2000" b="1" dirty="0" err="1"/>
              <a:t>nContains</a:t>
            </a:r>
            <a:r>
              <a:rPr lang="en-US" sz="2000" b="1" dirty="0"/>
              <a:t>(\"</a:t>
            </a:r>
            <a:r>
              <a:rPr lang="en-US" sz="2000" b="1" dirty="0" err="1"/>
              <a:t>Deinonychus</a:t>
            </a:r>
            <a:r>
              <a:rPr lang="en-US" sz="2000" b="1" dirty="0"/>
              <a:t>\"): {0}",</a:t>
            </a:r>
          </a:p>
          <a:p>
            <a:pPr marL="0" indent="0">
              <a:buNone/>
            </a:pPr>
            <a:r>
              <a:rPr lang="en-US" sz="2000" b="1" dirty="0"/>
              <a:t>                                     </a:t>
            </a:r>
            <a:r>
              <a:rPr lang="en-US" sz="2000" b="1" dirty="0" err="1"/>
              <a:t>dinosaurs.Contains</a:t>
            </a:r>
            <a:r>
              <a:rPr lang="en-US" sz="2000" b="1" dirty="0"/>
              <a:t>("</a:t>
            </a:r>
            <a:r>
              <a:rPr lang="en-US" sz="2000" b="1" dirty="0" err="1"/>
              <a:t>Deinonychus</a:t>
            </a:r>
            <a:r>
              <a:rPr lang="en-US" sz="2000" b="1" dirty="0"/>
              <a:t>"));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("\</a:t>
            </a:r>
            <a:r>
              <a:rPr lang="en-US" sz="2000" b="1" dirty="0" err="1"/>
              <a:t>nInsert</a:t>
            </a:r>
            <a:r>
              <a:rPr lang="en-US" sz="2000" b="1" dirty="0"/>
              <a:t>(2, \"</a:t>
            </a:r>
            <a:r>
              <a:rPr lang="en-US" sz="2000" b="1" dirty="0" err="1"/>
              <a:t>Compsognathus</a:t>
            </a:r>
            <a:r>
              <a:rPr lang="en-US" sz="2000" b="1" dirty="0"/>
              <a:t>\")");</a:t>
            </a:r>
          </a:p>
          <a:p>
            <a:pPr marL="0" indent="0">
              <a:buNone/>
            </a:pPr>
            <a:r>
              <a:rPr lang="en-US" sz="2000" b="1" dirty="0" err="1"/>
              <a:t>dinosaurs.Insert</a:t>
            </a:r>
            <a:r>
              <a:rPr lang="en-US" sz="2000" b="1" dirty="0"/>
              <a:t>(2, "</a:t>
            </a:r>
            <a:r>
              <a:rPr lang="en-US" sz="2000" b="1" dirty="0" err="1"/>
              <a:t>Compsognathus</a:t>
            </a:r>
            <a:r>
              <a:rPr lang="en-US" sz="2000" b="1" dirty="0"/>
              <a:t>");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 err="1"/>
              <a:t>foreach</a:t>
            </a:r>
            <a:r>
              <a:rPr lang="en-US" sz="2000" b="1" dirty="0"/>
              <a:t>(string dinosaur </a:t>
            </a:r>
            <a:br>
              <a:rPr lang="en-US" sz="2000" b="1" dirty="0"/>
            </a:br>
            <a:r>
              <a:rPr lang="en-US" sz="2000" b="1" dirty="0"/>
              <a:t>                           in dinosaurs)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</a:t>
            </a:r>
            <a:r>
              <a:rPr lang="en-US" sz="2000" b="1" dirty="0" err="1"/>
              <a:t>Console.WriteLine</a:t>
            </a:r>
            <a:r>
              <a:rPr lang="en-US" sz="2000" b="1" dirty="0"/>
              <a:t>(dinosaur);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B385F-8905-4F50-A5CA-6DE99FD356E9}"/>
              </a:ext>
            </a:extLst>
          </p:cNvPr>
          <p:cNvSpPr/>
          <p:nvPr/>
        </p:nvSpPr>
        <p:spPr>
          <a:xfrm>
            <a:off x="489858" y="1334511"/>
            <a:ext cx="34701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You can search the List – Contains, </a:t>
            </a:r>
            <a:r>
              <a:rPr lang="en-US" b="1" dirty="0" err="1">
                <a:solidFill>
                  <a:schemeClr val="accent4"/>
                </a:solidFill>
              </a:rPr>
              <a:t>IndexOf</a:t>
            </a:r>
            <a:r>
              <a:rPr lang="en-US" b="1" dirty="0">
                <a:solidFill>
                  <a:schemeClr val="accent4"/>
                </a:solidFill>
              </a:rPr>
              <a:t>, </a:t>
            </a:r>
            <a:r>
              <a:rPr lang="en-US" b="1" dirty="0" err="1">
                <a:solidFill>
                  <a:schemeClr val="accent4"/>
                </a:solidFill>
              </a:rPr>
              <a:t>LastIndexOf</a:t>
            </a:r>
            <a:r>
              <a:rPr lang="en-US" b="1" dirty="0">
                <a:solidFill>
                  <a:schemeClr val="accent4"/>
                </a:solidFill>
              </a:rPr>
              <a:t>, </a:t>
            </a:r>
            <a:r>
              <a:rPr lang="en-US" b="1" dirty="0" err="1">
                <a:solidFill>
                  <a:schemeClr val="accent4"/>
                </a:solidFill>
              </a:rPr>
              <a:t>BinarySearch</a:t>
            </a:r>
            <a:br>
              <a:rPr lang="en-US" b="1" dirty="0">
                <a:solidFill>
                  <a:schemeClr val="accent4"/>
                </a:solidFill>
              </a:rPr>
            </a:b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You can add new things into the middle of the list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List&lt;&gt; will move stuff over to make space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List&lt;&gt; will resize if needed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Zero-based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8267A-24F7-4F1E-A354-0E2FFC1F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code, Part 3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7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 title="Arrow pointing to the array syntax">
            <a:extLst>
              <a:ext uri="{FF2B5EF4-FFF2-40B4-BE49-F238E27FC236}">
                <a16:creationId xmlns:a16="http://schemas.microsoft.com/office/drawing/2014/main" id="{418BDD77-30FB-4871-B7A8-5F0E208D73FA}"/>
              </a:ext>
            </a:extLst>
          </p:cNvPr>
          <p:cNvCxnSpPr/>
          <p:nvPr/>
        </p:nvCxnSpPr>
        <p:spPr>
          <a:xfrm flipV="1">
            <a:off x="3363686" y="1654629"/>
            <a:ext cx="6705600" cy="14151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title="Arrow pointing to the second 'Compsognathus' entry">
            <a:extLst>
              <a:ext uri="{FF2B5EF4-FFF2-40B4-BE49-F238E27FC236}">
                <a16:creationId xmlns:a16="http://schemas.microsoft.com/office/drawing/2014/main" id="{90F6FCAB-87E3-4176-819E-E55988590916}"/>
              </a:ext>
            </a:extLst>
          </p:cNvPr>
          <p:cNvCxnSpPr>
            <a:cxnSpLocks/>
          </p:cNvCxnSpPr>
          <p:nvPr/>
        </p:nvCxnSpPr>
        <p:spPr>
          <a:xfrm>
            <a:off x="1974315" y="4844143"/>
            <a:ext cx="5698527" cy="156754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6C1EB58-26BB-4BAA-9CE5-4F33195B7AA2}"/>
              </a:ext>
            </a:extLst>
          </p:cNvPr>
          <p:cNvSpPr/>
          <p:nvPr/>
        </p:nvSpPr>
        <p:spPr>
          <a:xfrm>
            <a:off x="7672842" y="3718679"/>
            <a:ext cx="4519158" cy="2862322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OUTPUT: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dinosaurs[3]: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Mamenchisaurus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Tyrannosaurus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Amargasaurus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Mamenchisaurus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Deinonychus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Compsognathus</a:t>
            </a:r>
            <a:endParaRPr lang="en-US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409-20D3-4264-BB2F-2CF0C140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20" y="1264555"/>
            <a:ext cx="7425644" cy="545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("\</a:t>
            </a:r>
            <a:r>
              <a:rPr lang="en-US" sz="2000" b="1" dirty="0" err="1"/>
              <a:t>ndinosaurs</a:t>
            </a:r>
            <a:r>
              <a:rPr lang="en-US" sz="2000" b="1" dirty="0"/>
              <a:t>[3]: {0}", dinosaurs</a:t>
            </a:r>
            <a:r>
              <a:rPr lang="en-US" sz="2000" b="1" dirty="0">
                <a:solidFill>
                  <a:schemeClr val="accent6"/>
                </a:solidFill>
              </a:rPr>
              <a:t>[3]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("\</a:t>
            </a:r>
            <a:r>
              <a:rPr lang="en-US" sz="2000" b="1" dirty="0" err="1"/>
              <a:t>nRemove</a:t>
            </a:r>
            <a:r>
              <a:rPr lang="en-US" sz="2000" b="1" dirty="0"/>
              <a:t>(\"</a:t>
            </a:r>
            <a:r>
              <a:rPr lang="en-US" sz="2000" b="1" dirty="0" err="1"/>
              <a:t>Compsognathus</a:t>
            </a:r>
            <a:r>
              <a:rPr lang="en-US" sz="2000" b="1" dirty="0"/>
              <a:t>\")");</a:t>
            </a:r>
          </a:p>
          <a:p>
            <a:pPr marL="0" indent="0">
              <a:buNone/>
            </a:pPr>
            <a:r>
              <a:rPr lang="en-US" sz="2000" b="1" dirty="0" err="1"/>
              <a:t>dinosaurs.Remove</a:t>
            </a:r>
            <a:r>
              <a:rPr lang="en-US" sz="2000" b="1" dirty="0"/>
              <a:t>("</a:t>
            </a:r>
            <a:r>
              <a:rPr lang="en-US" sz="2000" b="1" dirty="0" err="1"/>
              <a:t>Compsognathus</a:t>
            </a:r>
            <a:r>
              <a:rPr lang="en-US" sz="2000" b="1" dirty="0"/>
              <a:t>");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Console.WriteLine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r>
              <a:rPr lang="en-US" sz="2000" b="1" dirty="0" err="1"/>
              <a:t>foreach</a:t>
            </a:r>
            <a:r>
              <a:rPr lang="en-US" sz="2000" b="1" dirty="0"/>
              <a:t>(string dinosaur</a:t>
            </a:r>
            <a:br>
              <a:rPr lang="en-US" sz="2000" b="1" dirty="0"/>
            </a:br>
            <a:r>
              <a:rPr lang="en-US" sz="2000" b="1" dirty="0"/>
              <a:t>                          in dinosaurs)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err="1"/>
              <a:t>Console.WriteLine</a:t>
            </a:r>
            <a:r>
              <a:rPr lang="en-US" sz="2000" b="1" dirty="0"/>
              <a:t>(dinosaur);</a:t>
            </a:r>
            <a:br>
              <a:rPr lang="en-US" sz="2000" b="1" dirty="0"/>
            </a:br>
            <a:r>
              <a:rPr lang="en-US" sz="2000" b="1" dirty="0"/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CB385F-8905-4F50-A5CA-6DE99FD356E9}"/>
              </a:ext>
            </a:extLst>
          </p:cNvPr>
          <p:cNvSpPr/>
          <p:nvPr/>
        </p:nvSpPr>
        <p:spPr>
          <a:xfrm>
            <a:off x="489858" y="1334511"/>
            <a:ext cx="34701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You can access elements using an array-style 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syntax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You can remove things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List&lt;&gt; will move stuff over to fill in that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Only removed the first match.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The second string is still there</a:t>
            </a:r>
            <a:br>
              <a:rPr lang="en-US" b="1" dirty="0">
                <a:solidFill>
                  <a:schemeClr val="accent4"/>
                </a:solidFill>
              </a:rPr>
            </a:b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8267A-24F7-4F1E-A354-0E2FFC1F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code, Part 4</a:t>
            </a:r>
          </a:p>
        </p:txBody>
      </p:sp>
    </p:spTree>
    <p:extLst>
      <p:ext uri="{BB962C8B-B14F-4D97-AF65-F5344CB8AC3E}">
        <p14:creationId xmlns:p14="http://schemas.microsoft.com/office/powerpoint/2010/main" val="103858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BCE1-B592-4B05-A46F-D3DB19C8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useful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7D5CA-D823-437C-AF8F-9797CE88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Clear() – remove everything from the List&lt;&gt;</a:t>
            </a:r>
          </a:p>
          <a:p>
            <a:r>
              <a:rPr lang="en-US" sz="2400" dirty="0"/>
              <a:t>Sort() – arrange everything from ‘smallest’ to ‘largest’</a:t>
            </a:r>
          </a:p>
          <a:p>
            <a:pPr lvl="1"/>
            <a:r>
              <a:rPr lang="en-US" sz="2000" dirty="0" err="1"/>
              <a:t>BinarySort</a:t>
            </a:r>
            <a:r>
              <a:rPr lang="en-US" sz="2000" dirty="0"/>
              <a:t>() – once the List() is sorted, you can binary search the list in O(</a:t>
            </a:r>
            <a:r>
              <a:rPr lang="en-US" sz="2000" dirty="0" err="1"/>
              <a:t>lgN</a:t>
            </a:r>
            <a:r>
              <a:rPr lang="en-US" sz="2000" dirty="0"/>
              <a:t>) time</a:t>
            </a:r>
          </a:p>
          <a:p>
            <a:pPr lvl="1"/>
            <a:endParaRPr lang="en-US" sz="2000" dirty="0"/>
          </a:p>
          <a:p>
            <a:r>
              <a:rPr lang="en-US" sz="2200" dirty="0"/>
              <a:t>There are lots (and lots and lots) of other methods</a:t>
            </a:r>
          </a:p>
        </p:txBody>
      </p:sp>
    </p:spTree>
    <p:extLst>
      <p:ext uri="{BB962C8B-B14F-4D97-AF65-F5344CB8AC3E}">
        <p14:creationId xmlns:p14="http://schemas.microsoft.com/office/powerpoint/2010/main" val="147353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1-19E7-48CE-A2A9-A309CFEC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Intro to / Review of </a:t>
            </a:r>
            <a:br>
              <a:rPr lang="en-US" dirty="0"/>
            </a:br>
            <a:r>
              <a:rPr lang="en-US" dirty="0"/>
              <a:t>Generic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CD48-690D-4792-A071-4E77DB1D8C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generic class?</a:t>
            </a:r>
            <a:br>
              <a:rPr lang="en-US" dirty="0"/>
            </a:br>
            <a:r>
              <a:rPr lang="en-US" dirty="0"/>
              <a:t>(What is a generic data type?)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599"/>
            <a:ext cx="9460659" cy="4391891"/>
          </a:xfrm>
        </p:spPr>
        <p:txBody>
          <a:bodyPr>
            <a:normAutofit/>
          </a:bodyPr>
          <a:lstStyle/>
          <a:p>
            <a:r>
              <a:rPr lang="en-US" sz="2800" dirty="0"/>
              <a:t>A class that can be used with several different types of data</a:t>
            </a:r>
          </a:p>
          <a:p>
            <a:pPr lvl="1"/>
            <a:r>
              <a:rPr lang="en-US" sz="2400" dirty="0"/>
              <a:t>A ‘normal’ class only works with a single, specific type of data</a:t>
            </a:r>
          </a:p>
          <a:p>
            <a:pPr lvl="1"/>
            <a:r>
              <a:rPr lang="en-US" sz="2400" dirty="0"/>
              <a:t>If a ‘normal’ class wants to work with more than one type of data then it will have to use inheritance to accept a specific type of data OR ANY SUBCLASS of that type</a:t>
            </a:r>
          </a:p>
        </p:txBody>
      </p:sp>
    </p:spTree>
    <p:extLst>
      <p:ext uri="{BB962C8B-B14F-4D97-AF65-F5344CB8AC3E}">
        <p14:creationId xmlns:p14="http://schemas.microsoft.com/office/powerpoint/2010/main" val="12210834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4689</TotalTime>
  <Words>1287</Words>
  <Application>Microsoft Office PowerPoint</Application>
  <PresentationFormat>Widescreen</PresentationFormat>
  <Paragraphs>218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Courier New</vt:lpstr>
      <vt:lpstr>Wingdings 3</vt:lpstr>
      <vt:lpstr>Wisp</vt:lpstr>
      <vt:lpstr>Modern Collections Classes</vt:lpstr>
      <vt:lpstr>What is a ‘Collection Class’?</vt:lpstr>
      <vt:lpstr>Let’s look at code</vt:lpstr>
      <vt:lpstr>Let’s look at code, Part 2</vt:lpstr>
      <vt:lpstr>Let’s look at code, Part 3 </vt:lpstr>
      <vt:lpstr>Let’s look at code, Part 4</vt:lpstr>
      <vt:lpstr>Other useful methods</vt:lpstr>
      <vt:lpstr>Brief Intro to / Review of  Generic Classes</vt:lpstr>
      <vt:lpstr>What is a generic class? (What is a generic data type?)</vt:lpstr>
      <vt:lpstr>What is a generic class? (A.k.a., a generic data type?)</vt:lpstr>
      <vt:lpstr>Why Were Generic Classes  Added To C#?</vt:lpstr>
      <vt:lpstr>Collection Classes</vt:lpstr>
      <vt:lpstr>What is a ‘Collection Class’</vt:lpstr>
      <vt:lpstr>Categories of Collections classes , Part 1</vt:lpstr>
      <vt:lpstr>Categories of Collections classes, Part 2</vt:lpstr>
      <vt:lpstr>Categories of Collections classes , Part 3</vt:lpstr>
      <vt:lpstr>Collections - Important Concepts</vt:lpstr>
      <vt:lpstr>Most (all?) languages provide these</vt:lpstr>
      <vt:lpstr>Client vs. Implementer distinction, Part 1</vt:lpstr>
      <vt:lpstr>Client vs. Implementer distinction, Part 2</vt:lpstr>
      <vt:lpstr>Client vs. Implementer distinction , Part 3</vt:lpstr>
      <vt:lpstr>Client vs. Implementer distinction , Part 4</vt:lpstr>
      <vt:lpstr>Learning Outcomes</vt:lpstr>
      <vt:lpstr>Your job as a student learning Collections, Part 1</vt:lpstr>
      <vt:lpstr>Your job as a student learning Collections, Part 2</vt:lpstr>
      <vt:lpstr>Your job as a student learning Collections, Part 3</vt:lpstr>
      <vt:lpstr>Your job as a student learning Collections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Panitz</dc:creator>
  <cp:lastModifiedBy>mike</cp:lastModifiedBy>
  <cp:revision>89</cp:revision>
  <dcterms:created xsi:type="dcterms:W3CDTF">2016-10-01T02:35:17Z</dcterms:created>
  <dcterms:modified xsi:type="dcterms:W3CDTF">2017-12-07T18:58:42Z</dcterms:modified>
</cp:coreProperties>
</file>