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315" r:id="rId3"/>
    <p:sldId id="305" r:id="rId4"/>
    <p:sldId id="306" r:id="rId5"/>
    <p:sldId id="316" r:id="rId6"/>
    <p:sldId id="317" r:id="rId7"/>
    <p:sldId id="318" r:id="rId8"/>
    <p:sldId id="307" r:id="rId9"/>
    <p:sldId id="308" r:id="rId10"/>
    <p:sldId id="309" r:id="rId11"/>
    <p:sldId id="310" r:id="rId12"/>
    <p:sldId id="324" r:id="rId13"/>
    <p:sldId id="325" r:id="rId14"/>
    <p:sldId id="319" r:id="rId15"/>
    <p:sldId id="312" r:id="rId16"/>
    <p:sldId id="311" r:id="rId17"/>
    <p:sldId id="326" r:id="rId18"/>
    <p:sldId id="298" r:id="rId19"/>
    <p:sldId id="300" r:id="rId20"/>
    <p:sldId id="301" r:id="rId21"/>
    <p:sldId id="313" r:id="rId22"/>
    <p:sldId id="321" r:id="rId23"/>
    <p:sldId id="314" r:id="rId24"/>
    <p:sldId id="322" r:id="rId25"/>
    <p:sldId id="320" r:id="rId26"/>
    <p:sldId id="327" r:id="rId27"/>
    <p:sldId id="328" r:id="rId28"/>
    <p:sldId id="329" r:id="rId29"/>
    <p:sldId id="304" r:id="rId30"/>
    <p:sldId id="303" r:id="rId31"/>
    <p:sldId id="32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32F884-DC7C-4DFA-B43B-BF4D16E0E7E2}">
          <p14:sldIdLst>
            <p14:sldId id="256"/>
            <p14:sldId id="315"/>
          </p14:sldIdLst>
        </p14:section>
        <p14:section name="Overview" id="{2C488E7D-DB16-4178-BD36-1D24A3F6FE4E}">
          <p14:sldIdLst>
            <p14:sldId id="305"/>
            <p14:sldId id="306"/>
            <p14:sldId id="316"/>
            <p14:sldId id="317"/>
            <p14:sldId id="318"/>
          </p14:sldIdLst>
        </p14:section>
        <p14:section name="Warm Up Code" id="{A73F260E-9160-41CF-8679-A2B95B0992AF}">
          <p14:sldIdLst>
            <p14:sldId id="307"/>
            <p14:sldId id="308"/>
          </p14:sldIdLst>
        </p14:section>
        <p14:section name="Example Problem" id="{DFCE359F-5926-42AE-99FD-A179FCAAE88C}">
          <p14:sldIdLst>
            <p14:sldId id="309"/>
            <p14:sldId id="310"/>
            <p14:sldId id="324"/>
            <p14:sldId id="325"/>
            <p14:sldId id="319"/>
          </p14:sldIdLst>
        </p14:section>
        <p14:section name="Methods To Memorize" id="{F360F1C3-268C-4103-9943-EBEFB5049B14}">
          <p14:sldIdLst>
            <p14:sldId id="312"/>
            <p14:sldId id="311"/>
            <p14:sldId id="326"/>
          </p14:sldIdLst>
        </p14:section>
        <p14:section name="How Is This Implemented" id="{6EEE0FE4-3D37-44AF-8AC0-D872C823B51A}">
          <p14:sldIdLst>
            <p14:sldId id="298"/>
            <p14:sldId id="300"/>
            <p14:sldId id="301"/>
            <p14:sldId id="313"/>
            <p14:sldId id="321"/>
            <p14:sldId id="314"/>
            <p14:sldId id="322"/>
            <p14:sldId id="320"/>
            <p14:sldId id="327"/>
            <p14:sldId id="328"/>
            <p14:sldId id="329"/>
          </p14:sldIdLst>
        </p14:section>
        <p14:section name="When To Use This" id="{694D6004-8CBB-477B-ABED-FC3D8908EE9A}">
          <p14:sldIdLst>
            <p14:sldId id="304"/>
            <p14:sldId id="303"/>
            <p14:sldId id="32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" initials="m" lastIdx="1" clrIdx="0">
    <p:extLst>
      <p:ext uri="{19B8F6BF-5375-455C-9EA6-DF929625EA0E}">
        <p15:presenceInfo xmlns:p15="http://schemas.microsoft.com/office/powerpoint/2012/main" userId="mi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59" autoAdjust="0"/>
  </p:normalViewPr>
  <p:slideViewPr>
    <p:cSldViewPr snapToGrid="0">
      <p:cViewPr varScale="1">
        <p:scale>
          <a:sx n="72" d="100"/>
          <a:sy n="72" d="100"/>
        </p:scale>
        <p:origin x="6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29T18:22:13.749" idx="1">
    <p:pos x="4558" y="3577"/>
    <p:text>LinkedLists are better for mid-collection insertionsns</p:text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8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1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83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4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242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0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74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6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>
            <a:noAutofit/>
          </a:bodyPr>
          <a:lstStyle>
            <a:lvl1pPr algn="l">
              <a:defRPr sz="7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6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2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5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0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36B2-140F-4149-BB68-89D284BD321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7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dd412070(v=vs.110)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y52x03h2(v=vs.110).aspx" TargetMode="External"/><Relationship Id="rId7" Type="http://schemas.openxmlformats.org/officeDocument/2006/relationships/hyperlink" Target="https://msdn.microsoft.com/en-us/library/dwb5h52a(v=vs.110).aspx" TargetMode="External"/><Relationship Id="rId2" Type="http://schemas.openxmlformats.org/officeDocument/2006/relationships/hyperlink" Target="https://msdn.microsoft.com/en-us/library/27b47ht3(v=vs.110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sdn.microsoft.com/en-us/library/cd666k3e(v=vs.110).aspx" TargetMode="External"/><Relationship Id="rId5" Type="http://schemas.openxmlformats.org/officeDocument/2006/relationships/hyperlink" Target="https://msdn.microsoft.com/en-us/library/sey5k5z4(v=vs.110).aspx" TargetMode="External"/><Relationship Id="rId4" Type="http://schemas.openxmlformats.org/officeDocument/2006/relationships/hyperlink" Target="https://msdn.microsoft.com/en-us/library/3wcytfd1(v=vs.110).asp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b0zbh7b6(v=vs.110).aspx" TargetMode="External"/><Relationship Id="rId2" Type="http://schemas.openxmlformats.org/officeDocument/2006/relationships/hyperlink" Target="https://msdn.microsoft.com/en-us/library/bhkz42b3(v=vs.110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w4e7fxsh(v=vs.110).asp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15768685/what-is-a-list-in-c-sharp-and-how-does-it-work" TargetMode="External"/><Relationship Id="rId2" Type="http://schemas.openxmlformats.org/officeDocument/2006/relationships/hyperlink" Target="https://stackoverflow.com/questions/31286005/whats-the-implementation-of-li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dn.microsoft.com/en-us/library/ms379570(v=vs.80).aspx#datastructures20_1_topic5" TargetMode="External"/><Relationship Id="rId4" Type="http://schemas.openxmlformats.org/officeDocument/2006/relationships/hyperlink" Target="https://stackoverflow.com/questions/2540050/how-is-listt-indexof-implemented-in-c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0.png"/><Relationship Id="rId18" Type="http://schemas.openxmlformats.org/officeDocument/2006/relationships/slide" Target="slide3.xml"/><Relationship Id="rId3" Type="http://schemas.openxmlformats.org/officeDocument/2006/relationships/slide" Target="slide29.xml"/><Relationship Id="rId7" Type="http://schemas.openxmlformats.org/officeDocument/2006/relationships/image" Target="../media/image28.png"/><Relationship Id="rId12" Type="http://schemas.openxmlformats.org/officeDocument/2006/relationships/slide" Target="slide10.xml"/><Relationship Id="rId1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image" Target="../media/image4.png"/><Relationship Id="rId5" Type="http://schemas.openxmlformats.org/officeDocument/2006/relationships/image" Target="../media/image2.png"/><Relationship Id="rId15" Type="http://schemas.openxmlformats.org/officeDocument/2006/relationships/slide" Target="slide8.xml"/><Relationship Id="rId10" Type="http://schemas.openxmlformats.org/officeDocument/2006/relationships/image" Target="../media/image30.png"/><Relationship Id="rId19" Type="http://schemas.openxmlformats.org/officeDocument/2006/relationships/image" Target="../media/image60.png"/><Relationship Id="rId4" Type="http://schemas.openxmlformats.org/officeDocument/2006/relationships/image" Target="../media/image110.png"/><Relationship Id="rId9" Type="http://schemas.openxmlformats.org/officeDocument/2006/relationships/slide" Target="slide15.xml"/><Relationship Id="rId1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eferencesource.microsoft.com/#mscorlib/system/collections/generic/list.cs,cf7f4095e4de764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sey5k5z4(v=vs.110).aspx#Anchor_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cd666k3e(v=vs.110).aspx#Anchor_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27b47ht3(v=vs.110).aspx" TargetMode="External"/><Relationship Id="rId2" Type="http://schemas.openxmlformats.org/officeDocument/2006/relationships/hyperlink" Target="https://msdn.microsoft.com/en-us/library/3wcytfd1(v=vs.110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y52x03h2(v=vs.110).aspx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msdn.microsoft.com/ericlippert/2008/09/22/arrays-considered-somewhat-harmful/" TargetMode="External"/><Relationship Id="rId2" Type="http://schemas.openxmlformats.org/officeDocument/2006/relationships/hyperlink" Target="https://stackoverflow.com/questions/434761/array-versus-listt-when-to-use-whi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ckoverflow.com/questions/4680035/read-only-list-in-c-shar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6sh2ey19(v=vs.110).aspx#Anchor_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773" y="1477926"/>
            <a:ext cx="9363840" cy="3299455"/>
          </a:xfrm>
        </p:spPr>
        <p:txBody>
          <a:bodyPr>
            <a:normAutofit/>
          </a:bodyPr>
          <a:lstStyle/>
          <a:p>
            <a:r>
              <a:rPr lang="en-US" dirty="0"/>
              <a:t>The Generic </a:t>
            </a:r>
            <a:br>
              <a:rPr lang="en-US" dirty="0"/>
            </a:br>
            <a:r>
              <a:rPr lang="en-US" b="1" dirty="0">
                <a:solidFill>
                  <a:schemeClr val="accent4"/>
                </a:solidFill>
              </a:rPr>
              <a:t>List&lt;&gt;</a:t>
            </a:r>
            <a:br>
              <a:rPr lang="en-US" dirty="0"/>
            </a:br>
            <a:r>
              <a:rPr lang="en-US" dirty="0"/>
              <a:t>Collection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0773" y="4777379"/>
            <a:ext cx="9363839" cy="1126283"/>
          </a:xfrm>
        </p:spPr>
        <p:txBody>
          <a:bodyPr/>
          <a:lstStyle/>
          <a:p>
            <a:r>
              <a:rPr lang="en-US" dirty="0"/>
              <a:t>Modern Collections Classes</a:t>
            </a:r>
          </a:p>
        </p:txBody>
      </p:sp>
    </p:spTree>
    <p:extLst>
      <p:ext uri="{BB962C8B-B14F-4D97-AF65-F5344CB8AC3E}">
        <p14:creationId xmlns:p14="http://schemas.microsoft.com/office/powerpoint/2010/main" val="13762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1-19E7-48CE-A2A9-A309CFE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BCD48-690D-4792-A071-4E77DB1D8C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8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the numbers </a:t>
            </a:r>
            <a:br>
              <a:rPr lang="en-US" dirty="0"/>
            </a:br>
            <a:r>
              <a:rPr lang="en-US" dirty="0"/>
              <a:t>that the user types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900" y="2178756"/>
            <a:ext cx="10149425" cy="4413955"/>
          </a:xfrm>
        </p:spPr>
        <p:txBody>
          <a:bodyPr>
            <a:normAutofit/>
          </a:bodyPr>
          <a:lstStyle/>
          <a:p>
            <a:r>
              <a:rPr lang="en-US" sz="3200" dirty="0"/>
              <a:t>Let’s write a program that does the following:</a:t>
            </a:r>
          </a:p>
          <a:p>
            <a:pPr lvl="1"/>
            <a:r>
              <a:rPr lang="en-US" sz="2800" dirty="0"/>
              <a:t>Repeat the following until the user wants to quit (or clear the list and start over)</a:t>
            </a:r>
          </a:p>
          <a:p>
            <a:pPr lvl="1"/>
            <a:r>
              <a:rPr lang="en-US" sz="2800" dirty="0"/>
              <a:t>Prompt the user to type something in</a:t>
            </a:r>
          </a:p>
          <a:p>
            <a:pPr lvl="1"/>
            <a:r>
              <a:rPr lang="en-US" sz="2800" dirty="0"/>
              <a:t>Put that new item in a random spot in the list of things the user has typed</a:t>
            </a:r>
          </a:p>
          <a:p>
            <a:pPr lvl="1"/>
            <a:r>
              <a:rPr lang="en-US" sz="2800" dirty="0"/>
              <a:t>Print out the entire list</a:t>
            </a:r>
          </a:p>
        </p:txBody>
      </p:sp>
    </p:spTree>
    <p:extLst>
      <p:ext uri="{BB962C8B-B14F-4D97-AF65-F5344CB8AC3E}">
        <p14:creationId xmlns:p14="http://schemas.microsoft.com/office/powerpoint/2010/main" val="165268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111" y="624110"/>
            <a:ext cx="9585501" cy="1280890"/>
          </a:xfrm>
        </p:spPr>
        <p:txBody>
          <a:bodyPr/>
          <a:lstStyle/>
          <a:p>
            <a:r>
              <a:rPr lang="en-US" dirty="0"/>
              <a:t>Record numbers that the user types:</a:t>
            </a:r>
            <a:br>
              <a:rPr lang="en-US" dirty="0"/>
            </a:br>
            <a:r>
              <a:rPr lang="en-US" dirty="0"/>
              <a:t>Why is List&lt;&gt; a good choice?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68771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List&lt;&gt; will auto-resize as the program gets more inputs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List&lt;&gt; when you need to store a bunch of stuff in an arbitrary order</a:t>
            </a:r>
          </a:p>
          <a:p>
            <a:pPr lvl="1"/>
            <a:r>
              <a:rPr lang="en-US" dirty="0"/>
              <a:t>As opposed to storing the numbers from smallest to largest</a:t>
            </a:r>
          </a:p>
          <a:p>
            <a:pPr lvl="1"/>
            <a:endParaRPr lang="en-US" dirty="0"/>
          </a:p>
          <a:p>
            <a:r>
              <a:rPr lang="en-US" dirty="0"/>
              <a:t>List&lt;&gt; allows us to add / remove stuff wherever we want</a:t>
            </a:r>
          </a:p>
          <a:p>
            <a:pPr lvl="1"/>
            <a:r>
              <a:rPr lang="en-US" dirty="0"/>
              <a:t>At the start</a:t>
            </a:r>
          </a:p>
          <a:p>
            <a:pPr lvl="1"/>
            <a:r>
              <a:rPr lang="en-US" dirty="0"/>
              <a:t>In the middle</a:t>
            </a:r>
          </a:p>
          <a:p>
            <a:pPr lvl="1"/>
            <a:r>
              <a:rPr lang="en-US" dirty="0"/>
              <a:t>At the end</a:t>
            </a:r>
          </a:p>
          <a:p>
            <a:pPr lvl="2"/>
            <a:r>
              <a:rPr lang="en-US" dirty="0"/>
              <a:t>There’s an Add() method that does this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1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111" y="624110"/>
            <a:ext cx="9585501" cy="1280890"/>
          </a:xfrm>
        </p:spPr>
        <p:txBody>
          <a:bodyPr/>
          <a:lstStyle/>
          <a:p>
            <a:r>
              <a:rPr lang="en-US" dirty="0"/>
              <a:t>Is List&lt;&gt; always a good choice?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11022"/>
            <a:ext cx="8915400" cy="4481689"/>
          </a:xfrm>
        </p:spPr>
        <p:txBody>
          <a:bodyPr>
            <a:normAutofit/>
          </a:bodyPr>
          <a:lstStyle/>
          <a:p>
            <a:r>
              <a:rPr lang="en-US" dirty="0"/>
              <a:t>It depends on the problem</a:t>
            </a:r>
          </a:p>
          <a:p>
            <a:endParaRPr lang="en-US" dirty="0"/>
          </a:p>
          <a:p>
            <a:r>
              <a:rPr lang="en-US" dirty="0"/>
              <a:t>For example, what if the program should print out all the numbers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print out the</a:t>
            </a:r>
          </a:p>
          <a:p>
            <a:pPr lvl="1"/>
            <a:r>
              <a:rPr lang="en-US" dirty="0"/>
              <a:t>Minimum</a:t>
            </a:r>
          </a:p>
          <a:p>
            <a:pPr lvl="1"/>
            <a:r>
              <a:rPr lang="en-US" dirty="0"/>
              <a:t>Maximum</a:t>
            </a:r>
          </a:p>
          <a:p>
            <a:pPr lvl="1"/>
            <a:r>
              <a:rPr lang="en-US" dirty="0"/>
              <a:t>Median</a:t>
            </a:r>
          </a:p>
          <a:p>
            <a:endParaRPr lang="en-US" dirty="0"/>
          </a:p>
          <a:p>
            <a:r>
              <a:rPr lang="en-US" dirty="0"/>
              <a:t>A sorted (ordered) Collection would be better</a:t>
            </a:r>
          </a:p>
          <a:p>
            <a:pPr lvl="1"/>
            <a:r>
              <a:rPr lang="en-US" dirty="0"/>
              <a:t>For example, there is a </a:t>
            </a:r>
            <a:r>
              <a:rPr lang="en-US" dirty="0" err="1">
                <a:hlinkClick r:id="rId2"/>
              </a:rPr>
              <a:t>SortedSet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3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76C5C-CE84-4881-B4FD-7F450FDF6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059" y="138688"/>
            <a:ext cx="8911687" cy="95633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9644E-5591-4875-9F0B-2816016C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688" y="138687"/>
            <a:ext cx="10148711" cy="68039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ExampleProgram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Random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rand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Random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nextNum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nextNum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!= -1)    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"Type in your next number!\n\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tType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 -1 to quit\n\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tType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 -2 to start over"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Int32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.TryParse(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nextNum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==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nextNum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-1: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"You typed -1, to quit. Bye bye!"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could do a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Environment.Exit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(0); here</a:t>
            </a:r>
            <a:b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while(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nextNum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!= -1) will stop, causing the program to exit</a:t>
            </a:r>
            <a:b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-2: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"You typed -1, start over. Removing all numbers now!"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nums.Clear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location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rand.Next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nums.Count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nums.Insert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(location,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nextNum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"You've printed out:"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"{0},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}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    }   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6092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1-19E7-48CE-A2A9-A309CFE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You Must Memorize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BCD48-690D-4792-A071-4E77DB1D8C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53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7897-3D81-4DE4-92B4-874445352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en-US" dirty="0"/>
              <a:t>Useful Methods And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BC68B-4D02-492C-8FDB-3799E4B61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0" y="1473200"/>
            <a:ext cx="9853612" cy="527755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</a:t>
            </a:r>
            <a:r>
              <a:rPr lang="en-US" sz="2800" dirty="0">
                <a:hlinkClick r:id="rId2"/>
              </a:rPr>
              <a:t>Count property</a:t>
            </a:r>
            <a:r>
              <a:rPr lang="en-US" sz="2800" dirty="0"/>
              <a:t> (how many items are in the list)</a:t>
            </a:r>
          </a:p>
          <a:p>
            <a:r>
              <a:rPr lang="en-US" sz="2800" dirty="0"/>
              <a:t>The </a:t>
            </a:r>
            <a:r>
              <a:rPr lang="en-US" sz="2800" dirty="0">
                <a:hlinkClick r:id="rId3"/>
              </a:rPr>
              <a:t>Capacity property</a:t>
            </a:r>
            <a:r>
              <a:rPr lang="en-US" sz="2800" dirty="0"/>
              <a:t> (how many spaces the list has in it’s array)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>
                <a:hlinkClick r:id="rId4"/>
              </a:rPr>
              <a:t>Add</a:t>
            </a:r>
            <a:r>
              <a:rPr lang="en-US" sz="2800" dirty="0"/>
              <a:t>: Adding new elements to the end of the list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>
                <a:hlinkClick r:id="rId5"/>
              </a:rPr>
              <a:t>Insert</a:t>
            </a:r>
            <a:r>
              <a:rPr lang="en-US" sz="2800" dirty="0"/>
              <a:t>: Adding new elements into the middle of the list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>
                <a:hlinkClick r:id="rId6"/>
              </a:rPr>
              <a:t>Remove</a:t>
            </a:r>
            <a:r>
              <a:rPr lang="en-US" sz="2800" dirty="0"/>
              <a:t>: Removing an individual element from the list</a:t>
            </a:r>
          </a:p>
          <a:p>
            <a:pPr lvl="1"/>
            <a:r>
              <a:rPr lang="en-US" sz="2400" dirty="0">
                <a:hlinkClick r:id="rId7"/>
              </a:rPr>
              <a:t>Clear</a:t>
            </a:r>
            <a:r>
              <a:rPr lang="en-US" sz="2400" dirty="0"/>
              <a:t>: Remove everything from the list</a:t>
            </a:r>
            <a:br>
              <a:rPr lang="en-US" sz="2400" dirty="0"/>
            </a:br>
            <a:endParaRPr lang="en-US" sz="2400" dirty="0"/>
          </a:p>
          <a:p>
            <a:r>
              <a:rPr lang="en-US" sz="2800" dirty="0" err="1"/>
              <a:t>foreach</a:t>
            </a:r>
            <a:r>
              <a:rPr lang="en-US" sz="2800" dirty="0"/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2100380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7897-3D81-4DE4-92B4-874445352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Useful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BC68B-4D02-492C-8FDB-3799E4B61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1747777"/>
            <a:ext cx="9879012" cy="5002979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Contains</a:t>
            </a:r>
            <a:r>
              <a:rPr lang="en-US" sz="2400" dirty="0"/>
              <a:t>: Find an element by doing a linear search</a:t>
            </a:r>
          </a:p>
          <a:p>
            <a:pPr lvl="1"/>
            <a:r>
              <a:rPr lang="en-US" sz="2000" dirty="0"/>
              <a:t>Know that </a:t>
            </a:r>
            <a:r>
              <a:rPr lang="en-US" sz="2000" dirty="0" err="1"/>
              <a:t>IndexOf</a:t>
            </a:r>
            <a:r>
              <a:rPr lang="en-US" sz="2000" dirty="0"/>
              <a:t> exists. </a:t>
            </a:r>
          </a:p>
          <a:p>
            <a:pPr lvl="1"/>
            <a:r>
              <a:rPr lang="en-US" sz="2000" dirty="0"/>
              <a:t>Know that </a:t>
            </a:r>
            <a:r>
              <a:rPr lang="en-US" sz="2000" dirty="0" err="1"/>
              <a:t>LastIndexOf</a:t>
            </a:r>
            <a:r>
              <a:rPr lang="en-US" sz="2000" dirty="0"/>
              <a:t> also exists</a:t>
            </a:r>
          </a:p>
          <a:p>
            <a:pPr lvl="1"/>
            <a:r>
              <a:rPr lang="en-US" sz="2000" dirty="0"/>
              <a:t>These are all O(N)</a:t>
            </a:r>
          </a:p>
          <a:p>
            <a:pPr lvl="1"/>
            <a:endParaRPr lang="en-US" sz="2000" dirty="0"/>
          </a:p>
          <a:p>
            <a:r>
              <a:rPr lang="en-US" sz="2400" dirty="0">
                <a:hlinkClick r:id="rId3"/>
              </a:rPr>
              <a:t>Sort</a:t>
            </a:r>
            <a:r>
              <a:rPr lang="en-US" sz="2400" dirty="0"/>
              <a:t>: Rearrange the list to be in the ‘normal’, default order</a:t>
            </a:r>
          </a:p>
          <a:p>
            <a:pPr lvl="1"/>
            <a:r>
              <a:rPr lang="en-US" sz="2000" dirty="0"/>
              <a:t>Know that other versions of this exist, in case you want a different order (highest to lowest, for example)</a:t>
            </a:r>
          </a:p>
          <a:p>
            <a:pPr lvl="1"/>
            <a:endParaRPr lang="en-US" sz="2000" dirty="0"/>
          </a:p>
          <a:p>
            <a:r>
              <a:rPr lang="en-US" sz="2400" dirty="0" err="1">
                <a:hlinkClick r:id="rId4"/>
              </a:rPr>
              <a:t>BinarySearch</a:t>
            </a:r>
            <a:r>
              <a:rPr lang="en-US" sz="2400" dirty="0"/>
              <a:t>: Once the array is in a particular order, you can search it in O(</a:t>
            </a:r>
            <a:r>
              <a:rPr lang="en-US" sz="2400" dirty="0" err="1"/>
              <a:t>lgN</a:t>
            </a:r>
            <a:r>
              <a:rPr lang="en-US" sz="2400" dirty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4106264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1-19E7-48CE-A2A9-A309CFE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List&lt;&gt; implemented?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BCD48-690D-4792-A071-4E77DB1D8C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we figure this out on our own?</a:t>
            </a:r>
          </a:p>
        </p:txBody>
      </p:sp>
    </p:spTree>
    <p:extLst>
      <p:ext uri="{BB962C8B-B14F-4D97-AF65-F5344CB8AC3E}">
        <p14:creationId xmlns:p14="http://schemas.microsoft.com/office/powerpoint/2010/main" val="1589493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The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Googling for it 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c#</a:t>
            </a:r>
            <a:r>
              <a:rPr lang="en-US" dirty="0"/>
              <a:t> how is list&lt;&gt; implemented”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c#</a:t>
            </a:r>
            <a:r>
              <a:rPr lang="en-US" dirty="0"/>
              <a:t> how does list&lt;&gt; work”</a:t>
            </a:r>
          </a:p>
          <a:p>
            <a:r>
              <a:rPr lang="en-US" dirty="0"/>
              <a:t>Example Results:</a:t>
            </a:r>
          </a:p>
          <a:p>
            <a:pPr lvl="1" fontAlgn="base"/>
            <a:r>
              <a:rPr lang="en-US" dirty="0" err="1"/>
              <a:t>StackOverflow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What's the implementation of List?</a:t>
            </a:r>
            <a:endParaRPr lang="en-US" dirty="0"/>
          </a:p>
          <a:p>
            <a:pPr lvl="1" fontAlgn="base"/>
            <a:r>
              <a:rPr lang="en-US" dirty="0" err="1"/>
              <a:t>StackOverflow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What is a list in C# and how does it work? [duplicate]</a:t>
            </a:r>
            <a:endParaRPr lang="en-US" dirty="0"/>
          </a:p>
          <a:p>
            <a:pPr lvl="1" fontAlgn="base"/>
            <a:r>
              <a:rPr lang="en-US" dirty="0" err="1"/>
              <a:t>StackOverflow</a:t>
            </a:r>
            <a:r>
              <a:rPr lang="en-US" dirty="0"/>
              <a:t> - </a:t>
            </a:r>
            <a:r>
              <a:rPr lang="en-US" dirty="0">
                <a:hlinkClick r:id="rId4"/>
              </a:rPr>
              <a:t>How is List&lt;T&gt;.</a:t>
            </a:r>
            <a:r>
              <a:rPr lang="en-US" dirty="0" err="1">
                <a:hlinkClick r:id="rId4"/>
              </a:rPr>
              <a:t>IndexOf</a:t>
            </a:r>
            <a:r>
              <a:rPr lang="en-US" dirty="0">
                <a:hlinkClick r:id="rId4"/>
              </a:rPr>
              <a:t>() implemented in C#?</a:t>
            </a:r>
            <a:endParaRPr lang="en-US" dirty="0"/>
          </a:p>
          <a:p>
            <a:pPr lvl="1" fontAlgn="base"/>
            <a:r>
              <a:rPr lang="en-US" dirty="0"/>
              <a:t>MSDN – </a:t>
            </a:r>
            <a:r>
              <a:rPr lang="en-US" dirty="0">
                <a:hlinkClick r:id="rId5"/>
              </a:rPr>
              <a:t>The List: a Homogeneous, Self-</a:t>
            </a:r>
            <a:r>
              <a:rPr lang="en-US" dirty="0" err="1">
                <a:hlinkClick r:id="rId5"/>
              </a:rPr>
              <a:t>Redimensioning</a:t>
            </a:r>
            <a:r>
              <a:rPr lang="en-US" dirty="0">
                <a:hlinkClick r:id="rId5"/>
              </a:rPr>
              <a:t> Array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1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15" name="Section Zoom 14" descr="This brings you to slides that discuss when to use this topic" title="Go to 'When To Use'">
                <a:extLst>
                  <a:ext uri="{FF2B5EF4-FFF2-40B4-BE49-F238E27FC236}">
                    <a16:creationId xmlns:a16="http://schemas.microsoft.com/office/drawing/2014/main" id="{724E1F8C-22EC-4164-9506-D6BA518CC5E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59588174"/>
                  </p:ext>
                </p:extLst>
              </p:nvPr>
            </p:nvGraphicFramePr>
            <p:xfrm>
              <a:off x="8746468" y="4021728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694D6004-8CBB-477B-ABED-FC3D8908EE9A}">
                    <psez:zmPr id="{F48FFCAE-6D94-42C0-BC98-85251181ED1E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292100" dist="139700" dir="2700000" algn="tl" rotWithShape="0">
                            <a:srgbClr val="333333">
                              <a:alpha val="65000"/>
                            </a:srgbClr>
                          </a:outerShdw>
                        </a:effectLst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15" name="Section Zoom 14" descr="This brings you to slides that discuss when to use this topic" title="Go to 'When To Use'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24E1F8C-22EC-4164-9506-D6BA518CC5E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46468" y="4021728"/>
                <a:ext cx="3048000" cy="17145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13" name="Section Zoom 12" descr="This brings you to slides that talk about how this topic is implemented in code." title="Gp to Implementation Details">
                <a:extLst>
                  <a:ext uri="{FF2B5EF4-FFF2-40B4-BE49-F238E27FC236}">
                    <a16:creationId xmlns:a16="http://schemas.microsoft.com/office/drawing/2014/main" id="{80BB92F7-7BC2-44F9-874A-054D85CC78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56421148"/>
                  </p:ext>
                </p:extLst>
              </p:nvPr>
            </p:nvGraphicFramePr>
            <p:xfrm>
              <a:off x="5267116" y="4021728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6EEE0FE4-3D37-44AF-8AC0-D872C823B51A}">
                    <psez:zmPr id="{7204F12A-D852-4F1A-BFC9-7EDF6FD9D16D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292100" dist="139700" dir="2700000" algn="tl" rotWithShape="0">
                            <a:srgbClr val="333333">
                              <a:alpha val="65000"/>
                            </a:srgbClr>
                          </a:outerShdw>
                        </a:effectLst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13" name="Section Zoom 12" descr="This brings you to slides that talk about how this topic is implemented in code." title="Gp to Implementation Details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80BB92F7-7BC2-44F9-874A-054D85CC78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67116" y="4021728"/>
                <a:ext cx="3048000" cy="17145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11" name="Section Zoom 10" descr="This brings you to a list of methods to memorize for this topic" title="Go to Methods To Memorize">
                <a:extLst>
                  <a:ext uri="{FF2B5EF4-FFF2-40B4-BE49-F238E27FC236}">
                    <a16:creationId xmlns:a16="http://schemas.microsoft.com/office/drawing/2014/main" id="{54130391-7005-43E1-B9E0-2A5D45AE8F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63855545"/>
                  </p:ext>
                </p:extLst>
              </p:nvPr>
            </p:nvGraphicFramePr>
            <p:xfrm>
              <a:off x="1787764" y="4021728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F360F1C3-268C-4103-9943-EBEFB5049B14}">
                    <psez:zmPr id="{D0FC2DD7-DB77-466B-8347-947411A6B669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292100" dist="139700" dir="2700000" algn="tl" rotWithShape="0">
                            <a:srgbClr val="333333">
                              <a:alpha val="65000"/>
                            </a:srgbClr>
                          </a:outerShdw>
                        </a:effectLst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11" name="Section Zoom 10" descr="This brings you to a list of methods to memorize for this topic" title="Go to Methods To Memorize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54130391-7005-43E1-B9E0-2A5D45AE8F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87764" y="4021728"/>
                <a:ext cx="3048000" cy="17145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 descr="This brings you to an example problem for this topic" title="Go to Example Problem">
                <a:extLst>
                  <a:ext uri="{FF2B5EF4-FFF2-40B4-BE49-F238E27FC236}">
                    <a16:creationId xmlns:a16="http://schemas.microsoft.com/office/drawing/2014/main" id="{C4EFAC2E-7352-486F-AE3F-585A7DBE647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47580783"/>
                  </p:ext>
                </p:extLst>
              </p:nvPr>
            </p:nvGraphicFramePr>
            <p:xfrm>
              <a:off x="8746468" y="1865812"/>
              <a:ext cx="3048000" cy="1714500"/>
            </p:xfrm>
            <a:graphic>
              <a:graphicData uri="http://schemas.microsoft.com/office/powerpoint/2016/slidezoom">
                <pslz:sldZm>
                  <pslz:sldZmObj sldId="309" cId="2211480215">
                    <pslz:zmPr id="{A3A309A3-E8C0-4F85-BB05-359A54743CE2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292100" dist="139700" dir="2700000" algn="tl" rotWithShape="0">
                            <a:srgbClr val="333333">
                              <a:alpha val="65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 descr="This brings you to an example problem for this topic" title="Go to Example Problem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C4EFAC2E-7352-486F-AE3F-585A7DBE647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746468" y="1865812"/>
                <a:ext cx="3048000" cy="17145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7" name="Section Zoom 6" descr="This brings you to code example(s) for this topic" title="Go to the Example Code">
                <a:extLst>
                  <a:ext uri="{FF2B5EF4-FFF2-40B4-BE49-F238E27FC236}">
                    <a16:creationId xmlns:a16="http://schemas.microsoft.com/office/drawing/2014/main" id="{319E451C-7931-4282-9D05-597839794CE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1170584"/>
                  </p:ext>
                </p:extLst>
              </p:nvPr>
            </p:nvGraphicFramePr>
            <p:xfrm>
              <a:off x="5267116" y="1865812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A73F260E-9160-41CF-8679-A2B95B0992AF}">
                    <psez:zmPr id="{AED0BE83-5AEF-49C7-9D82-17E68DCA1CFF}" transitionDur="100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292100" dist="139700" dir="2700000" algn="tl" rotWithShape="0">
                            <a:srgbClr val="333333">
                              <a:alpha val="65000"/>
                            </a:srgbClr>
                          </a:outerShdw>
                        </a:effectLst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7" name="Section Zoom 6" descr="This brings you to code example(s) for this topic" title="Go to the Example Code">
                <a:hlinkClick r:id="rId15" action="ppaction://hlinksldjump"/>
                <a:extLst>
                  <a:ext uri="{FF2B5EF4-FFF2-40B4-BE49-F238E27FC236}">
                    <a16:creationId xmlns:a16="http://schemas.microsoft.com/office/drawing/2014/main" id="{319E451C-7931-4282-9D05-597839794CE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267116" y="1865812"/>
                <a:ext cx="3048000" cy="17145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5" name="Section Zoom 4" descr="Brings you to the overview slides for this topic" title="Go to Overview">
                <a:extLst>
                  <a:ext uri="{FF2B5EF4-FFF2-40B4-BE49-F238E27FC236}">
                    <a16:creationId xmlns:a16="http://schemas.microsoft.com/office/drawing/2014/main" id="{9B9802B1-89CD-4517-9320-ED22760255A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24789730"/>
                  </p:ext>
                </p:extLst>
              </p:nvPr>
            </p:nvGraphicFramePr>
            <p:xfrm>
              <a:off x="1787764" y="1865812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2C488E7D-DB16-4178-BD36-1D24A3F6FE4E}">
                    <psez:zmPr id="{5487F2EF-B7D0-4468-89B9-845DEE7AFD2F}" transitionDur="100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292100" dist="139700" dir="2700000" algn="tl" rotWithShape="0">
                            <a:srgbClr val="333333">
                              <a:alpha val="65000"/>
                            </a:srgbClr>
                          </a:outerShdw>
                        </a:effectLst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5" name="Section Zoom 4" descr="Brings you to the overview slides for this topic" title="Go to Overview">
                <a:hlinkClick r:id="rId18" action="ppaction://hlinksldjump"/>
                <a:extLst>
                  <a:ext uri="{FF2B5EF4-FFF2-40B4-BE49-F238E27FC236}">
                    <a16:creationId xmlns:a16="http://schemas.microsoft.com/office/drawing/2014/main" id="{9B9802B1-89CD-4517-9320-ED22760255A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87764" y="1865812"/>
                <a:ext cx="3048000" cy="17145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D335C602-FB29-4036-88A2-2322AD52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764" y="601855"/>
            <a:ext cx="10006704" cy="1100187"/>
          </a:xfrm>
        </p:spPr>
        <p:txBody>
          <a:bodyPr/>
          <a:lstStyle/>
          <a:p>
            <a:pPr algn="ctr"/>
            <a:r>
              <a:rPr lang="en-US" dirty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3241838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Source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533" y="1328256"/>
            <a:ext cx="10295467" cy="533924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You can look at the </a:t>
            </a:r>
            <a:r>
              <a:rPr lang="en-US" sz="2400" dirty="0">
                <a:hlinkClick r:id="rId2"/>
              </a:rPr>
              <a:t>source code</a:t>
            </a:r>
            <a:endParaRPr lang="en-US" sz="2400" dirty="0"/>
          </a:p>
          <a:p>
            <a:r>
              <a:rPr lang="en-US" sz="2400" dirty="0"/>
              <a:t>For example, the Add method: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Adds the given object to the end of this list. The size of the list is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increased by one. If required, the capacity of the list is doubled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before adding the new element.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Add(T item) 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(_size == _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EnsureCapacity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(_size + 1);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_items[_size++] = item;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_version++;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/>
              <a:t>the above is ‘add to array’ code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63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1-19E7-48CE-A2A9-A309CFEC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734" y="2675466"/>
            <a:ext cx="10351910" cy="2471418"/>
          </a:xfrm>
        </p:spPr>
        <p:txBody>
          <a:bodyPr/>
          <a:lstStyle/>
          <a:p>
            <a:r>
              <a:rPr lang="en-US" dirty="0"/>
              <a:t>Method Running Times</a:t>
            </a:r>
            <a:br>
              <a:rPr lang="en-US" dirty="0"/>
            </a:br>
            <a:r>
              <a:rPr lang="en-US" dirty="0"/>
              <a:t>in Big Oh notation</a:t>
            </a:r>
          </a:p>
        </p:txBody>
      </p:sp>
    </p:spTree>
    <p:extLst>
      <p:ext uri="{BB962C8B-B14F-4D97-AF65-F5344CB8AC3E}">
        <p14:creationId xmlns:p14="http://schemas.microsoft.com/office/powerpoint/2010/main" val="3895907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4A25-EEC9-4E8C-BCAB-B6DC8AE4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Insert Method:</a:t>
            </a:r>
            <a:br>
              <a:rPr lang="en-US" dirty="0"/>
            </a:br>
            <a:r>
              <a:rPr lang="en-US" dirty="0"/>
              <a:t>What the docs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17D8C-BE0A-43B9-8C29-67138E17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</a:t>
            </a:r>
            <a:r>
              <a:rPr lang="en-US" dirty="0">
                <a:hlinkClick r:id="rId2"/>
              </a:rPr>
              <a:t>MSDN docs</a:t>
            </a:r>
            <a:r>
              <a:rPr lang="en-US" dirty="0"/>
              <a:t>:</a:t>
            </a:r>
          </a:p>
          <a:p>
            <a:r>
              <a:rPr lang="en-US" dirty="0"/>
              <a:t>“This method is an O(n) operation, where </a:t>
            </a:r>
            <a:r>
              <a:rPr lang="en-US" b="1" dirty="0"/>
              <a:t>n</a:t>
            </a:r>
            <a:r>
              <a:rPr lang="en-US" dirty="0"/>
              <a:t> is Count.”</a:t>
            </a:r>
          </a:p>
          <a:p>
            <a:endParaRPr lang="en-US" dirty="0"/>
          </a:p>
          <a:p>
            <a:r>
              <a:rPr lang="en-US" dirty="0"/>
              <a:t>In other words, if there are N elements in the List, we expect an Insert operation to take O(N), aka “at most linear time”</a:t>
            </a:r>
          </a:p>
        </p:txBody>
      </p:sp>
    </p:spTree>
    <p:extLst>
      <p:ext uri="{BB962C8B-B14F-4D97-AF65-F5344CB8AC3E}">
        <p14:creationId xmlns:p14="http://schemas.microsoft.com/office/powerpoint/2010/main" val="559866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Moving all the elements over one">
            <a:extLst>
              <a:ext uri="{FF2B5EF4-FFF2-40B4-BE49-F238E27FC236}">
                <a16:creationId xmlns:a16="http://schemas.microsoft.com/office/drawing/2014/main" id="{9E2D36ED-20A4-4812-BC04-E99D984F7399}"/>
              </a:ext>
            </a:extLst>
          </p:cNvPr>
          <p:cNvGrpSpPr/>
          <p:nvPr/>
        </p:nvGrpSpPr>
        <p:grpSpPr>
          <a:xfrm>
            <a:off x="919589" y="1188152"/>
            <a:ext cx="7100116" cy="1367385"/>
            <a:chOff x="919589" y="1188152"/>
            <a:chExt cx="7100116" cy="136738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D74BA8B-AA4E-461F-A99C-DA0265FB1E83}"/>
                </a:ext>
              </a:extLst>
            </p:cNvPr>
            <p:cNvSpPr/>
            <p:nvPr/>
          </p:nvSpPr>
          <p:spPr>
            <a:xfrm>
              <a:off x="919589" y="1360305"/>
              <a:ext cx="1984720" cy="7732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  <a:p>
              <a:pPr algn="ctr"/>
              <a:r>
                <a:rPr lang="en-US" dirty="0">
                  <a:solidFill>
                    <a:srgbClr val="FFFF00"/>
                  </a:solidFill>
                </a:rPr>
                <a:t>(before Insert)</a:t>
              </a: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333DDEF9-9679-4023-80B2-7E33DDE38A8C}"/>
                </a:ext>
              </a:extLst>
            </p:cNvPr>
            <p:cNvCxnSpPr>
              <a:cxnSpLocks/>
              <a:stCxn id="24" idx="3"/>
              <a:endCxn id="8" idx="1"/>
            </p:cNvCxnSpPr>
            <p:nvPr/>
          </p:nvCxnSpPr>
          <p:spPr>
            <a:xfrm flipV="1">
              <a:off x="2904309" y="1391352"/>
              <a:ext cx="880566" cy="355601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D54AB7-111D-4466-9227-D568F0136400}"/>
                </a:ext>
              </a:extLst>
            </p:cNvPr>
            <p:cNvSpPr/>
            <p:nvPr/>
          </p:nvSpPr>
          <p:spPr>
            <a:xfrm>
              <a:off x="3784875" y="118815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BFB7D6-057A-4C65-BC1D-78F105E75FF2}"/>
                </a:ext>
              </a:extLst>
            </p:cNvPr>
            <p:cNvSpPr/>
            <p:nvPr/>
          </p:nvSpPr>
          <p:spPr>
            <a:xfrm>
              <a:off x="3784875" y="159455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8E08C1C-2E41-4731-80A7-1A7A1E9D122F}"/>
                </a:ext>
              </a:extLst>
            </p:cNvPr>
            <p:cNvSpPr/>
            <p:nvPr/>
          </p:nvSpPr>
          <p:spPr>
            <a:xfrm>
              <a:off x="5320616" y="118815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766434-DD0A-424A-9F63-2C99E00588CB}"/>
                </a:ext>
              </a:extLst>
            </p:cNvPr>
            <p:cNvSpPr/>
            <p:nvPr/>
          </p:nvSpPr>
          <p:spPr>
            <a:xfrm>
              <a:off x="5320616" y="159455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B09A5DC-2C84-495E-A762-AACCEE1AED5C}"/>
                </a:ext>
              </a:extLst>
            </p:cNvPr>
            <p:cNvSpPr/>
            <p:nvPr/>
          </p:nvSpPr>
          <p:spPr>
            <a:xfrm>
              <a:off x="6091780" y="118815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F4C41C-CE4B-422E-AD77-C7B680C03380}"/>
                </a:ext>
              </a:extLst>
            </p:cNvPr>
            <p:cNvSpPr/>
            <p:nvPr/>
          </p:nvSpPr>
          <p:spPr>
            <a:xfrm>
              <a:off x="6091780" y="159455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C037551-3F1A-4EFC-BE21-DE667FBF455A}"/>
                </a:ext>
              </a:extLst>
            </p:cNvPr>
            <p:cNvSpPr/>
            <p:nvPr/>
          </p:nvSpPr>
          <p:spPr>
            <a:xfrm>
              <a:off x="6862944" y="118815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CCBA3C7-11E6-4B92-8DC6-01AB965E4FD5}"/>
                </a:ext>
              </a:extLst>
            </p:cNvPr>
            <p:cNvSpPr/>
            <p:nvPr/>
          </p:nvSpPr>
          <p:spPr>
            <a:xfrm>
              <a:off x="6862944" y="159455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749B1F-1DB9-4BF6-A4CF-F3031E371B11}"/>
                </a:ext>
              </a:extLst>
            </p:cNvPr>
            <p:cNvSpPr/>
            <p:nvPr/>
          </p:nvSpPr>
          <p:spPr>
            <a:xfrm>
              <a:off x="4541717" y="118815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67A6520-C3C0-4B77-85B0-103A7C60803E}"/>
                </a:ext>
              </a:extLst>
            </p:cNvPr>
            <p:cNvSpPr/>
            <p:nvPr/>
          </p:nvSpPr>
          <p:spPr>
            <a:xfrm>
              <a:off x="4541717" y="159455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71" name="Arrow: Down 70">
              <a:extLst>
                <a:ext uri="{FF2B5EF4-FFF2-40B4-BE49-F238E27FC236}">
                  <a16:creationId xmlns:a16="http://schemas.microsoft.com/office/drawing/2014/main" id="{FF080945-5FF4-4449-9DD6-6CE914058052}"/>
                </a:ext>
              </a:extLst>
            </p:cNvPr>
            <p:cNvSpPr/>
            <p:nvPr/>
          </p:nvSpPr>
          <p:spPr>
            <a:xfrm rot="5400000" flipV="1">
              <a:off x="5024511" y="1917004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Arrow: Down 71">
              <a:extLst>
                <a:ext uri="{FF2B5EF4-FFF2-40B4-BE49-F238E27FC236}">
                  <a16:creationId xmlns:a16="http://schemas.microsoft.com/office/drawing/2014/main" id="{E4D12F50-D376-403D-9EDD-646F665611D1}"/>
                </a:ext>
              </a:extLst>
            </p:cNvPr>
            <p:cNvSpPr/>
            <p:nvPr/>
          </p:nvSpPr>
          <p:spPr>
            <a:xfrm rot="5400000" flipV="1">
              <a:off x="6553664" y="1917005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row: Down 72">
              <a:extLst>
                <a:ext uri="{FF2B5EF4-FFF2-40B4-BE49-F238E27FC236}">
                  <a16:creationId xmlns:a16="http://schemas.microsoft.com/office/drawing/2014/main" id="{D7ACB1BF-09C4-4859-9801-BD598F26CBC4}"/>
                </a:ext>
              </a:extLst>
            </p:cNvPr>
            <p:cNvSpPr/>
            <p:nvPr/>
          </p:nvSpPr>
          <p:spPr>
            <a:xfrm rot="5400000" flipV="1">
              <a:off x="5824499" y="1321538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row: Down 73">
              <a:extLst>
                <a:ext uri="{FF2B5EF4-FFF2-40B4-BE49-F238E27FC236}">
                  <a16:creationId xmlns:a16="http://schemas.microsoft.com/office/drawing/2014/main" id="{B4434D0F-79AA-4877-9AB9-23A216A96E91}"/>
                </a:ext>
              </a:extLst>
            </p:cNvPr>
            <p:cNvSpPr/>
            <p:nvPr/>
          </p:nvSpPr>
          <p:spPr>
            <a:xfrm rot="5400000" flipV="1">
              <a:off x="7381172" y="1363857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 title="Space has been created, but the value hasn't been assigned yet">
            <a:extLst>
              <a:ext uri="{FF2B5EF4-FFF2-40B4-BE49-F238E27FC236}">
                <a16:creationId xmlns:a16="http://schemas.microsoft.com/office/drawing/2014/main" id="{3419D6BF-5042-473B-880D-0098159CCD61}"/>
              </a:ext>
            </a:extLst>
          </p:cNvPr>
          <p:cNvGrpSpPr/>
          <p:nvPr/>
        </p:nvGrpSpPr>
        <p:grpSpPr>
          <a:xfrm>
            <a:off x="919589" y="3016269"/>
            <a:ext cx="7485683" cy="1543954"/>
            <a:chOff x="919589" y="2998684"/>
            <a:chExt cx="7485683" cy="1543954"/>
          </a:xfrm>
        </p:grpSpPr>
        <p:grpSp>
          <p:nvGrpSpPr>
            <p:cNvPr id="78" name="Group 77" title="New space is created, but doesn't have a value yet">
              <a:extLst>
                <a:ext uri="{FF2B5EF4-FFF2-40B4-BE49-F238E27FC236}">
                  <a16:creationId xmlns:a16="http://schemas.microsoft.com/office/drawing/2014/main" id="{B5E916D1-8826-4862-8496-0978359FA7BF}"/>
                </a:ext>
              </a:extLst>
            </p:cNvPr>
            <p:cNvGrpSpPr/>
            <p:nvPr/>
          </p:nvGrpSpPr>
          <p:grpSpPr>
            <a:xfrm>
              <a:off x="919589" y="2998684"/>
              <a:ext cx="7485683" cy="1117602"/>
              <a:chOff x="919589" y="2998684"/>
              <a:chExt cx="7485683" cy="111760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1AB280E-5B75-4003-876C-C975FD2B26BF}"/>
                  </a:ext>
                </a:extLst>
              </p:cNvPr>
              <p:cNvSpPr/>
              <p:nvPr/>
            </p:nvSpPr>
            <p:spPr>
              <a:xfrm>
                <a:off x="919589" y="3170837"/>
                <a:ext cx="1984720" cy="7732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List&lt;&gt; object</a:t>
                </a:r>
              </a:p>
              <a:p>
                <a:pPr algn="ctr"/>
                <a:r>
                  <a:rPr lang="en-US" dirty="0">
                    <a:solidFill>
                      <a:srgbClr val="FFFF00"/>
                    </a:solidFill>
                  </a:rPr>
                  <a:t>(moving stuff)</a:t>
                </a:r>
              </a:p>
            </p:txBody>
          </p:sp>
          <p:cxnSp>
            <p:nvCxnSpPr>
              <p:cNvPr id="39" name="Connector: Elbow 38">
                <a:extLst>
                  <a:ext uri="{FF2B5EF4-FFF2-40B4-BE49-F238E27FC236}">
                    <a16:creationId xmlns:a16="http://schemas.microsoft.com/office/drawing/2014/main" id="{C3D3C076-BD31-4343-8ACD-AB7141A1CBB4}"/>
                  </a:ext>
                </a:extLst>
              </p:cNvPr>
              <p:cNvCxnSpPr>
                <a:cxnSpLocks/>
                <a:stCxn id="38" idx="3"/>
                <a:endCxn id="43" idx="1"/>
              </p:cNvCxnSpPr>
              <p:nvPr/>
            </p:nvCxnSpPr>
            <p:spPr>
              <a:xfrm flipV="1">
                <a:off x="2904309" y="3201884"/>
                <a:ext cx="880566" cy="355601"/>
              </a:xfrm>
              <a:prstGeom prst="bentConnector3">
                <a:avLst>
                  <a:gd name="adj1" fmla="val 50000"/>
                </a:avLst>
              </a:prstGeom>
              <a:ln w="76200"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62F40E0-E2EC-4DDF-B79D-37FE5DD87078}"/>
                  </a:ext>
                </a:extLst>
              </p:cNvPr>
              <p:cNvSpPr/>
              <p:nvPr/>
            </p:nvSpPr>
            <p:spPr>
              <a:xfrm>
                <a:off x="7634108" y="2998684"/>
                <a:ext cx="771164" cy="40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7A0C957-0744-4BC8-ADB2-E659F4DC090F}"/>
                  </a:ext>
                </a:extLst>
              </p:cNvPr>
              <p:cNvSpPr/>
              <p:nvPr/>
            </p:nvSpPr>
            <p:spPr>
              <a:xfrm>
                <a:off x="7634108" y="3405083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20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18B0A4C-0086-4A50-8F87-5329BD2B7383}"/>
                  </a:ext>
                </a:extLst>
              </p:cNvPr>
              <p:cNvSpPr/>
              <p:nvPr/>
            </p:nvSpPr>
            <p:spPr>
              <a:xfrm>
                <a:off x="3784875" y="2998684"/>
                <a:ext cx="771164" cy="40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13C3C19-700A-4A2C-BC59-C294A8EAB26A}"/>
                  </a:ext>
                </a:extLst>
              </p:cNvPr>
              <p:cNvSpPr/>
              <p:nvPr/>
            </p:nvSpPr>
            <p:spPr>
              <a:xfrm>
                <a:off x="3784875" y="3405083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5134543-98CC-48C4-B51E-779B23C7DD7B}"/>
                  </a:ext>
                </a:extLst>
              </p:cNvPr>
              <p:cNvSpPr/>
              <p:nvPr/>
            </p:nvSpPr>
            <p:spPr>
              <a:xfrm>
                <a:off x="5320616" y="2998686"/>
                <a:ext cx="771164" cy="40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18CF05E1-3401-4A01-A0BE-A478AFDD7ED5}"/>
                  </a:ext>
                </a:extLst>
              </p:cNvPr>
              <p:cNvSpPr/>
              <p:nvPr/>
            </p:nvSpPr>
            <p:spPr>
              <a:xfrm>
                <a:off x="5320616" y="3405085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20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A42D07F-87FD-4F91-96FF-D8F9D930B0E6}"/>
                  </a:ext>
                </a:extLst>
              </p:cNvPr>
              <p:cNvSpPr/>
              <p:nvPr/>
            </p:nvSpPr>
            <p:spPr>
              <a:xfrm>
                <a:off x="6091780" y="2998686"/>
                <a:ext cx="771164" cy="40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D15827A-5448-45CA-A7C4-8B7732C5F301}"/>
                  </a:ext>
                </a:extLst>
              </p:cNvPr>
              <p:cNvSpPr/>
              <p:nvPr/>
            </p:nvSpPr>
            <p:spPr>
              <a:xfrm>
                <a:off x="6091780" y="3405085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36C4D687-7ED1-45C9-B59E-CEB5717CD069}"/>
                  </a:ext>
                </a:extLst>
              </p:cNvPr>
              <p:cNvSpPr/>
              <p:nvPr/>
            </p:nvSpPr>
            <p:spPr>
              <a:xfrm>
                <a:off x="6862944" y="2998684"/>
                <a:ext cx="771164" cy="40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50" name="Rectangle 49" title="New space has been created, but doesn't have a value yet">
                <a:extLst>
                  <a:ext uri="{FF2B5EF4-FFF2-40B4-BE49-F238E27FC236}">
                    <a16:creationId xmlns:a16="http://schemas.microsoft.com/office/drawing/2014/main" id="{5BFCBA28-4A0B-470C-92F1-337C022EE9AE}"/>
                  </a:ext>
                </a:extLst>
              </p:cNvPr>
              <p:cNvSpPr/>
              <p:nvPr/>
            </p:nvSpPr>
            <p:spPr>
              <a:xfrm>
                <a:off x="6862944" y="3405083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200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F33AC1D-FACA-49EF-8611-AFD12944764F}"/>
                  </a:ext>
                </a:extLst>
              </p:cNvPr>
              <p:cNvSpPr/>
              <p:nvPr/>
            </p:nvSpPr>
            <p:spPr>
              <a:xfrm>
                <a:off x="4541717" y="2998684"/>
                <a:ext cx="771164" cy="40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A1CAC39-FC22-43AC-970E-3C7D26B93DFE}"/>
                  </a:ext>
                </a:extLst>
              </p:cNvPr>
              <p:cNvSpPr/>
              <p:nvPr/>
            </p:nvSpPr>
            <p:spPr>
              <a:xfrm>
                <a:off x="4541717" y="3405083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FF00"/>
                    </a:solidFill>
                  </a:rPr>
                  <a:t>???</a:t>
                </a:r>
              </a:p>
            </p:txBody>
          </p:sp>
        </p:grpSp>
        <p:sp>
          <p:nvSpPr>
            <p:cNvPr id="75" name="Arrow: Down 74">
              <a:extLst>
                <a:ext uri="{FF2B5EF4-FFF2-40B4-BE49-F238E27FC236}">
                  <a16:creationId xmlns:a16="http://schemas.microsoft.com/office/drawing/2014/main" id="{EF9C931B-4296-43A4-A60F-281710C86E61}"/>
                </a:ext>
              </a:extLst>
            </p:cNvPr>
            <p:cNvSpPr/>
            <p:nvPr/>
          </p:nvSpPr>
          <p:spPr>
            <a:xfrm flipV="1">
              <a:off x="4624606" y="3870958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 title="Placed the new value into the open space">
            <a:extLst>
              <a:ext uri="{FF2B5EF4-FFF2-40B4-BE49-F238E27FC236}">
                <a16:creationId xmlns:a16="http://schemas.microsoft.com/office/drawing/2014/main" id="{B43073F3-EF6F-4F9E-AF4C-7D49AF70CB41}"/>
              </a:ext>
            </a:extLst>
          </p:cNvPr>
          <p:cNvGrpSpPr/>
          <p:nvPr/>
        </p:nvGrpSpPr>
        <p:grpSpPr>
          <a:xfrm>
            <a:off x="919589" y="4840263"/>
            <a:ext cx="7485683" cy="1612972"/>
            <a:chOff x="919589" y="4840263"/>
            <a:chExt cx="7485683" cy="1612972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CB1B659-ACB7-4142-AE9E-A795C8FEE092}"/>
                </a:ext>
              </a:extLst>
            </p:cNvPr>
            <p:cNvSpPr/>
            <p:nvPr/>
          </p:nvSpPr>
          <p:spPr>
            <a:xfrm>
              <a:off x="919589" y="5012416"/>
              <a:ext cx="1984720" cy="7732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  <a:p>
              <a:pPr algn="ctr"/>
              <a:r>
                <a:rPr lang="en-US" dirty="0">
                  <a:solidFill>
                    <a:srgbClr val="FFFF00"/>
                  </a:solidFill>
                </a:rPr>
                <a:t>(after Insert)</a:t>
              </a:r>
            </a:p>
          </p:txBody>
        </p:sp>
        <p:cxnSp>
          <p:nvCxnSpPr>
            <p:cNvPr id="54" name="Connector: Elbow 53">
              <a:extLst>
                <a:ext uri="{FF2B5EF4-FFF2-40B4-BE49-F238E27FC236}">
                  <a16:creationId xmlns:a16="http://schemas.microsoft.com/office/drawing/2014/main" id="{C9ABB579-840E-45FF-AC59-9407085309EF}"/>
                </a:ext>
              </a:extLst>
            </p:cNvPr>
            <p:cNvCxnSpPr>
              <a:cxnSpLocks/>
              <a:stCxn id="53" idx="3"/>
              <a:endCxn id="58" idx="1"/>
            </p:cNvCxnSpPr>
            <p:nvPr/>
          </p:nvCxnSpPr>
          <p:spPr>
            <a:xfrm flipV="1">
              <a:off x="2904309" y="5043463"/>
              <a:ext cx="880566" cy="355601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11E6CB2-C6FA-4A4E-9A86-803CF9703F01}"/>
                </a:ext>
              </a:extLst>
            </p:cNvPr>
            <p:cNvSpPr/>
            <p:nvPr/>
          </p:nvSpPr>
          <p:spPr>
            <a:xfrm>
              <a:off x="7634108" y="484026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1BD5D87-D394-49BD-8251-7678F92A1CF5}"/>
                </a:ext>
              </a:extLst>
            </p:cNvPr>
            <p:cNvSpPr/>
            <p:nvPr/>
          </p:nvSpPr>
          <p:spPr>
            <a:xfrm>
              <a:off x="7634108" y="524666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92FAE92-1882-401B-A256-DCBBDD011B83}"/>
                </a:ext>
              </a:extLst>
            </p:cNvPr>
            <p:cNvSpPr/>
            <p:nvPr/>
          </p:nvSpPr>
          <p:spPr>
            <a:xfrm>
              <a:off x="3784875" y="484026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8A001B0-382A-495E-8B01-4FC93BD31E7C}"/>
                </a:ext>
              </a:extLst>
            </p:cNvPr>
            <p:cNvSpPr/>
            <p:nvPr/>
          </p:nvSpPr>
          <p:spPr>
            <a:xfrm>
              <a:off x="3784875" y="524666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BE2264-85F6-4727-A125-2873E6A3A191}"/>
                </a:ext>
              </a:extLst>
            </p:cNvPr>
            <p:cNvSpPr/>
            <p:nvPr/>
          </p:nvSpPr>
          <p:spPr>
            <a:xfrm>
              <a:off x="5320616" y="4840265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B45827C-91D7-49D7-9AF3-33827F344521}"/>
                </a:ext>
              </a:extLst>
            </p:cNvPr>
            <p:cNvSpPr/>
            <p:nvPr/>
          </p:nvSpPr>
          <p:spPr>
            <a:xfrm>
              <a:off x="5320616" y="5246664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CC03B1B-0AB8-4ED1-9BD9-CAB817136C66}"/>
                </a:ext>
              </a:extLst>
            </p:cNvPr>
            <p:cNvSpPr/>
            <p:nvPr/>
          </p:nvSpPr>
          <p:spPr>
            <a:xfrm>
              <a:off x="6091780" y="4840265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A837456-1447-4920-A6BC-3019DDEE7D2E}"/>
                </a:ext>
              </a:extLst>
            </p:cNvPr>
            <p:cNvSpPr/>
            <p:nvPr/>
          </p:nvSpPr>
          <p:spPr>
            <a:xfrm>
              <a:off x="6091780" y="5246664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C951649-7FE3-4BC3-B605-088B8430BDD6}"/>
                </a:ext>
              </a:extLst>
            </p:cNvPr>
            <p:cNvSpPr/>
            <p:nvPr/>
          </p:nvSpPr>
          <p:spPr>
            <a:xfrm>
              <a:off x="6862944" y="484026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3539486-400A-4C97-AEC8-DD5D1AF55E6C}"/>
                </a:ext>
              </a:extLst>
            </p:cNvPr>
            <p:cNvSpPr/>
            <p:nvPr/>
          </p:nvSpPr>
          <p:spPr>
            <a:xfrm>
              <a:off x="6862944" y="524666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327BD0E-B1E0-4055-8AB0-F0AA09BA9F4E}"/>
                </a:ext>
              </a:extLst>
            </p:cNvPr>
            <p:cNvSpPr/>
            <p:nvPr/>
          </p:nvSpPr>
          <p:spPr>
            <a:xfrm>
              <a:off x="4541717" y="484026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F7AA742-5A09-4D44-9F71-BF1A6D7869C1}"/>
                </a:ext>
              </a:extLst>
            </p:cNvPr>
            <p:cNvSpPr/>
            <p:nvPr/>
          </p:nvSpPr>
          <p:spPr>
            <a:xfrm>
              <a:off x="4541717" y="524666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7</a:t>
              </a:r>
            </a:p>
          </p:txBody>
        </p:sp>
        <p:sp>
          <p:nvSpPr>
            <p:cNvPr id="76" name="Arrow: Down 75">
              <a:extLst>
                <a:ext uri="{FF2B5EF4-FFF2-40B4-BE49-F238E27FC236}">
                  <a16:creationId xmlns:a16="http://schemas.microsoft.com/office/drawing/2014/main" id="{F672B98D-CAD1-402D-8E59-B54DFB9C1226}"/>
                </a:ext>
              </a:extLst>
            </p:cNvPr>
            <p:cNvSpPr/>
            <p:nvPr/>
          </p:nvSpPr>
          <p:spPr>
            <a:xfrm flipV="1">
              <a:off x="4621303" y="5781555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6458" y="135467"/>
            <a:ext cx="3434374" cy="6722533"/>
          </a:xfrm>
        </p:spPr>
        <p:txBody>
          <a:bodyPr>
            <a:normAutofit/>
          </a:bodyPr>
          <a:lstStyle/>
          <a:p>
            <a:r>
              <a:rPr lang="en-US" dirty="0"/>
              <a:t>Calling Insert causes the List to move everything over by a space</a:t>
            </a:r>
          </a:p>
          <a:p>
            <a:pPr lvl="1"/>
            <a:r>
              <a:rPr lang="en-US" dirty="0"/>
              <a:t>(If needed, the List will resize the array by creating a new, bigger array, and then copying everything over into that new array)</a:t>
            </a:r>
          </a:p>
          <a:p>
            <a:endParaRPr lang="en-US" dirty="0"/>
          </a:p>
          <a:p>
            <a:r>
              <a:rPr lang="en-US" dirty="0"/>
              <a:t>The List will then add the new element to the open space</a:t>
            </a:r>
          </a:p>
          <a:p>
            <a:endParaRPr lang="en-US" dirty="0"/>
          </a:p>
          <a:p>
            <a:r>
              <a:rPr lang="en-US" dirty="0"/>
              <a:t>Remember that Big Oh is an upper bound.</a:t>
            </a:r>
          </a:p>
          <a:p>
            <a:pPr lvl="1"/>
            <a:r>
              <a:rPr lang="en-US" dirty="0"/>
              <a:t>Inserting near the end isn’t really linear</a:t>
            </a:r>
          </a:p>
          <a:p>
            <a:pPr lvl="1"/>
            <a:r>
              <a:rPr lang="en-US" dirty="0"/>
              <a:t>In the worst case (upper bound) we insert at the beginning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303" y="-8264"/>
            <a:ext cx="8911687" cy="588153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Insert Method: O(N)</a:t>
            </a:r>
          </a:p>
        </p:txBody>
      </p:sp>
    </p:spTree>
    <p:extLst>
      <p:ext uri="{BB962C8B-B14F-4D97-AF65-F5344CB8AC3E}">
        <p14:creationId xmlns:p14="http://schemas.microsoft.com/office/powerpoint/2010/main" val="4127238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4A25-EEC9-4E8C-BCAB-B6DC8AE4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Remove Method:</a:t>
            </a:r>
            <a:br>
              <a:rPr lang="en-US" dirty="0"/>
            </a:br>
            <a:r>
              <a:rPr lang="en-US" dirty="0"/>
              <a:t>What the docs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17D8C-BE0A-43B9-8C29-67138E17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</a:t>
            </a:r>
            <a:r>
              <a:rPr lang="en-US" dirty="0">
                <a:hlinkClick r:id="rId2"/>
              </a:rPr>
              <a:t>MSDN docs</a:t>
            </a:r>
            <a:r>
              <a:rPr lang="en-US" dirty="0"/>
              <a:t>:</a:t>
            </a:r>
          </a:p>
          <a:p>
            <a:r>
              <a:rPr lang="en-US" dirty="0"/>
              <a:t>“This method performs a linear search; therefore, this method is an O(n) operation, where n is Count.”</a:t>
            </a:r>
          </a:p>
          <a:p>
            <a:endParaRPr lang="en-US" dirty="0"/>
          </a:p>
          <a:p>
            <a:r>
              <a:rPr lang="en-US" dirty="0"/>
              <a:t>In other words, if there are N elements in the List, we expect a Remove operation to take O(N), aka “at most linear time”</a:t>
            </a:r>
          </a:p>
        </p:txBody>
      </p:sp>
    </p:spTree>
    <p:extLst>
      <p:ext uri="{BB962C8B-B14F-4D97-AF65-F5344CB8AC3E}">
        <p14:creationId xmlns:p14="http://schemas.microsoft.com/office/powerpoint/2010/main" val="1740838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A5CC9E2E-03A2-4975-AE71-89D3EB394F50}"/>
              </a:ext>
            </a:extLst>
          </p:cNvPr>
          <p:cNvSpPr/>
          <p:nvPr/>
        </p:nvSpPr>
        <p:spPr>
          <a:xfrm>
            <a:off x="7528164" y="3191469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705CEA8-2059-4363-B8F8-233EC0E4FAC0}"/>
              </a:ext>
            </a:extLst>
          </p:cNvPr>
          <p:cNvSpPr/>
          <p:nvPr/>
        </p:nvSpPr>
        <p:spPr>
          <a:xfrm>
            <a:off x="7528164" y="3597868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grpSp>
        <p:nvGrpSpPr>
          <p:cNvPr id="77" name="Group 76" title="Moving all the elements over one">
            <a:extLst>
              <a:ext uri="{FF2B5EF4-FFF2-40B4-BE49-F238E27FC236}">
                <a16:creationId xmlns:a16="http://schemas.microsoft.com/office/drawing/2014/main" id="{9E2D36ED-20A4-4812-BC04-E99D984F7399}"/>
              </a:ext>
            </a:extLst>
          </p:cNvPr>
          <p:cNvGrpSpPr/>
          <p:nvPr/>
        </p:nvGrpSpPr>
        <p:grpSpPr>
          <a:xfrm>
            <a:off x="810039" y="3190021"/>
            <a:ext cx="7100116" cy="1367385"/>
            <a:chOff x="919589" y="1188152"/>
            <a:chExt cx="7100116" cy="136738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D74BA8B-AA4E-461F-A99C-DA0265FB1E83}"/>
                </a:ext>
              </a:extLst>
            </p:cNvPr>
            <p:cNvSpPr/>
            <p:nvPr/>
          </p:nvSpPr>
          <p:spPr>
            <a:xfrm>
              <a:off x="919589" y="1360305"/>
              <a:ext cx="1984720" cy="945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  <a:p>
              <a:pPr algn="ctr"/>
              <a:r>
                <a:rPr lang="en-US" dirty="0">
                  <a:solidFill>
                    <a:srgbClr val="FFFF00"/>
                  </a:solidFill>
                </a:rPr>
                <a:t>(move everything)</a:t>
              </a: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333DDEF9-9679-4023-80B2-7E33DDE38A8C}"/>
                </a:ext>
              </a:extLst>
            </p:cNvPr>
            <p:cNvCxnSpPr>
              <a:cxnSpLocks/>
              <a:stCxn id="24" idx="3"/>
              <a:endCxn id="8" idx="1"/>
            </p:cNvCxnSpPr>
            <p:nvPr/>
          </p:nvCxnSpPr>
          <p:spPr>
            <a:xfrm flipV="1">
              <a:off x="2904309" y="1391352"/>
              <a:ext cx="880566" cy="441677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D54AB7-111D-4466-9227-D568F0136400}"/>
                </a:ext>
              </a:extLst>
            </p:cNvPr>
            <p:cNvSpPr/>
            <p:nvPr/>
          </p:nvSpPr>
          <p:spPr>
            <a:xfrm>
              <a:off x="3784875" y="118815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BFB7D6-057A-4C65-BC1D-78F105E75FF2}"/>
                </a:ext>
              </a:extLst>
            </p:cNvPr>
            <p:cNvSpPr/>
            <p:nvPr/>
          </p:nvSpPr>
          <p:spPr>
            <a:xfrm>
              <a:off x="3784875" y="159455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8E08C1C-2E41-4731-80A7-1A7A1E9D122F}"/>
                </a:ext>
              </a:extLst>
            </p:cNvPr>
            <p:cNvSpPr/>
            <p:nvPr/>
          </p:nvSpPr>
          <p:spPr>
            <a:xfrm>
              <a:off x="5320616" y="118815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766434-DD0A-424A-9F63-2C99E00588CB}"/>
                </a:ext>
              </a:extLst>
            </p:cNvPr>
            <p:cNvSpPr/>
            <p:nvPr/>
          </p:nvSpPr>
          <p:spPr>
            <a:xfrm>
              <a:off x="5320616" y="159455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B09A5DC-2C84-495E-A762-AACCEE1AED5C}"/>
                </a:ext>
              </a:extLst>
            </p:cNvPr>
            <p:cNvSpPr/>
            <p:nvPr/>
          </p:nvSpPr>
          <p:spPr>
            <a:xfrm>
              <a:off x="6091780" y="118815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F4C41C-CE4B-422E-AD77-C7B680C03380}"/>
                </a:ext>
              </a:extLst>
            </p:cNvPr>
            <p:cNvSpPr/>
            <p:nvPr/>
          </p:nvSpPr>
          <p:spPr>
            <a:xfrm>
              <a:off x="6091780" y="159455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C037551-3F1A-4EFC-BE21-DE667FBF455A}"/>
                </a:ext>
              </a:extLst>
            </p:cNvPr>
            <p:cNvSpPr/>
            <p:nvPr/>
          </p:nvSpPr>
          <p:spPr>
            <a:xfrm>
              <a:off x="6862944" y="118815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CCBA3C7-11E6-4B92-8DC6-01AB965E4FD5}"/>
                </a:ext>
              </a:extLst>
            </p:cNvPr>
            <p:cNvSpPr/>
            <p:nvPr/>
          </p:nvSpPr>
          <p:spPr>
            <a:xfrm>
              <a:off x="6862944" y="159455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749B1F-1DB9-4BF6-A4CF-F3031E371B11}"/>
                </a:ext>
              </a:extLst>
            </p:cNvPr>
            <p:cNvSpPr/>
            <p:nvPr/>
          </p:nvSpPr>
          <p:spPr>
            <a:xfrm>
              <a:off x="4541717" y="118815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67A6520-C3C0-4B77-85B0-103A7C60803E}"/>
                </a:ext>
              </a:extLst>
            </p:cNvPr>
            <p:cNvSpPr/>
            <p:nvPr/>
          </p:nvSpPr>
          <p:spPr>
            <a:xfrm>
              <a:off x="4541717" y="159455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71" name="Arrow: Down 70">
              <a:extLst>
                <a:ext uri="{FF2B5EF4-FFF2-40B4-BE49-F238E27FC236}">
                  <a16:creationId xmlns:a16="http://schemas.microsoft.com/office/drawing/2014/main" id="{FF080945-5FF4-4449-9DD6-6CE914058052}"/>
                </a:ext>
              </a:extLst>
            </p:cNvPr>
            <p:cNvSpPr/>
            <p:nvPr/>
          </p:nvSpPr>
          <p:spPr>
            <a:xfrm rot="16200000" flipH="1" flipV="1">
              <a:off x="5024511" y="1917004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Arrow: Down 71">
              <a:extLst>
                <a:ext uri="{FF2B5EF4-FFF2-40B4-BE49-F238E27FC236}">
                  <a16:creationId xmlns:a16="http://schemas.microsoft.com/office/drawing/2014/main" id="{E4D12F50-D376-403D-9EDD-646F665611D1}"/>
                </a:ext>
              </a:extLst>
            </p:cNvPr>
            <p:cNvSpPr/>
            <p:nvPr/>
          </p:nvSpPr>
          <p:spPr>
            <a:xfrm rot="16200000" flipH="1" flipV="1">
              <a:off x="6553664" y="1917005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row: Down 72">
              <a:extLst>
                <a:ext uri="{FF2B5EF4-FFF2-40B4-BE49-F238E27FC236}">
                  <a16:creationId xmlns:a16="http://schemas.microsoft.com/office/drawing/2014/main" id="{D7ACB1BF-09C4-4859-9801-BD598F26CBC4}"/>
                </a:ext>
              </a:extLst>
            </p:cNvPr>
            <p:cNvSpPr/>
            <p:nvPr/>
          </p:nvSpPr>
          <p:spPr>
            <a:xfrm rot="16200000" flipH="1" flipV="1">
              <a:off x="5824499" y="1321538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row: Down 73">
              <a:extLst>
                <a:ext uri="{FF2B5EF4-FFF2-40B4-BE49-F238E27FC236}">
                  <a16:creationId xmlns:a16="http://schemas.microsoft.com/office/drawing/2014/main" id="{B4434D0F-79AA-4877-9AB9-23A216A96E91}"/>
                </a:ext>
              </a:extLst>
            </p:cNvPr>
            <p:cNvSpPr/>
            <p:nvPr/>
          </p:nvSpPr>
          <p:spPr>
            <a:xfrm rot="16200000" flipH="1" flipV="1">
              <a:off x="7381172" y="1363857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ACB1B659-ACB7-4142-AE9E-A795C8FEE092}"/>
              </a:ext>
            </a:extLst>
          </p:cNvPr>
          <p:cNvSpPr/>
          <p:nvPr/>
        </p:nvSpPr>
        <p:spPr>
          <a:xfrm>
            <a:off x="901259" y="1454889"/>
            <a:ext cx="1984720" cy="773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List&lt;&gt; object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(Find target)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C9ABB579-840E-45FF-AC59-9407085309EF}"/>
              </a:ext>
            </a:extLst>
          </p:cNvPr>
          <p:cNvCxnSpPr>
            <a:cxnSpLocks/>
            <a:stCxn id="53" idx="3"/>
            <a:endCxn id="58" idx="1"/>
          </p:cNvCxnSpPr>
          <p:nvPr/>
        </p:nvCxnSpPr>
        <p:spPr>
          <a:xfrm flipV="1">
            <a:off x="2885979" y="1485936"/>
            <a:ext cx="880566" cy="355601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411E6CB2-C6FA-4A4E-9A86-803CF9703F01}"/>
              </a:ext>
            </a:extLst>
          </p:cNvPr>
          <p:cNvSpPr/>
          <p:nvPr/>
        </p:nvSpPr>
        <p:spPr>
          <a:xfrm>
            <a:off x="7615778" y="1282736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BD5D87-D394-49BD-8251-7678F92A1CF5}"/>
              </a:ext>
            </a:extLst>
          </p:cNvPr>
          <p:cNvSpPr/>
          <p:nvPr/>
        </p:nvSpPr>
        <p:spPr>
          <a:xfrm>
            <a:off x="7615778" y="1689135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92FAE92-1882-401B-A256-DCBBDD011B83}"/>
              </a:ext>
            </a:extLst>
          </p:cNvPr>
          <p:cNvSpPr/>
          <p:nvPr/>
        </p:nvSpPr>
        <p:spPr>
          <a:xfrm>
            <a:off x="3766545" y="1282736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8A001B0-382A-495E-8B01-4FC93BD31E7C}"/>
              </a:ext>
            </a:extLst>
          </p:cNvPr>
          <p:cNvSpPr/>
          <p:nvPr/>
        </p:nvSpPr>
        <p:spPr>
          <a:xfrm>
            <a:off x="3766545" y="1689135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2BE2264-85F6-4727-A125-2873E6A3A191}"/>
              </a:ext>
            </a:extLst>
          </p:cNvPr>
          <p:cNvSpPr/>
          <p:nvPr/>
        </p:nvSpPr>
        <p:spPr>
          <a:xfrm>
            <a:off x="5302286" y="1282738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B45827C-91D7-49D7-9AF3-33827F344521}"/>
              </a:ext>
            </a:extLst>
          </p:cNvPr>
          <p:cNvSpPr/>
          <p:nvPr/>
        </p:nvSpPr>
        <p:spPr>
          <a:xfrm>
            <a:off x="5302286" y="1689137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CC03B1B-0AB8-4ED1-9BD9-CAB817136C66}"/>
              </a:ext>
            </a:extLst>
          </p:cNvPr>
          <p:cNvSpPr/>
          <p:nvPr/>
        </p:nvSpPr>
        <p:spPr>
          <a:xfrm>
            <a:off x="6073450" y="1282738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A837456-1447-4920-A6BC-3019DDEE7D2E}"/>
              </a:ext>
            </a:extLst>
          </p:cNvPr>
          <p:cNvSpPr/>
          <p:nvPr/>
        </p:nvSpPr>
        <p:spPr>
          <a:xfrm>
            <a:off x="6073450" y="1689137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C951649-7FE3-4BC3-B605-088B8430BDD6}"/>
              </a:ext>
            </a:extLst>
          </p:cNvPr>
          <p:cNvSpPr/>
          <p:nvPr/>
        </p:nvSpPr>
        <p:spPr>
          <a:xfrm>
            <a:off x="6844614" y="1282736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3539486-400A-4C97-AEC8-DD5D1AF55E6C}"/>
              </a:ext>
            </a:extLst>
          </p:cNvPr>
          <p:cNvSpPr/>
          <p:nvPr/>
        </p:nvSpPr>
        <p:spPr>
          <a:xfrm>
            <a:off x="6844614" y="1689135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327BD0E-B1E0-4055-8AB0-F0AA09BA9F4E}"/>
              </a:ext>
            </a:extLst>
          </p:cNvPr>
          <p:cNvSpPr/>
          <p:nvPr/>
        </p:nvSpPr>
        <p:spPr>
          <a:xfrm>
            <a:off x="4523387" y="1282736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F7AA742-5A09-4D44-9F71-BF1A6D7869C1}"/>
              </a:ext>
            </a:extLst>
          </p:cNvPr>
          <p:cNvSpPr/>
          <p:nvPr/>
        </p:nvSpPr>
        <p:spPr>
          <a:xfrm>
            <a:off x="4523387" y="1689135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6" name="Arrow: Down 75">
            <a:extLst>
              <a:ext uri="{FF2B5EF4-FFF2-40B4-BE49-F238E27FC236}">
                <a16:creationId xmlns:a16="http://schemas.microsoft.com/office/drawing/2014/main" id="{F672B98D-CAD1-402D-8E59-B54DFB9C1226}"/>
              </a:ext>
            </a:extLst>
          </p:cNvPr>
          <p:cNvSpPr/>
          <p:nvPr/>
        </p:nvSpPr>
        <p:spPr>
          <a:xfrm flipV="1">
            <a:off x="4602973" y="2224028"/>
            <a:ext cx="605385" cy="6716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6458" y="135467"/>
            <a:ext cx="3434374" cy="67225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Calling Remove causes the List to move everything down by a space</a:t>
            </a:r>
          </a:p>
          <a:p>
            <a:pPr lvl="1"/>
            <a:r>
              <a:rPr lang="en-US" dirty="0"/>
              <a:t>(If needed, the List will resize the array by creating a new, bigger array, and then copying everything over into that new array)</a:t>
            </a:r>
          </a:p>
          <a:p>
            <a:endParaRPr lang="en-US" dirty="0"/>
          </a:p>
          <a:p>
            <a:r>
              <a:rPr lang="en-US" dirty="0"/>
              <a:t>The List will then put the default value (0 for integers) into the right-most, now open, space</a:t>
            </a:r>
          </a:p>
          <a:p>
            <a:endParaRPr lang="en-US" dirty="0"/>
          </a:p>
          <a:p>
            <a:r>
              <a:rPr lang="en-US" dirty="0"/>
              <a:t>Remember that Big Oh is an upper bound.</a:t>
            </a:r>
          </a:p>
          <a:p>
            <a:pPr lvl="1"/>
            <a:r>
              <a:rPr lang="en-US" dirty="0"/>
              <a:t>Removing near the end isn’t really linear</a:t>
            </a:r>
          </a:p>
          <a:p>
            <a:pPr lvl="1"/>
            <a:r>
              <a:rPr lang="en-US" dirty="0"/>
              <a:t>In the worst case (upper bound) we remove from the beginning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304" y="-8264"/>
            <a:ext cx="5681830" cy="588153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Remove Method: O(N)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05744A2-8EED-423E-958A-0AAFF845E64D}"/>
              </a:ext>
            </a:extLst>
          </p:cNvPr>
          <p:cNvSpPr/>
          <p:nvPr/>
        </p:nvSpPr>
        <p:spPr>
          <a:xfrm>
            <a:off x="861116" y="5265395"/>
            <a:ext cx="1984720" cy="773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List&lt;&gt; object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(Finished)</a:t>
            </a:r>
          </a:p>
        </p:txBody>
      </p:sp>
      <p:cxnSp>
        <p:nvCxnSpPr>
          <p:cNvPr id="97" name="Connector: Elbow 96">
            <a:extLst>
              <a:ext uri="{FF2B5EF4-FFF2-40B4-BE49-F238E27FC236}">
                <a16:creationId xmlns:a16="http://schemas.microsoft.com/office/drawing/2014/main" id="{0E3CABE7-1FF2-43AF-90FC-9FCB49B92A76}"/>
              </a:ext>
            </a:extLst>
          </p:cNvPr>
          <p:cNvCxnSpPr>
            <a:cxnSpLocks/>
            <a:stCxn id="96" idx="3"/>
            <a:endCxn id="100" idx="1"/>
          </p:cNvCxnSpPr>
          <p:nvPr/>
        </p:nvCxnSpPr>
        <p:spPr>
          <a:xfrm flipV="1">
            <a:off x="2845836" y="5296442"/>
            <a:ext cx="880566" cy="355601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59074F81-9270-4140-8EE7-1A8D7D7B1E11}"/>
              </a:ext>
            </a:extLst>
          </p:cNvPr>
          <p:cNvSpPr/>
          <p:nvPr/>
        </p:nvSpPr>
        <p:spPr>
          <a:xfrm>
            <a:off x="7575635" y="5093242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FCDC965-16AF-491F-81F7-D1893B59C60A}"/>
              </a:ext>
            </a:extLst>
          </p:cNvPr>
          <p:cNvSpPr/>
          <p:nvPr/>
        </p:nvSpPr>
        <p:spPr>
          <a:xfrm>
            <a:off x="7575635" y="5499641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F58F6AB-A25E-4DC7-B137-F14DDA50D408}"/>
              </a:ext>
            </a:extLst>
          </p:cNvPr>
          <p:cNvSpPr/>
          <p:nvPr/>
        </p:nvSpPr>
        <p:spPr>
          <a:xfrm>
            <a:off x="3726402" y="5093242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94ED188-5F98-4BA0-9381-A6C4330B42AC}"/>
              </a:ext>
            </a:extLst>
          </p:cNvPr>
          <p:cNvSpPr/>
          <p:nvPr/>
        </p:nvSpPr>
        <p:spPr>
          <a:xfrm>
            <a:off x="3726402" y="5499641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481DDC9-F044-423D-9181-87264858784B}"/>
              </a:ext>
            </a:extLst>
          </p:cNvPr>
          <p:cNvSpPr/>
          <p:nvPr/>
        </p:nvSpPr>
        <p:spPr>
          <a:xfrm>
            <a:off x="5262143" y="5093244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F6E939F-A29A-425C-814C-88AE9B3477F8}"/>
              </a:ext>
            </a:extLst>
          </p:cNvPr>
          <p:cNvSpPr/>
          <p:nvPr/>
        </p:nvSpPr>
        <p:spPr>
          <a:xfrm>
            <a:off x="5262143" y="5499643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96FE7AC-5B09-49E5-92B1-5490F45410E1}"/>
              </a:ext>
            </a:extLst>
          </p:cNvPr>
          <p:cNvSpPr/>
          <p:nvPr/>
        </p:nvSpPr>
        <p:spPr>
          <a:xfrm>
            <a:off x="6033307" y="5093244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21A6F06-D533-4DAA-84AC-5E8FAC96774C}"/>
              </a:ext>
            </a:extLst>
          </p:cNvPr>
          <p:cNvSpPr/>
          <p:nvPr/>
        </p:nvSpPr>
        <p:spPr>
          <a:xfrm>
            <a:off x="6033307" y="5499643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55B69AF-80B5-4C1D-BEF3-D8E1092573B4}"/>
              </a:ext>
            </a:extLst>
          </p:cNvPr>
          <p:cNvSpPr/>
          <p:nvPr/>
        </p:nvSpPr>
        <p:spPr>
          <a:xfrm>
            <a:off x="6804471" y="5093242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2E7A398-C6B7-4B23-8CB6-4815578CA2A8}"/>
              </a:ext>
            </a:extLst>
          </p:cNvPr>
          <p:cNvSpPr/>
          <p:nvPr/>
        </p:nvSpPr>
        <p:spPr>
          <a:xfrm>
            <a:off x="6804471" y="5499641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D2C773A-54E3-4100-94C1-12F774AF39EA}"/>
              </a:ext>
            </a:extLst>
          </p:cNvPr>
          <p:cNvSpPr/>
          <p:nvPr/>
        </p:nvSpPr>
        <p:spPr>
          <a:xfrm>
            <a:off x="4483244" y="5093242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03CA2C4-D4F7-49A3-9966-970C9105CC81}"/>
              </a:ext>
            </a:extLst>
          </p:cNvPr>
          <p:cNvSpPr/>
          <p:nvPr/>
        </p:nvSpPr>
        <p:spPr>
          <a:xfrm>
            <a:off x="4483244" y="5499641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494540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4A25-EEC9-4E8C-BCAB-B6DC8AE4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Add Method:</a:t>
            </a:r>
            <a:br>
              <a:rPr lang="en-US" dirty="0"/>
            </a:br>
            <a:r>
              <a:rPr lang="en-US" dirty="0"/>
              <a:t>What the docs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17D8C-BE0A-43B9-8C29-67138E17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</a:t>
            </a:r>
            <a:r>
              <a:rPr lang="en-US" dirty="0">
                <a:hlinkClick r:id="rId2"/>
              </a:rPr>
              <a:t>MSDN docs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If </a:t>
            </a:r>
            <a:r>
              <a:rPr lang="en-US" dirty="0">
                <a:hlinkClick r:id="rId3"/>
              </a:rPr>
              <a:t>Count</a:t>
            </a:r>
            <a:r>
              <a:rPr lang="en-US" dirty="0"/>
              <a:t> is less than </a:t>
            </a:r>
            <a:r>
              <a:rPr lang="en-US" dirty="0">
                <a:hlinkClick r:id="rId4"/>
              </a:rPr>
              <a:t>Capacity</a:t>
            </a:r>
            <a:r>
              <a:rPr lang="en-US" dirty="0"/>
              <a:t>, this method is an O(1) operation.</a:t>
            </a:r>
          </a:p>
          <a:p>
            <a:r>
              <a:rPr lang="en-US" dirty="0"/>
              <a:t>If the capacity needs to be increased to accommodate the new element, this method becomes an O(</a:t>
            </a:r>
            <a:r>
              <a:rPr lang="en-US" i="1" dirty="0"/>
              <a:t>n</a:t>
            </a:r>
            <a:r>
              <a:rPr lang="en-US" dirty="0"/>
              <a:t>) operation, where </a:t>
            </a:r>
            <a:r>
              <a:rPr lang="en-US" i="1" dirty="0"/>
              <a:t>n</a:t>
            </a:r>
            <a:r>
              <a:rPr lang="en-US" dirty="0"/>
              <a:t> is </a:t>
            </a:r>
            <a:r>
              <a:rPr lang="en-US" dirty="0">
                <a:hlinkClick r:id="rId3"/>
              </a:rPr>
              <a:t>Count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4532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2106E1C-B67A-4DBA-BE49-8CCCD6BB072E}"/>
              </a:ext>
            </a:extLst>
          </p:cNvPr>
          <p:cNvGrpSpPr/>
          <p:nvPr/>
        </p:nvGrpSpPr>
        <p:grpSpPr>
          <a:xfrm>
            <a:off x="861116" y="5093242"/>
            <a:ext cx="7485683" cy="1117602"/>
            <a:chOff x="861116" y="5093242"/>
            <a:chExt cx="7485683" cy="111760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05744A2-8EED-423E-958A-0AAFF845E64D}"/>
                </a:ext>
              </a:extLst>
            </p:cNvPr>
            <p:cNvSpPr/>
            <p:nvPr/>
          </p:nvSpPr>
          <p:spPr>
            <a:xfrm>
              <a:off x="861116" y="5265395"/>
              <a:ext cx="1984720" cy="7732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  <a:p>
              <a:pPr algn="ctr"/>
              <a:r>
                <a:rPr lang="en-US" dirty="0">
                  <a:solidFill>
                    <a:srgbClr val="FFFF00"/>
                  </a:solidFill>
                </a:rPr>
                <a:t>(Finished)</a:t>
              </a:r>
            </a:p>
          </p:txBody>
        </p:sp>
        <p:cxnSp>
          <p:nvCxnSpPr>
            <p:cNvPr id="97" name="Connector: Elbow 96">
              <a:extLst>
                <a:ext uri="{FF2B5EF4-FFF2-40B4-BE49-F238E27FC236}">
                  <a16:creationId xmlns:a16="http://schemas.microsoft.com/office/drawing/2014/main" id="{0E3CABE7-1FF2-43AF-90FC-9FCB49B92A76}"/>
                </a:ext>
              </a:extLst>
            </p:cNvPr>
            <p:cNvCxnSpPr>
              <a:cxnSpLocks/>
              <a:stCxn id="96" idx="3"/>
              <a:endCxn id="100" idx="1"/>
            </p:cNvCxnSpPr>
            <p:nvPr/>
          </p:nvCxnSpPr>
          <p:spPr>
            <a:xfrm flipV="1">
              <a:off x="2845836" y="5296442"/>
              <a:ext cx="880566" cy="355601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9074F81-9270-4140-8EE7-1A8D7D7B1E11}"/>
                </a:ext>
              </a:extLst>
            </p:cNvPr>
            <p:cNvSpPr/>
            <p:nvPr/>
          </p:nvSpPr>
          <p:spPr>
            <a:xfrm>
              <a:off x="7575635" y="509324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FCDC965-16AF-491F-81F7-D1893B59C60A}"/>
                </a:ext>
              </a:extLst>
            </p:cNvPr>
            <p:cNvSpPr/>
            <p:nvPr/>
          </p:nvSpPr>
          <p:spPr>
            <a:xfrm>
              <a:off x="7575635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F58F6AB-A25E-4DC7-B137-F14DDA50D408}"/>
                </a:ext>
              </a:extLst>
            </p:cNvPr>
            <p:cNvSpPr/>
            <p:nvPr/>
          </p:nvSpPr>
          <p:spPr>
            <a:xfrm>
              <a:off x="3726402" y="509324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94ED188-5F98-4BA0-9381-A6C4330B42AC}"/>
                </a:ext>
              </a:extLst>
            </p:cNvPr>
            <p:cNvSpPr/>
            <p:nvPr/>
          </p:nvSpPr>
          <p:spPr>
            <a:xfrm>
              <a:off x="3726402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481DDC9-F044-423D-9181-87264858784B}"/>
                </a:ext>
              </a:extLst>
            </p:cNvPr>
            <p:cNvSpPr/>
            <p:nvPr/>
          </p:nvSpPr>
          <p:spPr>
            <a:xfrm>
              <a:off x="5262143" y="509324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F6E939F-A29A-425C-814C-88AE9B3477F8}"/>
                </a:ext>
              </a:extLst>
            </p:cNvPr>
            <p:cNvSpPr/>
            <p:nvPr/>
          </p:nvSpPr>
          <p:spPr>
            <a:xfrm>
              <a:off x="5262143" y="549964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96FE7AC-5B09-49E5-92B1-5490F45410E1}"/>
                </a:ext>
              </a:extLst>
            </p:cNvPr>
            <p:cNvSpPr/>
            <p:nvPr/>
          </p:nvSpPr>
          <p:spPr>
            <a:xfrm>
              <a:off x="6033307" y="509324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21A6F06-D533-4DAA-84AC-5E8FAC96774C}"/>
                </a:ext>
              </a:extLst>
            </p:cNvPr>
            <p:cNvSpPr/>
            <p:nvPr/>
          </p:nvSpPr>
          <p:spPr>
            <a:xfrm>
              <a:off x="6033307" y="549964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255B69AF-80B5-4C1D-BEF3-D8E1092573B4}"/>
                </a:ext>
              </a:extLst>
            </p:cNvPr>
            <p:cNvSpPr/>
            <p:nvPr/>
          </p:nvSpPr>
          <p:spPr>
            <a:xfrm>
              <a:off x="6804471" y="509324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A2E7A398-C6B7-4B23-8CB6-4815578CA2A8}"/>
                </a:ext>
              </a:extLst>
            </p:cNvPr>
            <p:cNvSpPr/>
            <p:nvPr/>
          </p:nvSpPr>
          <p:spPr>
            <a:xfrm>
              <a:off x="6804471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20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3D2C773A-54E3-4100-94C1-12F774AF39EA}"/>
                </a:ext>
              </a:extLst>
            </p:cNvPr>
            <p:cNvSpPr/>
            <p:nvPr/>
          </p:nvSpPr>
          <p:spPr>
            <a:xfrm>
              <a:off x="4483244" y="509324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03CA2C4-D4F7-49A3-9966-970C9105CC81}"/>
                </a:ext>
              </a:extLst>
            </p:cNvPr>
            <p:cNvSpPr/>
            <p:nvPr/>
          </p:nvSpPr>
          <p:spPr>
            <a:xfrm>
              <a:off x="4483244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FE67BC6-D25C-48A1-AD4F-0A2214655D31}"/>
              </a:ext>
            </a:extLst>
          </p:cNvPr>
          <p:cNvGrpSpPr/>
          <p:nvPr/>
        </p:nvGrpSpPr>
        <p:grpSpPr>
          <a:xfrm>
            <a:off x="901259" y="1282736"/>
            <a:ext cx="7485683" cy="2612663"/>
            <a:chOff x="901259" y="1282736"/>
            <a:chExt cx="7485683" cy="261266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CB1B659-ACB7-4142-AE9E-A795C8FEE092}"/>
                </a:ext>
              </a:extLst>
            </p:cNvPr>
            <p:cNvSpPr/>
            <p:nvPr/>
          </p:nvSpPr>
          <p:spPr>
            <a:xfrm>
              <a:off x="901259" y="1282736"/>
              <a:ext cx="1984720" cy="11175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Capacity = 6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Count = 4</a:t>
              </a:r>
            </a:p>
          </p:txBody>
        </p:sp>
        <p:cxnSp>
          <p:nvCxnSpPr>
            <p:cNvPr id="54" name="Connector: Elbow 53">
              <a:extLst>
                <a:ext uri="{FF2B5EF4-FFF2-40B4-BE49-F238E27FC236}">
                  <a16:creationId xmlns:a16="http://schemas.microsoft.com/office/drawing/2014/main" id="{C9ABB579-840E-45FF-AC59-9407085309EF}"/>
                </a:ext>
              </a:extLst>
            </p:cNvPr>
            <p:cNvCxnSpPr>
              <a:cxnSpLocks/>
              <a:stCxn id="53" idx="3"/>
              <a:endCxn id="58" idx="1"/>
            </p:cNvCxnSpPr>
            <p:nvPr/>
          </p:nvCxnSpPr>
          <p:spPr>
            <a:xfrm flipV="1">
              <a:off x="2885979" y="1485936"/>
              <a:ext cx="880566" cy="355600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11E6CB2-C6FA-4A4E-9A86-803CF9703F01}"/>
                </a:ext>
              </a:extLst>
            </p:cNvPr>
            <p:cNvSpPr/>
            <p:nvPr/>
          </p:nvSpPr>
          <p:spPr>
            <a:xfrm>
              <a:off x="7615778" y="1282736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1BD5D87-D394-49BD-8251-7678F92A1CF5}"/>
                </a:ext>
              </a:extLst>
            </p:cNvPr>
            <p:cNvSpPr/>
            <p:nvPr/>
          </p:nvSpPr>
          <p:spPr>
            <a:xfrm>
              <a:off x="7615778" y="1689135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92FAE92-1882-401B-A256-DCBBDD011B83}"/>
                </a:ext>
              </a:extLst>
            </p:cNvPr>
            <p:cNvSpPr/>
            <p:nvPr/>
          </p:nvSpPr>
          <p:spPr>
            <a:xfrm>
              <a:off x="3766545" y="1282736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8A001B0-382A-495E-8B01-4FC93BD31E7C}"/>
                </a:ext>
              </a:extLst>
            </p:cNvPr>
            <p:cNvSpPr/>
            <p:nvPr/>
          </p:nvSpPr>
          <p:spPr>
            <a:xfrm>
              <a:off x="3766545" y="1689135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BE2264-85F6-4727-A125-2873E6A3A191}"/>
                </a:ext>
              </a:extLst>
            </p:cNvPr>
            <p:cNvSpPr/>
            <p:nvPr/>
          </p:nvSpPr>
          <p:spPr>
            <a:xfrm>
              <a:off x="5302286" y="1282738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B45827C-91D7-49D7-9AF3-33827F344521}"/>
                </a:ext>
              </a:extLst>
            </p:cNvPr>
            <p:cNvSpPr/>
            <p:nvPr/>
          </p:nvSpPr>
          <p:spPr>
            <a:xfrm>
              <a:off x="5302286" y="1689137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CC03B1B-0AB8-4ED1-9BD9-CAB817136C66}"/>
                </a:ext>
              </a:extLst>
            </p:cNvPr>
            <p:cNvSpPr/>
            <p:nvPr/>
          </p:nvSpPr>
          <p:spPr>
            <a:xfrm>
              <a:off x="6073450" y="1282738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A837456-1447-4920-A6BC-3019DDEE7D2E}"/>
                </a:ext>
              </a:extLst>
            </p:cNvPr>
            <p:cNvSpPr/>
            <p:nvPr/>
          </p:nvSpPr>
          <p:spPr>
            <a:xfrm>
              <a:off x="6073450" y="1689137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C951649-7FE3-4BC3-B605-088B8430BDD6}"/>
                </a:ext>
              </a:extLst>
            </p:cNvPr>
            <p:cNvSpPr/>
            <p:nvPr/>
          </p:nvSpPr>
          <p:spPr>
            <a:xfrm>
              <a:off x="6844614" y="1282736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3539486-400A-4C97-AEC8-DD5D1AF55E6C}"/>
                </a:ext>
              </a:extLst>
            </p:cNvPr>
            <p:cNvSpPr/>
            <p:nvPr/>
          </p:nvSpPr>
          <p:spPr>
            <a:xfrm>
              <a:off x="6844614" y="1689135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327BD0E-B1E0-4055-8AB0-F0AA09BA9F4E}"/>
                </a:ext>
              </a:extLst>
            </p:cNvPr>
            <p:cNvSpPr/>
            <p:nvPr/>
          </p:nvSpPr>
          <p:spPr>
            <a:xfrm>
              <a:off x="4523387" y="1282736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F7AA742-5A09-4D44-9F71-BF1A6D7869C1}"/>
                </a:ext>
              </a:extLst>
            </p:cNvPr>
            <p:cNvSpPr/>
            <p:nvPr/>
          </p:nvSpPr>
          <p:spPr>
            <a:xfrm>
              <a:off x="4523387" y="1689135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7</a:t>
              </a:r>
            </a:p>
          </p:txBody>
        </p:sp>
        <p:sp>
          <p:nvSpPr>
            <p:cNvPr id="76" name="Arrow: Down 75">
              <a:extLst>
                <a:ext uri="{FF2B5EF4-FFF2-40B4-BE49-F238E27FC236}">
                  <a16:creationId xmlns:a16="http://schemas.microsoft.com/office/drawing/2014/main" id="{F672B98D-CAD1-402D-8E59-B54DFB9C1226}"/>
                </a:ext>
              </a:extLst>
            </p:cNvPr>
            <p:cNvSpPr/>
            <p:nvPr/>
          </p:nvSpPr>
          <p:spPr>
            <a:xfrm flipV="1">
              <a:off x="6919173" y="2176330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EB24B9-9D19-4CDD-80AC-AD69F303ABF5}"/>
                </a:ext>
              </a:extLst>
            </p:cNvPr>
            <p:cNvSpPr/>
            <p:nvPr/>
          </p:nvSpPr>
          <p:spPr>
            <a:xfrm>
              <a:off x="6237836" y="2777800"/>
              <a:ext cx="1984720" cy="11175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Found empty space here!</a:t>
              </a: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6458" y="135467"/>
            <a:ext cx="3434374" cy="6722533"/>
          </a:xfrm>
        </p:spPr>
        <p:txBody>
          <a:bodyPr>
            <a:normAutofit/>
          </a:bodyPr>
          <a:lstStyle/>
          <a:p>
            <a:r>
              <a:rPr lang="en-US" dirty="0"/>
              <a:t>Add(</a:t>
            </a:r>
            <a:r>
              <a:rPr lang="en-US" b="1" dirty="0"/>
              <a:t>x</a:t>
            </a:r>
            <a:r>
              <a:rPr lang="en-US" dirty="0"/>
              <a:t>) will place </a:t>
            </a:r>
            <a:r>
              <a:rPr lang="en-US" b="1" dirty="0"/>
              <a:t>x </a:t>
            </a:r>
            <a:r>
              <a:rPr lang="en-US" dirty="0"/>
              <a:t>at the end of the list</a:t>
            </a:r>
          </a:p>
          <a:p>
            <a:endParaRPr lang="en-US" dirty="0"/>
          </a:p>
          <a:p>
            <a:r>
              <a:rPr lang="en-US" dirty="0"/>
              <a:t>O(1) scenario:</a:t>
            </a:r>
          </a:p>
          <a:p>
            <a:r>
              <a:rPr lang="en-US" dirty="0"/>
              <a:t>If the internal array has extra, unused spaces, </a:t>
            </a:r>
            <a:br>
              <a:rPr lang="en-US" dirty="0"/>
            </a:br>
            <a:r>
              <a:rPr lang="en-US" dirty="0"/>
              <a:t>then the Add() method will add the new value to the end of the array immediately</a:t>
            </a:r>
          </a:p>
          <a:p>
            <a:endParaRPr lang="en-US" dirty="0"/>
          </a:p>
          <a:p>
            <a:r>
              <a:rPr lang="en-US" dirty="0"/>
              <a:t>Count = number if items in the List right now</a:t>
            </a:r>
          </a:p>
          <a:p>
            <a:r>
              <a:rPr lang="en-US" dirty="0"/>
              <a:t>Capacity = number of spaces in the internal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304" y="-8264"/>
            <a:ext cx="5681830" cy="588153"/>
          </a:xfrm>
        </p:spPr>
        <p:txBody>
          <a:bodyPr>
            <a:normAutofit fontScale="90000"/>
          </a:bodyPr>
          <a:lstStyle/>
          <a:p>
            <a:r>
              <a:rPr lang="en-US" dirty="0"/>
              <a:t>The Add Method: </a:t>
            </a:r>
            <a:br>
              <a:rPr lang="en-US" dirty="0"/>
            </a:br>
            <a:r>
              <a:rPr lang="en-US" dirty="0"/>
              <a:t>The O(1) scenario</a:t>
            </a:r>
          </a:p>
        </p:txBody>
      </p:sp>
    </p:spTree>
    <p:extLst>
      <p:ext uri="{BB962C8B-B14F-4D97-AF65-F5344CB8AC3E}">
        <p14:creationId xmlns:p14="http://schemas.microsoft.com/office/powerpoint/2010/main" val="1781056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ACB1B659-ACB7-4142-AE9E-A795C8FEE092}"/>
              </a:ext>
            </a:extLst>
          </p:cNvPr>
          <p:cNvSpPr/>
          <p:nvPr/>
        </p:nvSpPr>
        <p:spPr>
          <a:xfrm>
            <a:off x="901259" y="1454889"/>
            <a:ext cx="1984720" cy="773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List&lt;&gt; object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(Find target)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C9ABB579-840E-45FF-AC59-9407085309EF}"/>
              </a:ext>
            </a:extLst>
          </p:cNvPr>
          <p:cNvCxnSpPr>
            <a:cxnSpLocks/>
            <a:stCxn id="53" idx="3"/>
            <a:endCxn id="58" idx="1"/>
          </p:cNvCxnSpPr>
          <p:nvPr/>
        </p:nvCxnSpPr>
        <p:spPr>
          <a:xfrm flipV="1">
            <a:off x="2885979" y="1485936"/>
            <a:ext cx="880566" cy="355601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92FAE92-1882-401B-A256-DCBBDD011B83}"/>
              </a:ext>
            </a:extLst>
          </p:cNvPr>
          <p:cNvSpPr/>
          <p:nvPr/>
        </p:nvSpPr>
        <p:spPr>
          <a:xfrm>
            <a:off x="3766545" y="1282736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8A001B0-382A-495E-8B01-4FC93BD31E7C}"/>
              </a:ext>
            </a:extLst>
          </p:cNvPr>
          <p:cNvSpPr/>
          <p:nvPr/>
        </p:nvSpPr>
        <p:spPr>
          <a:xfrm>
            <a:off x="3766545" y="1689135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2BE2264-85F6-4727-A125-2873E6A3A191}"/>
              </a:ext>
            </a:extLst>
          </p:cNvPr>
          <p:cNvSpPr/>
          <p:nvPr/>
        </p:nvSpPr>
        <p:spPr>
          <a:xfrm>
            <a:off x="5302286" y="1282738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B45827C-91D7-49D7-9AF3-33827F344521}"/>
              </a:ext>
            </a:extLst>
          </p:cNvPr>
          <p:cNvSpPr/>
          <p:nvPr/>
        </p:nvSpPr>
        <p:spPr>
          <a:xfrm>
            <a:off x="5302286" y="1689137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327BD0E-B1E0-4055-8AB0-F0AA09BA9F4E}"/>
              </a:ext>
            </a:extLst>
          </p:cNvPr>
          <p:cNvSpPr/>
          <p:nvPr/>
        </p:nvSpPr>
        <p:spPr>
          <a:xfrm>
            <a:off x="4523387" y="1282736"/>
            <a:ext cx="77116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F7AA742-5A09-4D44-9F71-BF1A6D7869C1}"/>
              </a:ext>
            </a:extLst>
          </p:cNvPr>
          <p:cNvSpPr/>
          <p:nvPr/>
        </p:nvSpPr>
        <p:spPr>
          <a:xfrm>
            <a:off x="4523387" y="1689135"/>
            <a:ext cx="771164" cy="7112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6458" y="135467"/>
            <a:ext cx="3434374" cy="6722533"/>
          </a:xfrm>
        </p:spPr>
        <p:txBody>
          <a:bodyPr>
            <a:normAutofit/>
          </a:bodyPr>
          <a:lstStyle/>
          <a:p>
            <a:r>
              <a:rPr lang="en-US" dirty="0"/>
              <a:t>Add(</a:t>
            </a:r>
            <a:r>
              <a:rPr lang="en-US" b="1" dirty="0"/>
              <a:t>x</a:t>
            </a:r>
            <a:r>
              <a:rPr lang="en-US" dirty="0"/>
              <a:t>) will place </a:t>
            </a:r>
            <a:r>
              <a:rPr lang="en-US" b="1" dirty="0"/>
              <a:t>x </a:t>
            </a:r>
            <a:r>
              <a:rPr lang="en-US" dirty="0"/>
              <a:t>at the end of the list</a:t>
            </a:r>
          </a:p>
          <a:p>
            <a:r>
              <a:rPr lang="en-US" dirty="0"/>
              <a:t>O(N) scenario:</a:t>
            </a:r>
          </a:p>
          <a:p>
            <a:r>
              <a:rPr lang="en-US" dirty="0"/>
              <a:t>The List’s Count is the same as the Capacity</a:t>
            </a:r>
          </a:p>
          <a:p>
            <a:pPr lvl="1"/>
            <a:r>
              <a:rPr lang="en-US" dirty="0"/>
              <a:t>Meaning: we don’t have any unused spaces in the list’s array</a:t>
            </a:r>
          </a:p>
          <a:p>
            <a:pPr marL="0" indent="0">
              <a:buNone/>
            </a:pPr>
            <a:r>
              <a:rPr lang="en-US" dirty="0"/>
              <a:t>Step 1: create a new, empty array that’s bigger</a:t>
            </a:r>
          </a:p>
          <a:p>
            <a:pPr marL="0" indent="0">
              <a:buNone/>
            </a:pPr>
            <a:r>
              <a:rPr lang="en-US" dirty="0"/>
              <a:t>	This requires O(N) time</a:t>
            </a:r>
          </a:p>
          <a:p>
            <a:pPr marL="0" indent="0">
              <a:buNone/>
            </a:pPr>
            <a:r>
              <a:rPr lang="en-US" dirty="0"/>
              <a:t>Step 2: copy all the values from the current array into the new one</a:t>
            </a:r>
          </a:p>
          <a:p>
            <a:pPr marL="0" indent="0">
              <a:buNone/>
            </a:pPr>
            <a:r>
              <a:rPr lang="en-US" dirty="0"/>
              <a:t>	This requires O(N) time</a:t>
            </a:r>
          </a:p>
          <a:p>
            <a:pPr marL="0" indent="0">
              <a:buNone/>
            </a:pPr>
            <a:r>
              <a:rPr lang="en-US" dirty="0"/>
              <a:t>Step 3: switch to using the new array</a:t>
            </a:r>
          </a:p>
          <a:p>
            <a:pPr marL="0" indent="0">
              <a:buNone/>
            </a:pPr>
            <a:r>
              <a:rPr lang="en-US" dirty="0"/>
              <a:t>Step 4: Place the value into the next available space in the (new) array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304" y="-8264"/>
            <a:ext cx="5681830" cy="588153"/>
          </a:xfrm>
        </p:spPr>
        <p:txBody>
          <a:bodyPr>
            <a:normAutofit fontScale="90000"/>
          </a:bodyPr>
          <a:lstStyle/>
          <a:p>
            <a:r>
              <a:rPr lang="en-US" dirty="0"/>
              <a:t>The Add Method: </a:t>
            </a:r>
            <a:br>
              <a:rPr lang="en-US" dirty="0"/>
            </a:br>
            <a:r>
              <a:rPr lang="en-US" dirty="0"/>
              <a:t>The O(N) scenario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5B74D9-DD6A-4B01-A9EE-596DCB71DD92}"/>
              </a:ext>
            </a:extLst>
          </p:cNvPr>
          <p:cNvGrpSpPr/>
          <p:nvPr/>
        </p:nvGrpSpPr>
        <p:grpSpPr>
          <a:xfrm>
            <a:off x="861116" y="5093242"/>
            <a:ext cx="7485683" cy="1117602"/>
            <a:chOff x="861116" y="5093242"/>
            <a:chExt cx="7485683" cy="111760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05744A2-8EED-423E-958A-0AAFF845E64D}"/>
                </a:ext>
              </a:extLst>
            </p:cNvPr>
            <p:cNvSpPr/>
            <p:nvPr/>
          </p:nvSpPr>
          <p:spPr>
            <a:xfrm>
              <a:off x="861116" y="5265395"/>
              <a:ext cx="1984720" cy="7732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  <a:p>
              <a:pPr algn="ctr"/>
              <a:r>
                <a:rPr lang="en-US" dirty="0">
                  <a:solidFill>
                    <a:srgbClr val="FFFF00"/>
                  </a:solidFill>
                </a:rPr>
                <a:t>(Finished)</a:t>
              </a:r>
            </a:p>
          </p:txBody>
        </p:sp>
        <p:cxnSp>
          <p:nvCxnSpPr>
            <p:cNvPr id="97" name="Connector: Elbow 96">
              <a:extLst>
                <a:ext uri="{FF2B5EF4-FFF2-40B4-BE49-F238E27FC236}">
                  <a16:creationId xmlns:a16="http://schemas.microsoft.com/office/drawing/2014/main" id="{0E3CABE7-1FF2-43AF-90FC-9FCB49B92A76}"/>
                </a:ext>
              </a:extLst>
            </p:cNvPr>
            <p:cNvCxnSpPr>
              <a:cxnSpLocks/>
              <a:stCxn id="96" idx="3"/>
              <a:endCxn id="100" idx="1"/>
            </p:cNvCxnSpPr>
            <p:nvPr/>
          </p:nvCxnSpPr>
          <p:spPr>
            <a:xfrm flipV="1">
              <a:off x="2845836" y="5296442"/>
              <a:ext cx="880566" cy="355601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9074F81-9270-4140-8EE7-1A8D7D7B1E11}"/>
                </a:ext>
              </a:extLst>
            </p:cNvPr>
            <p:cNvSpPr/>
            <p:nvPr/>
          </p:nvSpPr>
          <p:spPr>
            <a:xfrm>
              <a:off x="7575635" y="509324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FCDC965-16AF-491F-81F7-D1893B59C60A}"/>
                </a:ext>
              </a:extLst>
            </p:cNvPr>
            <p:cNvSpPr/>
            <p:nvPr/>
          </p:nvSpPr>
          <p:spPr>
            <a:xfrm>
              <a:off x="7575635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F58F6AB-A25E-4DC7-B137-F14DDA50D408}"/>
                </a:ext>
              </a:extLst>
            </p:cNvPr>
            <p:cNvSpPr/>
            <p:nvPr/>
          </p:nvSpPr>
          <p:spPr>
            <a:xfrm>
              <a:off x="3726402" y="509324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94ED188-5F98-4BA0-9381-A6C4330B42AC}"/>
                </a:ext>
              </a:extLst>
            </p:cNvPr>
            <p:cNvSpPr/>
            <p:nvPr/>
          </p:nvSpPr>
          <p:spPr>
            <a:xfrm>
              <a:off x="3726402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481DDC9-F044-423D-9181-87264858784B}"/>
                </a:ext>
              </a:extLst>
            </p:cNvPr>
            <p:cNvSpPr/>
            <p:nvPr/>
          </p:nvSpPr>
          <p:spPr>
            <a:xfrm>
              <a:off x="5262143" y="509324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F6E939F-A29A-425C-814C-88AE9B3477F8}"/>
                </a:ext>
              </a:extLst>
            </p:cNvPr>
            <p:cNvSpPr/>
            <p:nvPr/>
          </p:nvSpPr>
          <p:spPr>
            <a:xfrm>
              <a:off x="5262143" y="549964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96FE7AC-5B09-49E5-92B1-5490F45410E1}"/>
                </a:ext>
              </a:extLst>
            </p:cNvPr>
            <p:cNvSpPr/>
            <p:nvPr/>
          </p:nvSpPr>
          <p:spPr>
            <a:xfrm>
              <a:off x="6033307" y="509324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21A6F06-D533-4DAA-84AC-5E8FAC96774C}"/>
                </a:ext>
              </a:extLst>
            </p:cNvPr>
            <p:cNvSpPr/>
            <p:nvPr/>
          </p:nvSpPr>
          <p:spPr>
            <a:xfrm>
              <a:off x="6033307" y="549964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10</a:t>
              </a:r>
              <a:endParaRPr lang="en-US" dirty="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255B69AF-80B5-4C1D-BEF3-D8E1092573B4}"/>
                </a:ext>
              </a:extLst>
            </p:cNvPr>
            <p:cNvSpPr/>
            <p:nvPr/>
          </p:nvSpPr>
          <p:spPr>
            <a:xfrm>
              <a:off x="6804471" y="509324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A2E7A398-C6B7-4B23-8CB6-4815578CA2A8}"/>
                </a:ext>
              </a:extLst>
            </p:cNvPr>
            <p:cNvSpPr/>
            <p:nvPr/>
          </p:nvSpPr>
          <p:spPr>
            <a:xfrm>
              <a:off x="6804471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3D2C773A-54E3-4100-94C1-12F774AF39EA}"/>
                </a:ext>
              </a:extLst>
            </p:cNvPr>
            <p:cNvSpPr/>
            <p:nvPr/>
          </p:nvSpPr>
          <p:spPr>
            <a:xfrm>
              <a:off x="4483244" y="5093242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03CA2C4-D4F7-49A3-9966-970C9105CC81}"/>
                </a:ext>
              </a:extLst>
            </p:cNvPr>
            <p:cNvSpPr/>
            <p:nvPr/>
          </p:nvSpPr>
          <p:spPr>
            <a:xfrm>
              <a:off x="4483244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49914F9-2EC9-4AA3-8E8F-6F872F4F5D44}"/>
              </a:ext>
            </a:extLst>
          </p:cNvPr>
          <p:cNvGrpSpPr/>
          <p:nvPr/>
        </p:nvGrpSpPr>
        <p:grpSpPr>
          <a:xfrm>
            <a:off x="3743526" y="2857787"/>
            <a:ext cx="4620397" cy="1117602"/>
            <a:chOff x="2074672" y="2917194"/>
            <a:chExt cx="4620397" cy="111760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D097135-192B-4DD2-9030-DD18ECFF4C14}"/>
                </a:ext>
              </a:extLst>
            </p:cNvPr>
            <p:cNvSpPr/>
            <p:nvPr/>
          </p:nvSpPr>
          <p:spPr>
            <a:xfrm>
              <a:off x="5923905" y="291719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1E2EE1A-87D2-4641-B8AF-4E83A56D77A0}"/>
                </a:ext>
              </a:extLst>
            </p:cNvPr>
            <p:cNvSpPr/>
            <p:nvPr/>
          </p:nvSpPr>
          <p:spPr>
            <a:xfrm>
              <a:off x="5923905" y="332359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3C37727-F88D-44FA-BAE2-82ED56CB6E10}"/>
                </a:ext>
              </a:extLst>
            </p:cNvPr>
            <p:cNvSpPr/>
            <p:nvPr/>
          </p:nvSpPr>
          <p:spPr>
            <a:xfrm>
              <a:off x="2074672" y="291719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D8852B4-3186-4036-BE6E-4C3ACC448FBC}"/>
                </a:ext>
              </a:extLst>
            </p:cNvPr>
            <p:cNvSpPr/>
            <p:nvPr/>
          </p:nvSpPr>
          <p:spPr>
            <a:xfrm>
              <a:off x="2074672" y="332359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52C3AF7-3E5E-4A77-B75C-B14CFF7D4A13}"/>
                </a:ext>
              </a:extLst>
            </p:cNvPr>
            <p:cNvSpPr/>
            <p:nvPr/>
          </p:nvSpPr>
          <p:spPr>
            <a:xfrm>
              <a:off x="3610413" y="2917196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5CB4138-0CAD-40E7-AC1E-56DC464091AB}"/>
                </a:ext>
              </a:extLst>
            </p:cNvPr>
            <p:cNvSpPr/>
            <p:nvPr/>
          </p:nvSpPr>
          <p:spPr>
            <a:xfrm>
              <a:off x="3610413" y="3323595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F113FC0-6AB6-4E20-99D1-9319BA187C27}"/>
                </a:ext>
              </a:extLst>
            </p:cNvPr>
            <p:cNvSpPr/>
            <p:nvPr/>
          </p:nvSpPr>
          <p:spPr>
            <a:xfrm>
              <a:off x="4381577" y="2917196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E2D8151-860D-46D2-A910-E346F9F74943}"/>
                </a:ext>
              </a:extLst>
            </p:cNvPr>
            <p:cNvSpPr/>
            <p:nvPr/>
          </p:nvSpPr>
          <p:spPr>
            <a:xfrm>
              <a:off x="4381577" y="3323595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D583C2B-DDAF-44C3-B361-CB7A58E52C92}"/>
                </a:ext>
              </a:extLst>
            </p:cNvPr>
            <p:cNvSpPr/>
            <p:nvPr/>
          </p:nvSpPr>
          <p:spPr>
            <a:xfrm>
              <a:off x="5152741" y="291719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2A12C6F-47B3-4039-8B1B-648A30722387}"/>
                </a:ext>
              </a:extLst>
            </p:cNvPr>
            <p:cNvSpPr/>
            <p:nvPr/>
          </p:nvSpPr>
          <p:spPr>
            <a:xfrm>
              <a:off x="5152741" y="332359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BA8050E-574D-47D1-A3D0-A6968D6AE69F}"/>
                </a:ext>
              </a:extLst>
            </p:cNvPr>
            <p:cNvSpPr/>
            <p:nvPr/>
          </p:nvSpPr>
          <p:spPr>
            <a:xfrm>
              <a:off x="2831514" y="2917194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B713B36-482F-461C-AFDB-2C3784548849}"/>
                </a:ext>
              </a:extLst>
            </p:cNvPr>
            <p:cNvSpPr/>
            <p:nvPr/>
          </p:nvSpPr>
          <p:spPr>
            <a:xfrm>
              <a:off x="2831514" y="3323593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3FA7B86-5979-4A5B-9D86-F8099F027706}"/>
              </a:ext>
            </a:extLst>
          </p:cNvPr>
          <p:cNvGrpSpPr/>
          <p:nvPr/>
        </p:nvGrpSpPr>
        <p:grpSpPr>
          <a:xfrm>
            <a:off x="3757848" y="2186104"/>
            <a:ext cx="2306905" cy="1789284"/>
            <a:chOff x="3757848" y="2186104"/>
            <a:chExt cx="2306905" cy="17892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D612A28-63BD-478C-9AAA-CC954BDFFECC}"/>
                </a:ext>
              </a:extLst>
            </p:cNvPr>
            <p:cNvGrpSpPr/>
            <p:nvPr/>
          </p:nvGrpSpPr>
          <p:grpSpPr>
            <a:xfrm>
              <a:off x="3757848" y="3264185"/>
              <a:ext cx="2306905" cy="711203"/>
              <a:chOff x="2088994" y="3323592"/>
              <a:chExt cx="2306905" cy="711203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E9067789-2A6F-4749-A614-2CA5CBE9CBAC}"/>
                  </a:ext>
                </a:extLst>
              </p:cNvPr>
              <p:cNvSpPr/>
              <p:nvPr/>
            </p:nvSpPr>
            <p:spPr>
              <a:xfrm>
                <a:off x="2088994" y="3323592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B8E044F8-00D0-4E82-AB2A-2D18E6DB0F16}"/>
                  </a:ext>
                </a:extLst>
              </p:cNvPr>
              <p:cNvSpPr/>
              <p:nvPr/>
            </p:nvSpPr>
            <p:spPr>
              <a:xfrm>
                <a:off x="3624735" y="3323594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20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E9028167-62CF-46E3-BDEA-7E553E43D5EC}"/>
                  </a:ext>
                </a:extLst>
              </p:cNvPr>
              <p:cNvSpPr/>
              <p:nvPr/>
            </p:nvSpPr>
            <p:spPr>
              <a:xfrm>
                <a:off x="2845836" y="3323592"/>
                <a:ext cx="771164" cy="7112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  <p:sp>
          <p:nvSpPr>
            <p:cNvPr id="89" name="Arrow: Down 88">
              <a:extLst>
                <a:ext uri="{FF2B5EF4-FFF2-40B4-BE49-F238E27FC236}">
                  <a16:creationId xmlns:a16="http://schemas.microsoft.com/office/drawing/2014/main" id="{2653B5E1-EF8A-4F8B-B8B8-7926BF10D313}"/>
                </a:ext>
              </a:extLst>
            </p:cNvPr>
            <p:cNvSpPr/>
            <p:nvPr/>
          </p:nvSpPr>
          <p:spPr>
            <a:xfrm>
              <a:off x="3849434" y="2186105"/>
              <a:ext cx="605385" cy="133208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row: Down 89">
              <a:extLst>
                <a:ext uri="{FF2B5EF4-FFF2-40B4-BE49-F238E27FC236}">
                  <a16:creationId xmlns:a16="http://schemas.microsoft.com/office/drawing/2014/main" id="{90AB6DB6-D715-46DF-B95D-F1345BDA8CFD}"/>
                </a:ext>
              </a:extLst>
            </p:cNvPr>
            <p:cNvSpPr/>
            <p:nvPr/>
          </p:nvSpPr>
          <p:spPr>
            <a:xfrm>
              <a:off x="4604740" y="2186104"/>
              <a:ext cx="605385" cy="133208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row: Down 90">
              <a:extLst>
                <a:ext uri="{FF2B5EF4-FFF2-40B4-BE49-F238E27FC236}">
                  <a16:creationId xmlns:a16="http://schemas.microsoft.com/office/drawing/2014/main" id="{31BBB082-54AE-4BF7-8D30-04BE7D63A64B}"/>
                </a:ext>
              </a:extLst>
            </p:cNvPr>
            <p:cNvSpPr/>
            <p:nvPr/>
          </p:nvSpPr>
          <p:spPr>
            <a:xfrm>
              <a:off x="5338563" y="2211589"/>
              <a:ext cx="605385" cy="133208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A3BF71F-A946-4207-BBE8-B8244A8D8814}"/>
              </a:ext>
            </a:extLst>
          </p:cNvPr>
          <p:cNvGrpSpPr/>
          <p:nvPr/>
        </p:nvGrpSpPr>
        <p:grpSpPr>
          <a:xfrm>
            <a:off x="6827387" y="5499641"/>
            <a:ext cx="771164" cy="1210729"/>
            <a:chOff x="6827387" y="5499641"/>
            <a:chExt cx="771164" cy="1210729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7C06214-251C-46F1-B56A-66C6D83038D5}"/>
                </a:ext>
              </a:extLst>
            </p:cNvPr>
            <p:cNvSpPr/>
            <p:nvPr/>
          </p:nvSpPr>
          <p:spPr>
            <a:xfrm>
              <a:off x="6827387" y="5499641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77</a:t>
              </a:r>
            </a:p>
          </p:txBody>
        </p:sp>
        <p:sp>
          <p:nvSpPr>
            <p:cNvPr id="92" name="Arrow: Down 91">
              <a:extLst>
                <a:ext uri="{FF2B5EF4-FFF2-40B4-BE49-F238E27FC236}">
                  <a16:creationId xmlns:a16="http://schemas.microsoft.com/office/drawing/2014/main" id="{5D478819-1B4E-4BC0-9FFA-E74094EDA0F5}"/>
                </a:ext>
              </a:extLst>
            </p:cNvPr>
            <p:cNvSpPr/>
            <p:nvPr/>
          </p:nvSpPr>
          <p:spPr>
            <a:xfrm flipV="1">
              <a:off x="6904484" y="6038690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432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C668D-C335-4DA7-A4C0-F7094A56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array vs. List&lt;&gt;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0EAF4-2A33-464F-9196-1E24E16054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8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1-19E7-48CE-A2A9-A309CFE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List&lt;&gt;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BCD48-690D-4792-A071-4E77DB1D8C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39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76BA6-1C69-4ACB-B46A-25168362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756356"/>
          </a:xfrm>
        </p:spPr>
        <p:txBody>
          <a:bodyPr/>
          <a:lstStyle/>
          <a:p>
            <a:r>
              <a:rPr lang="en-US" dirty="0"/>
              <a:t>When to use List&lt;&gt; vs. C# array?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BF8AC-C316-490E-B404-2489FB44A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6356"/>
            <a:ext cx="8915400" cy="597182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Short version: use List&lt;&gt;, unless you have a good reason not to</a:t>
            </a:r>
          </a:p>
          <a:p>
            <a:r>
              <a:rPr lang="en-US" sz="2000" dirty="0"/>
              <a:t>Some examples of a good reason:</a:t>
            </a:r>
          </a:p>
          <a:p>
            <a:pPr lvl="1"/>
            <a:r>
              <a:rPr lang="en-US" sz="1800" dirty="0"/>
              <a:t>You need to call a method that returns an array or requires an array as a parameter</a:t>
            </a:r>
          </a:p>
          <a:p>
            <a:pPr lvl="2"/>
            <a:r>
              <a:rPr lang="en-US" sz="1600" dirty="0"/>
              <a:t>Lower-level work (OS’s often use arrays – network interfaces, images,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lvl="1"/>
            <a:r>
              <a:rPr lang="en-US" sz="1800" dirty="0"/>
              <a:t>Arrays perform better</a:t>
            </a:r>
          </a:p>
          <a:p>
            <a:pPr lvl="2"/>
            <a:r>
              <a:rPr lang="en-US" sz="1600" dirty="0"/>
              <a:t>First write the program with List&lt;&gt;, then switch to array only if you need the perf benefit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 Arrays are good when you know you have a fixed-length storage need</a:t>
            </a:r>
            <a:endParaRPr lang="en-US" sz="2000" dirty="0"/>
          </a:p>
          <a:p>
            <a:pPr lvl="1"/>
            <a:r>
              <a:rPr lang="en-US" sz="1800" dirty="0"/>
              <a:t>Arrays are good for 2D storage</a:t>
            </a:r>
          </a:p>
          <a:p>
            <a:pPr lvl="2"/>
            <a:r>
              <a:rPr lang="en-US" sz="1600" dirty="0"/>
              <a:t>(particularly dense/packed storage)</a:t>
            </a:r>
          </a:p>
          <a:p>
            <a:pPr lvl="2"/>
            <a:endParaRPr lang="en-US" sz="1600" dirty="0"/>
          </a:p>
          <a:p>
            <a:r>
              <a:rPr lang="en-US" sz="2000" dirty="0"/>
              <a:t>List&lt;&gt; is easier to use, and has more features.  </a:t>
            </a:r>
            <a:br>
              <a:rPr lang="en-US" sz="2000" dirty="0"/>
            </a:br>
            <a:r>
              <a:rPr lang="en-US" sz="2000" b="1" dirty="0"/>
              <a:t>Line-of-business apps should prefer this</a:t>
            </a:r>
          </a:p>
        </p:txBody>
      </p:sp>
    </p:spTree>
    <p:extLst>
      <p:ext uri="{BB962C8B-B14F-4D97-AF65-F5344CB8AC3E}">
        <p14:creationId xmlns:p14="http://schemas.microsoft.com/office/powerpoint/2010/main" val="422381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76BA6-1C69-4ACB-B46A-25168362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for List&lt;&gt; vs. C#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BF8AC-C316-490E-B404-2489FB44A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27110"/>
            <a:ext cx="8915400" cy="4301067"/>
          </a:xfrm>
        </p:spPr>
        <p:txBody>
          <a:bodyPr>
            <a:normAutofit/>
          </a:bodyPr>
          <a:lstStyle/>
          <a:p>
            <a:pPr lvl="1"/>
            <a:r>
              <a:rPr lang="en-US" dirty="0" err="1">
                <a:hlinkClick r:id="rId2"/>
              </a:rPr>
              <a:t>StackOverflow</a:t>
            </a:r>
            <a:r>
              <a:rPr lang="en-US" dirty="0">
                <a:hlinkClick r:id="rId2"/>
              </a:rPr>
              <a:t>: When to use a basic array or a List&lt;&gt;</a:t>
            </a:r>
            <a:endParaRPr lang="en-US" dirty="0"/>
          </a:p>
          <a:p>
            <a:pPr lvl="1"/>
            <a:r>
              <a:rPr lang="en-US" dirty="0"/>
              <a:t>Blog post:  </a:t>
            </a:r>
            <a:r>
              <a:rPr lang="en-US" dirty="0">
                <a:hlinkClick r:id="rId3"/>
              </a:rPr>
              <a:t>Arrays considered somewhat harmful</a:t>
            </a:r>
            <a:endParaRPr lang="en-US" dirty="0"/>
          </a:p>
          <a:p>
            <a:pPr lvl="1"/>
            <a:r>
              <a:rPr lang="en-US" dirty="0" err="1">
                <a:hlinkClick r:id="rId2"/>
              </a:rPr>
              <a:t>StackOverlow</a:t>
            </a:r>
            <a:r>
              <a:rPr lang="en-US" dirty="0">
                <a:hlinkClick r:id="rId2"/>
              </a:rPr>
              <a:t>: Array vs. List&lt;&gt;: when to use which?</a:t>
            </a:r>
            <a:endParaRPr lang="en-US" dirty="0"/>
          </a:p>
          <a:p>
            <a:pPr lvl="1"/>
            <a:r>
              <a:rPr lang="en-US" dirty="0"/>
              <a:t>List&lt;&gt; can be made read-only (</a:t>
            </a:r>
            <a:r>
              <a:rPr lang="en-US" dirty="0" err="1">
                <a:hlinkClick r:id="rId4"/>
              </a:rPr>
              <a:t>StackOverflow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1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 title="Memory Diagram">
            <a:extLst>
              <a:ext uri="{FF2B5EF4-FFF2-40B4-BE49-F238E27FC236}">
                <a16:creationId xmlns:a16="http://schemas.microsoft.com/office/drawing/2014/main" id="{792D5420-BDD2-4EE3-BD09-EE87A65919F8}"/>
              </a:ext>
            </a:extLst>
          </p:cNvPr>
          <p:cNvGrpSpPr/>
          <p:nvPr/>
        </p:nvGrpSpPr>
        <p:grpSpPr>
          <a:xfrm>
            <a:off x="5375635" y="1275644"/>
            <a:ext cx="6474144" cy="5441245"/>
            <a:chOff x="5375635" y="1275644"/>
            <a:chExt cx="6474144" cy="544124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E96E5E-C8DF-4CB8-88B9-8ECFD4A3A492}"/>
                </a:ext>
              </a:extLst>
            </p:cNvPr>
            <p:cNvSpPr/>
            <p:nvPr/>
          </p:nvSpPr>
          <p:spPr>
            <a:xfrm>
              <a:off x="5375635" y="1275644"/>
              <a:ext cx="1984720" cy="544124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99606CD-EE71-427C-8BFF-A5BB2E807EBB}"/>
                </a:ext>
              </a:extLst>
            </p:cNvPr>
            <p:cNvSpPr/>
            <p:nvPr/>
          </p:nvSpPr>
          <p:spPr>
            <a:xfrm>
              <a:off x="8765123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2B05A79-9FAC-4EE7-9A1F-5DFCE15D6BFE}"/>
                </a:ext>
              </a:extLst>
            </p:cNvPr>
            <p:cNvSpPr/>
            <p:nvPr/>
          </p:nvSpPr>
          <p:spPr>
            <a:xfrm>
              <a:off x="8765123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64BA24C-94E7-40FA-AC64-9F7F85EFD857}"/>
                </a:ext>
              </a:extLst>
            </p:cNvPr>
            <p:cNvSpPr/>
            <p:nvPr/>
          </p:nvSpPr>
          <p:spPr>
            <a:xfrm>
              <a:off x="9536287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54B0A64-3E36-4605-8A3B-84BB40F1066F}"/>
                </a:ext>
              </a:extLst>
            </p:cNvPr>
            <p:cNvSpPr/>
            <p:nvPr/>
          </p:nvSpPr>
          <p:spPr>
            <a:xfrm>
              <a:off x="9536287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692EAE6-5314-447E-BD48-242C88787585}"/>
                </a:ext>
              </a:extLst>
            </p:cNvPr>
            <p:cNvSpPr/>
            <p:nvPr/>
          </p:nvSpPr>
          <p:spPr>
            <a:xfrm>
              <a:off x="10307451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115DC45-7872-4B7A-9309-18E77F0F28C4}"/>
                </a:ext>
              </a:extLst>
            </p:cNvPr>
            <p:cNvSpPr/>
            <p:nvPr/>
          </p:nvSpPr>
          <p:spPr>
            <a:xfrm>
              <a:off x="10307451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59E5E63-3DBD-4BA5-8F7E-F07A4FCB7A85}"/>
                </a:ext>
              </a:extLst>
            </p:cNvPr>
            <p:cNvSpPr/>
            <p:nvPr/>
          </p:nvSpPr>
          <p:spPr>
            <a:xfrm>
              <a:off x="11078615" y="5012265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B4C775-EFE0-4A45-BD0F-A478B3E853B2}"/>
                </a:ext>
              </a:extLst>
            </p:cNvPr>
            <p:cNvSpPr/>
            <p:nvPr/>
          </p:nvSpPr>
          <p:spPr>
            <a:xfrm>
              <a:off x="11078615" y="5418664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B763A4-49AC-4C07-A084-5A98E2FC4754}"/>
                </a:ext>
              </a:extLst>
            </p:cNvPr>
            <p:cNvSpPr/>
            <p:nvPr/>
          </p:nvSpPr>
          <p:spPr>
            <a:xfrm>
              <a:off x="8765123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5F5BEE-D461-4D72-8F01-EEB1A4D099F9}"/>
                </a:ext>
              </a:extLst>
            </p:cNvPr>
            <p:cNvSpPr/>
            <p:nvPr/>
          </p:nvSpPr>
          <p:spPr>
            <a:xfrm>
              <a:off x="8765123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3CA2D5-610D-4D42-A528-BB953C9601E4}"/>
                </a:ext>
              </a:extLst>
            </p:cNvPr>
            <p:cNvSpPr/>
            <p:nvPr/>
          </p:nvSpPr>
          <p:spPr>
            <a:xfrm>
              <a:off x="9536287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8189BCF-44AD-4B0C-9B67-2E71779DEE91}"/>
                </a:ext>
              </a:extLst>
            </p:cNvPr>
            <p:cNvSpPr/>
            <p:nvPr/>
          </p:nvSpPr>
          <p:spPr>
            <a:xfrm>
              <a:off x="9536287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F09F09-9F0B-4AB3-89C5-EB4A1581C053}"/>
                </a:ext>
              </a:extLst>
            </p:cNvPr>
            <p:cNvSpPr/>
            <p:nvPr/>
          </p:nvSpPr>
          <p:spPr>
            <a:xfrm>
              <a:off x="10307451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645E0-7A23-49ED-8D7F-84D6F0E62832}"/>
                </a:ext>
              </a:extLst>
            </p:cNvPr>
            <p:cNvSpPr/>
            <p:nvPr/>
          </p:nvSpPr>
          <p:spPr>
            <a:xfrm>
              <a:off x="10307451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82901F-D06C-4262-9732-A14EF63C2D05}"/>
                </a:ext>
              </a:extLst>
            </p:cNvPr>
            <p:cNvSpPr/>
            <p:nvPr/>
          </p:nvSpPr>
          <p:spPr>
            <a:xfrm>
              <a:off x="11078615" y="1365951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5C294E2-1317-4C6A-B49D-9CCBA755ED68}"/>
                </a:ext>
              </a:extLst>
            </p:cNvPr>
            <p:cNvSpPr/>
            <p:nvPr/>
          </p:nvSpPr>
          <p:spPr>
            <a:xfrm>
              <a:off x="11078615" y="1772350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7F0C65-395A-4A27-BA45-499924DD6DA0}"/>
                </a:ext>
              </a:extLst>
            </p:cNvPr>
            <p:cNvSpPr/>
            <p:nvPr/>
          </p:nvSpPr>
          <p:spPr>
            <a:xfrm>
              <a:off x="8543927" y="3174991"/>
              <a:ext cx="1984720" cy="7732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</p:txBody>
        </p: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9035AE6E-FCF3-4E38-A4C6-878D9FCD9F59}"/>
                </a:ext>
              </a:extLst>
            </p:cNvPr>
            <p:cNvCxnSpPr>
              <a:cxnSpLocks/>
              <a:stCxn id="20" idx="3"/>
              <a:endCxn id="4" idx="1"/>
            </p:cNvCxnSpPr>
            <p:nvPr/>
          </p:nvCxnSpPr>
          <p:spPr>
            <a:xfrm flipH="1">
              <a:off x="8765123" y="3561639"/>
              <a:ext cx="1763524" cy="1653828"/>
            </a:xfrm>
            <a:prstGeom prst="bentConnector5">
              <a:avLst>
                <a:gd name="adj1" fmla="val -12963"/>
                <a:gd name="adj2" fmla="val 55546"/>
                <a:gd name="adj3" fmla="val 112963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CEE5906-731A-4279-BBFC-237D99A6E3D7}"/>
                </a:ext>
              </a:extLst>
            </p:cNvPr>
            <p:cNvSpPr/>
            <p:nvPr/>
          </p:nvSpPr>
          <p:spPr>
            <a:xfrm>
              <a:off x="5375635" y="1275644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The Stack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65875B2-0D33-4DEC-854E-DBAC3496FBEB}"/>
                </a:ext>
              </a:extLst>
            </p:cNvPr>
            <p:cNvSpPr/>
            <p:nvPr/>
          </p:nvSpPr>
          <p:spPr>
            <a:xfrm>
              <a:off x="5375635" y="1919111"/>
              <a:ext cx="1975023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Main()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A6C5371-AC43-4CE6-A653-7FCC1377E834}"/>
                </a:ext>
              </a:extLst>
            </p:cNvPr>
            <p:cNvSpPr/>
            <p:nvPr/>
          </p:nvSpPr>
          <p:spPr>
            <a:xfrm>
              <a:off x="5382871" y="2579506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nums</a:t>
              </a:r>
              <a:endParaRPr lang="en-US" dirty="0"/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6FC47EFD-7850-4955-854B-AD9CC1DE325F}"/>
                </a:ext>
              </a:extLst>
            </p:cNvPr>
            <p:cNvCxnSpPr>
              <a:cxnSpLocks/>
              <a:stCxn id="33" idx="3"/>
              <a:endCxn id="12" idx="1"/>
            </p:cNvCxnSpPr>
            <p:nvPr/>
          </p:nvCxnSpPr>
          <p:spPr>
            <a:xfrm flipV="1">
              <a:off x="7367591" y="1569153"/>
              <a:ext cx="1397532" cy="1315153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FD4385C-81F7-4ED3-A235-B79CBC523737}"/>
                </a:ext>
              </a:extLst>
            </p:cNvPr>
            <p:cNvSpPr/>
            <p:nvPr/>
          </p:nvSpPr>
          <p:spPr>
            <a:xfrm>
              <a:off x="5388514" y="3262481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numList</a:t>
              </a:r>
              <a:endParaRPr lang="en-US" dirty="0"/>
            </a:p>
          </p:txBody>
        </p: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1710770A-C2B3-497D-BFCB-054E9F976741}"/>
                </a:ext>
              </a:extLst>
            </p:cNvPr>
            <p:cNvCxnSpPr>
              <a:cxnSpLocks/>
              <a:stCxn id="37" idx="3"/>
              <a:endCxn id="20" idx="1"/>
            </p:cNvCxnSpPr>
            <p:nvPr/>
          </p:nvCxnSpPr>
          <p:spPr>
            <a:xfrm flipV="1">
              <a:off x="7373234" y="3561639"/>
              <a:ext cx="1170693" cy="5642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9AAE34F-E58E-46E7-BE44-775D7C84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2" y="1437842"/>
            <a:ext cx="6960127" cy="5087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de-DE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[] nums = { 10, 20, 2, 200 };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let's copy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nums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into a List&lt;&gt;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(20);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(1, 7);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numList.Remove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(20);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1534"/>
          </a:xfrm>
        </p:spPr>
        <p:txBody>
          <a:bodyPr/>
          <a:lstStyle/>
          <a:p>
            <a:r>
              <a:rPr lang="en-US" dirty="0"/>
              <a:t>A List&lt;&gt; is an array with more features</a:t>
            </a:r>
          </a:p>
        </p:txBody>
      </p:sp>
    </p:spTree>
    <p:extLst>
      <p:ext uri="{BB962C8B-B14F-4D97-AF65-F5344CB8AC3E}">
        <p14:creationId xmlns:p14="http://schemas.microsoft.com/office/powerpoint/2010/main" val="122552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 title="Memory Diagram">
            <a:extLst>
              <a:ext uri="{FF2B5EF4-FFF2-40B4-BE49-F238E27FC236}">
                <a16:creationId xmlns:a16="http://schemas.microsoft.com/office/drawing/2014/main" id="{50FFFB2D-68A7-4EAC-A652-03017C775C26}"/>
              </a:ext>
            </a:extLst>
          </p:cNvPr>
          <p:cNvGrpSpPr/>
          <p:nvPr/>
        </p:nvGrpSpPr>
        <p:grpSpPr>
          <a:xfrm>
            <a:off x="5375635" y="1275644"/>
            <a:ext cx="6474144" cy="5441245"/>
            <a:chOff x="5375635" y="1275644"/>
            <a:chExt cx="6474144" cy="544124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E96E5E-C8DF-4CB8-88B9-8ECFD4A3A492}"/>
                </a:ext>
              </a:extLst>
            </p:cNvPr>
            <p:cNvSpPr/>
            <p:nvPr/>
          </p:nvSpPr>
          <p:spPr>
            <a:xfrm>
              <a:off x="5375635" y="1275644"/>
              <a:ext cx="1984720" cy="544124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99606CD-EE71-427C-8BFF-A5BB2E807EBB}"/>
                </a:ext>
              </a:extLst>
            </p:cNvPr>
            <p:cNvSpPr/>
            <p:nvPr/>
          </p:nvSpPr>
          <p:spPr>
            <a:xfrm>
              <a:off x="7936801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2B05A79-9FAC-4EE7-9A1F-5DFCE15D6BFE}"/>
                </a:ext>
              </a:extLst>
            </p:cNvPr>
            <p:cNvSpPr/>
            <p:nvPr/>
          </p:nvSpPr>
          <p:spPr>
            <a:xfrm>
              <a:off x="7936801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64BA24C-94E7-40FA-AC64-9F7F85EFD857}"/>
                </a:ext>
              </a:extLst>
            </p:cNvPr>
            <p:cNvSpPr/>
            <p:nvPr/>
          </p:nvSpPr>
          <p:spPr>
            <a:xfrm>
              <a:off x="8707965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54B0A64-3E36-4605-8A3B-84BB40F1066F}"/>
                </a:ext>
              </a:extLst>
            </p:cNvPr>
            <p:cNvSpPr/>
            <p:nvPr/>
          </p:nvSpPr>
          <p:spPr>
            <a:xfrm>
              <a:off x="8707965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692EAE6-5314-447E-BD48-242C88787585}"/>
                </a:ext>
              </a:extLst>
            </p:cNvPr>
            <p:cNvSpPr/>
            <p:nvPr/>
          </p:nvSpPr>
          <p:spPr>
            <a:xfrm>
              <a:off x="9479129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115DC45-7872-4B7A-9309-18E77F0F28C4}"/>
                </a:ext>
              </a:extLst>
            </p:cNvPr>
            <p:cNvSpPr/>
            <p:nvPr/>
          </p:nvSpPr>
          <p:spPr>
            <a:xfrm>
              <a:off x="9479129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59E5E63-3DBD-4BA5-8F7E-F07A4FCB7A85}"/>
                </a:ext>
              </a:extLst>
            </p:cNvPr>
            <p:cNvSpPr/>
            <p:nvPr/>
          </p:nvSpPr>
          <p:spPr>
            <a:xfrm>
              <a:off x="10250293" y="5012265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B4C775-EFE0-4A45-BD0F-A478B3E853B2}"/>
                </a:ext>
              </a:extLst>
            </p:cNvPr>
            <p:cNvSpPr/>
            <p:nvPr/>
          </p:nvSpPr>
          <p:spPr>
            <a:xfrm>
              <a:off x="10250293" y="5418664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B763A4-49AC-4C07-A084-5A98E2FC4754}"/>
                </a:ext>
              </a:extLst>
            </p:cNvPr>
            <p:cNvSpPr/>
            <p:nvPr/>
          </p:nvSpPr>
          <p:spPr>
            <a:xfrm>
              <a:off x="8765123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5F5BEE-D461-4D72-8F01-EEB1A4D099F9}"/>
                </a:ext>
              </a:extLst>
            </p:cNvPr>
            <p:cNvSpPr/>
            <p:nvPr/>
          </p:nvSpPr>
          <p:spPr>
            <a:xfrm>
              <a:off x="8765123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3CA2D5-610D-4D42-A528-BB953C9601E4}"/>
                </a:ext>
              </a:extLst>
            </p:cNvPr>
            <p:cNvSpPr/>
            <p:nvPr/>
          </p:nvSpPr>
          <p:spPr>
            <a:xfrm>
              <a:off x="9536287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8189BCF-44AD-4B0C-9B67-2E71779DEE91}"/>
                </a:ext>
              </a:extLst>
            </p:cNvPr>
            <p:cNvSpPr/>
            <p:nvPr/>
          </p:nvSpPr>
          <p:spPr>
            <a:xfrm>
              <a:off x="9536287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F09F09-9F0B-4AB3-89C5-EB4A1581C053}"/>
                </a:ext>
              </a:extLst>
            </p:cNvPr>
            <p:cNvSpPr/>
            <p:nvPr/>
          </p:nvSpPr>
          <p:spPr>
            <a:xfrm>
              <a:off x="10307451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645E0-7A23-49ED-8D7F-84D6F0E62832}"/>
                </a:ext>
              </a:extLst>
            </p:cNvPr>
            <p:cNvSpPr/>
            <p:nvPr/>
          </p:nvSpPr>
          <p:spPr>
            <a:xfrm>
              <a:off x="10307451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82901F-D06C-4262-9732-A14EF63C2D05}"/>
                </a:ext>
              </a:extLst>
            </p:cNvPr>
            <p:cNvSpPr/>
            <p:nvPr/>
          </p:nvSpPr>
          <p:spPr>
            <a:xfrm>
              <a:off x="11078615" y="1365951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5C294E2-1317-4C6A-B49D-9CCBA755ED68}"/>
                </a:ext>
              </a:extLst>
            </p:cNvPr>
            <p:cNvSpPr/>
            <p:nvPr/>
          </p:nvSpPr>
          <p:spPr>
            <a:xfrm>
              <a:off x="11078615" y="1772350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7F0C65-395A-4A27-BA45-499924DD6DA0}"/>
                </a:ext>
              </a:extLst>
            </p:cNvPr>
            <p:cNvSpPr/>
            <p:nvPr/>
          </p:nvSpPr>
          <p:spPr>
            <a:xfrm>
              <a:off x="8543927" y="3174991"/>
              <a:ext cx="1984720" cy="7732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</p:txBody>
        </p: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9035AE6E-FCF3-4E38-A4C6-878D9FCD9F59}"/>
                </a:ext>
              </a:extLst>
            </p:cNvPr>
            <p:cNvCxnSpPr>
              <a:cxnSpLocks/>
              <a:stCxn id="20" idx="3"/>
              <a:endCxn id="4" idx="1"/>
            </p:cNvCxnSpPr>
            <p:nvPr/>
          </p:nvCxnSpPr>
          <p:spPr>
            <a:xfrm flipH="1">
              <a:off x="7936801" y="3561639"/>
              <a:ext cx="2591846" cy="1653828"/>
            </a:xfrm>
            <a:prstGeom prst="bentConnector5">
              <a:avLst>
                <a:gd name="adj1" fmla="val -8820"/>
                <a:gd name="adj2" fmla="val 55546"/>
                <a:gd name="adj3" fmla="val 10882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CEE5906-731A-4279-BBFC-237D99A6E3D7}"/>
                </a:ext>
              </a:extLst>
            </p:cNvPr>
            <p:cNvSpPr/>
            <p:nvPr/>
          </p:nvSpPr>
          <p:spPr>
            <a:xfrm>
              <a:off x="5375635" y="1275644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The Stack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65875B2-0D33-4DEC-854E-DBAC3496FBEB}"/>
                </a:ext>
              </a:extLst>
            </p:cNvPr>
            <p:cNvSpPr/>
            <p:nvPr/>
          </p:nvSpPr>
          <p:spPr>
            <a:xfrm>
              <a:off x="5375635" y="1919111"/>
              <a:ext cx="1975023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Main()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A6C5371-AC43-4CE6-A653-7FCC1377E834}"/>
                </a:ext>
              </a:extLst>
            </p:cNvPr>
            <p:cNvSpPr/>
            <p:nvPr/>
          </p:nvSpPr>
          <p:spPr>
            <a:xfrm>
              <a:off x="5382871" y="2579506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nums</a:t>
              </a:r>
              <a:endParaRPr lang="en-US" dirty="0"/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6FC47EFD-7850-4955-854B-AD9CC1DE325F}"/>
                </a:ext>
              </a:extLst>
            </p:cNvPr>
            <p:cNvCxnSpPr>
              <a:cxnSpLocks/>
              <a:stCxn id="33" idx="3"/>
              <a:endCxn id="12" idx="1"/>
            </p:cNvCxnSpPr>
            <p:nvPr/>
          </p:nvCxnSpPr>
          <p:spPr>
            <a:xfrm flipV="1">
              <a:off x="7367591" y="1569153"/>
              <a:ext cx="1397532" cy="1315153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FD4385C-81F7-4ED3-A235-B79CBC523737}"/>
                </a:ext>
              </a:extLst>
            </p:cNvPr>
            <p:cNvSpPr/>
            <p:nvPr/>
          </p:nvSpPr>
          <p:spPr>
            <a:xfrm>
              <a:off x="5388514" y="3262481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numList</a:t>
              </a:r>
              <a:endParaRPr lang="en-US" dirty="0"/>
            </a:p>
          </p:txBody>
        </p: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1710770A-C2B3-497D-BFCB-054E9F976741}"/>
                </a:ext>
              </a:extLst>
            </p:cNvPr>
            <p:cNvCxnSpPr>
              <a:cxnSpLocks/>
              <a:stCxn id="37" idx="3"/>
              <a:endCxn id="20" idx="1"/>
            </p:cNvCxnSpPr>
            <p:nvPr/>
          </p:nvCxnSpPr>
          <p:spPr>
            <a:xfrm flipV="1">
              <a:off x="7373234" y="3561639"/>
              <a:ext cx="1170693" cy="5642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382A888-9382-4B46-9241-4C52C5EA9BB5}"/>
                </a:ext>
              </a:extLst>
            </p:cNvPr>
            <p:cNvSpPr/>
            <p:nvPr/>
          </p:nvSpPr>
          <p:spPr>
            <a:xfrm>
              <a:off x="11021457" y="5012265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54DB281-41BC-45C9-B3C0-129347C36040}"/>
                </a:ext>
              </a:extLst>
            </p:cNvPr>
            <p:cNvSpPr/>
            <p:nvPr/>
          </p:nvSpPr>
          <p:spPr>
            <a:xfrm>
              <a:off x="11021457" y="5418664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48CEF806-2AB1-4E95-8CC2-63A7536C29CC}"/>
                </a:ext>
              </a:extLst>
            </p:cNvPr>
            <p:cNvSpPr/>
            <p:nvPr/>
          </p:nvSpPr>
          <p:spPr>
            <a:xfrm>
              <a:off x="11078615" y="4064000"/>
              <a:ext cx="605385" cy="94826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9AAE34F-E58E-46E7-BE44-775D7C84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2" y="1437842"/>
            <a:ext cx="6960127" cy="5087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de-DE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[] nums = { 10, 20, 2, 200 };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let's copy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nums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into a List&lt;&gt;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numList.Add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(20);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(1, 7);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numList.Remove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(20);</a:t>
            </a:r>
            <a:endParaRPr lang="en-US" dirty="0"/>
          </a:p>
        </p:txBody>
      </p:sp>
      <p:sp>
        <p:nvSpPr>
          <p:cNvPr id="2" name="Title 1" title="Memory Diagram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1534"/>
          </a:xfrm>
        </p:spPr>
        <p:txBody>
          <a:bodyPr/>
          <a:lstStyle/>
          <a:p>
            <a:r>
              <a:rPr lang="en-US" dirty="0"/>
              <a:t>List&lt;&gt; will automatically resize</a:t>
            </a:r>
          </a:p>
        </p:txBody>
      </p:sp>
    </p:spTree>
    <p:extLst>
      <p:ext uri="{BB962C8B-B14F-4D97-AF65-F5344CB8AC3E}">
        <p14:creationId xmlns:p14="http://schemas.microsoft.com/office/powerpoint/2010/main" val="71524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 title="Memory Diagram">
            <a:extLst>
              <a:ext uri="{FF2B5EF4-FFF2-40B4-BE49-F238E27FC236}">
                <a16:creationId xmlns:a16="http://schemas.microsoft.com/office/drawing/2014/main" id="{0A1BD4E6-91ED-4361-8FB4-BF1F0B05646A}"/>
              </a:ext>
            </a:extLst>
          </p:cNvPr>
          <p:cNvGrpSpPr/>
          <p:nvPr/>
        </p:nvGrpSpPr>
        <p:grpSpPr>
          <a:xfrm>
            <a:off x="5375635" y="1275644"/>
            <a:ext cx="6810303" cy="5582356"/>
            <a:chOff x="5375635" y="1275644"/>
            <a:chExt cx="6810303" cy="558235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382A888-9382-4B46-9241-4C52C5EA9BB5}"/>
                </a:ext>
              </a:extLst>
            </p:cNvPr>
            <p:cNvSpPr/>
            <p:nvPr/>
          </p:nvSpPr>
          <p:spPr>
            <a:xfrm>
              <a:off x="11414774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54DB281-41BC-45C9-B3C0-129347C36040}"/>
                </a:ext>
              </a:extLst>
            </p:cNvPr>
            <p:cNvSpPr/>
            <p:nvPr/>
          </p:nvSpPr>
          <p:spPr>
            <a:xfrm>
              <a:off x="11414774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E96E5E-C8DF-4CB8-88B9-8ECFD4A3A492}"/>
                </a:ext>
              </a:extLst>
            </p:cNvPr>
            <p:cNvSpPr/>
            <p:nvPr/>
          </p:nvSpPr>
          <p:spPr>
            <a:xfrm>
              <a:off x="5375635" y="1275644"/>
              <a:ext cx="1984720" cy="548639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99606CD-EE71-427C-8BFF-A5BB2E807EBB}"/>
                </a:ext>
              </a:extLst>
            </p:cNvPr>
            <p:cNvSpPr/>
            <p:nvPr/>
          </p:nvSpPr>
          <p:spPr>
            <a:xfrm>
              <a:off x="7565541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2B05A79-9FAC-4EE7-9A1F-5DFCE15D6BFE}"/>
                </a:ext>
              </a:extLst>
            </p:cNvPr>
            <p:cNvSpPr/>
            <p:nvPr/>
          </p:nvSpPr>
          <p:spPr>
            <a:xfrm>
              <a:off x="7565541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64BA24C-94E7-40FA-AC64-9F7F85EFD857}"/>
                </a:ext>
              </a:extLst>
            </p:cNvPr>
            <p:cNvSpPr/>
            <p:nvPr/>
          </p:nvSpPr>
          <p:spPr>
            <a:xfrm>
              <a:off x="9101282" y="5012269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54B0A64-3E36-4605-8A3B-84BB40F1066F}"/>
                </a:ext>
              </a:extLst>
            </p:cNvPr>
            <p:cNvSpPr/>
            <p:nvPr/>
          </p:nvSpPr>
          <p:spPr>
            <a:xfrm>
              <a:off x="9101282" y="5418668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692EAE6-5314-447E-BD48-242C88787585}"/>
                </a:ext>
              </a:extLst>
            </p:cNvPr>
            <p:cNvSpPr/>
            <p:nvPr/>
          </p:nvSpPr>
          <p:spPr>
            <a:xfrm>
              <a:off x="9872446" y="5012269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115DC45-7872-4B7A-9309-18E77F0F28C4}"/>
                </a:ext>
              </a:extLst>
            </p:cNvPr>
            <p:cNvSpPr/>
            <p:nvPr/>
          </p:nvSpPr>
          <p:spPr>
            <a:xfrm>
              <a:off x="9872446" y="5418668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59E5E63-3DBD-4BA5-8F7E-F07A4FCB7A85}"/>
                </a:ext>
              </a:extLst>
            </p:cNvPr>
            <p:cNvSpPr/>
            <p:nvPr/>
          </p:nvSpPr>
          <p:spPr>
            <a:xfrm>
              <a:off x="10643610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B4C775-EFE0-4A45-BD0F-A478B3E853B2}"/>
                </a:ext>
              </a:extLst>
            </p:cNvPr>
            <p:cNvSpPr/>
            <p:nvPr/>
          </p:nvSpPr>
          <p:spPr>
            <a:xfrm>
              <a:off x="10643610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B763A4-49AC-4C07-A084-5A98E2FC4754}"/>
                </a:ext>
              </a:extLst>
            </p:cNvPr>
            <p:cNvSpPr/>
            <p:nvPr/>
          </p:nvSpPr>
          <p:spPr>
            <a:xfrm>
              <a:off x="8765123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5F5BEE-D461-4D72-8F01-EEB1A4D099F9}"/>
                </a:ext>
              </a:extLst>
            </p:cNvPr>
            <p:cNvSpPr/>
            <p:nvPr/>
          </p:nvSpPr>
          <p:spPr>
            <a:xfrm>
              <a:off x="8765123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3CA2D5-610D-4D42-A528-BB953C9601E4}"/>
                </a:ext>
              </a:extLst>
            </p:cNvPr>
            <p:cNvSpPr/>
            <p:nvPr/>
          </p:nvSpPr>
          <p:spPr>
            <a:xfrm>
              <a:off x="9536287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8189BCF-44AD-4B0C-9B67-2E71779DEE91}"/>
                </a:ext>
              </a:extLst>
            </p:cNvPr>
            <p:cNvSpPr/>
            <p:nvPr/>
          </p:nvSpPr>
          <p:spPr>
            <a:xfrm>
              <a:off x="9536287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F09F09-9F0B-4AB3-89C5-EB4A1581C053}"/>
                </a:ext>
              </a:extLst>
            </p:cNvPr>
            <p:cNvSpPr/>
            <p:nvPr/>
          </p:nvSpPr>
          <p:spPr>
            <a:xfrm>
              <a:off x="10307451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645E0-7A23-49ED-8D7F-84D6F0E62832}"/>
                </a:ext>
              </a:extLst>
            </p:cNvPr>
            <p:cNvSpPr/>
            <p:nvPr/>
          </p:nvSpPr>
          <p:spPr>
            <a:xfrm>
              <a:off x="10307451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82901F-D06C-4262-9732-A14EF63C2D05}"/>
                </a:ext>
              </a:extLst>
            </p:cNvPr>
            <p:cNvSpPr/>
            <p:nvPr/>
          </p:nvSpPr>
          <p:spPr>
            <a:xfrm>
              <a:off x="11078615" y="1365951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5C294E2-1317-4C6A-B49D-9CCBA755ED68}"/>
                </a:ext>
              </a:extLst>
            </p:cNvPr>
            <p:cNvSpPr/>
            <p:nvPr/>
          </p:nvSpPr>
          <p:spPr>
            <a:xfrm>
              <a:off x="11078615" y="1772350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7F0C65-395A-4A27-BA45-499924DD6DA0}"/>
                </a:ext>
              </a:extLst>
            </p:cNvPr>
            <p:cNvSpPr/>
            <p:nvPr/>
          </p:nvSpPr>
          <p:spPr>
            <a:xfrm>
              <a:off x="8543927" y="3174991"/>
              <a:ext cx="1984720" cy="7732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</p:txBody>
        </p: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9035AE6E-FCF3-4E38-A4C6-878D9FCD9F59}"/>
                </a:ext>
              </a:extLst>
            </p:cNvPr>
            <p:cNvCxnSpPr>
              <a:cxnSpLocks/>
              <a:stCxn id="20" idx="3"/>
              <a:endCxn id="4" idx="1"/>
            </p:cNvCxnSpPr>
            <p:nvPr/>
          </p:nvCxnSpPr>
          <p:spPr>
            <a:xfrm flipH="1">
              <a:off x="7565541" y="3561639"/>
              <a:ext cx="2963106" cy="1653828"/>
            </a:xfrm>
            <a:prstGeom prst="bentConnector5">
              <a:avLst>
                <a:gd name="adj1" fmla="val -7715"/>
                <a:gd name="adj2" fmla="val 55546"/>
                <a:gd name="adj3" fmla="val 107715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CEE5906-731A-4279-BBFC-237D99A6E3D7}"/>
                </a:ext>
              </a:extLst>
            </p:cNvPr>
            <p:cNvSpPr/>
            <p:nvPr/>
          </p:nvSpPr>
          <p:spPr>
            <a:xfrm>
              <a:off x="5375635" y="1275644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The Stack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65875B2-0D33-4DEC-854E-DBAC3496FBEB}"/>
                </a:ext>
              </a:extLst>
            </p:cNvPr>
            <p:cNvSpPr/>
            <p:nvPr/>
          </p:nvSpPr>
          <p:spPr>
            <a:xfrm>
              <a:off x="5375635" y="1919111"/>
              <a:ext cx="1975023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Main()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A6C5371-AC43-4CE6-A653-7FCC1377E834}"/>
                </a:ext>
              </a:extLst>
            </p:cNvPr>
            <p:cNvSpPr/>
            <p:nvPr/>
          </p:nvSpPr>
          <p:spPr>
            <a:xfrm>
              <a:off x="5382871" y="2579506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nums</a:t>
              </a:r>
              <a:endParaRPr lang="en-US" dirty="0"/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6FC47EFD-7850-4955-854B-AD9CC1DE325F}"/>
                </a:ext>
              </a:extLst>
            </p:cNvPr>
            <p:cNvCxnSpPr>
              <a:cxnSpLocks/>
              <a:stCxn id="33" idx="3"/>
              <a:endCxn id="12" idx="1"/>
            </p:cNvCxnSpPr>
            <p:nvPr/>
          </p:nvCxnSpPr>
          <p:spPr>
            <a:xfrm flipV="1">
              <a:off x="7367591" y="1569153"/>
              <a:ext cx="1397532" cy="1315153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FD4385C-81F7-4ED3-A235-B79CBC523737}"/>
                </a:ext>
              </a:extLst>
            </p:cNvPr>
            <p:cNvSpPr/>
            <p:nvPr/>
          </p:nvSpPr>
          <p:spPr>
            <a:xfrm>
              <a:off x="5388514" y="3262481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numList</a:t>
              </a:r>
              <a:endParaRPr lang="en-US" dirty="0"/>
            </a:p>
          </p:txBody>
        </p: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1710770A-C2B3-497D-BFCB-054E9F976741}"/>
                </a:ext>
              </a:extLst>
            </p:cNvPr>
            <p:cNvCxnSpPr>
              <a:cxnSpLocks/>
              <a:stCxn id="37" idx="3"/>
              <a:endCxn id="20" idx="1"/>
            </p:cNvCxnSpPr>
            <p:nvPr/>
          </p:nvCxnSpPr>
          <p:spPr>
            <a:xfrm flipV="1">
              <a:off x="7373234" y="3561639"/>
              <a:ext cx="1170693" cy="5642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93D2D8E-5337-456C-9C52-ECAB65212529}"/>
                </a:ext>
              </a:extLst>
            </p:cNvPr>
            <p:cNvSpPr/>
            <p:nvPr/>
          </p:nvSpPr>
          <p:spPr>
            <a:xfrm>
              <a:off x="8322383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A7DB402-20B5-4CB2-988E-5D7DCFD31747}"/>
                </a:ext>
              </a:extLst>
            </p:cNvPr>
            <p:cNvSpPr/>
            <p:nvPr/>
          </p:nvSpPr>
          <p:spPr>
            <a:xfrm>
              <a:off x="8322383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39" name="Arrow: Down 38">
              <a:extLst>
                <a:ext uri="{FF2B5EF4-FFF2-40B4-BE49-F238E27FC236}">
                  <a16:creationId xmlns:a16="http://schemas.microsoft.com/office/drawing/2014/main" id="{6F2A350D-DD4A-4A46-92FB-C6364AEAA555}"/>
                </a:ext>
              </a:extLst>
            </p:cNvPr>
            <p:cNvSpPr/>
            <p:nvPr/>
          </p:nvSpPr>
          <p:spPr>
            <a:xfrm flipV="1">
              <a:off x="8405272" y="6186320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9AAE34F-E58E-46E7-BE44-775D7C84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2" y="1437842"/>
            <a:ext cx="6960127" cy="5087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de-DE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[] nums = { 10, 20, 2, 200 };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let's copy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nums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into a List&lt;&gt;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numList.Add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(20);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numList.Insert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(1, 7);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numList.Remove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(20);</a:t>
            </a:r>
            <a:endParaRPr lang="en-US" dirty="0"/>
          </a:p>
        </p:txBody>
      </p:sp>
      <p:sp>
        <p:nvSpPr>
          <p:cNvPr id="2" name="Title 1" title="Memory Diagram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24164"/>
            <a:ext cx="8911687" cy="1151480"/>
          </a:xfrm>
        </p:spPr>
        <p:txBody>
          <a:bodyPr>
            <a:normAutofit fontScale="90000"/>
          </a:bodyPr>
          <a:lstStyle/>
          <a:p>
            <a:r>
              <a:rPr lang="en-US" dirty="0"/>
              <a:t>List&lt;&gt; will automatically resize AND slide elements over to make space</a:t>
            </a:r>
          </a:p>
        </p:txBody>
      </p:sp>
    </p:spTree>
    <p:extLst>
      <p:ext uri="{BB962C8B-B14F-4D97-AF65-F5344CB8AC3E}">
        <p14:creationId xmlns:p14="http://schemas.microsoft.com/office/powerpoint/2010/main" val="144594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Memory Diagram">
            <a:extLst>
              <a:ext uri="{FF2B5EF4-FFF2-40B4-BE49-F238E27FC236}">
                <a16:creationId xmlns:a16="http://schemas.microsoft.com/office/drawing/2014/main" id="{7FD3418D-7BCF-4A10-9202-748319532254}"/>
              </a:ext>
            </a:extLst>
          </p:cNvPr>
          <p:cNvGrpSpPr/>
          <p:nvPr/>
        </p:nvGrpSpPr>
        <p:grpSpPr>
          <a:xfrm>
            <a:off x="5375635" y="1275644"/>
            <a:ext cx="6810303" cy="5542844"/>
            <a:chOff x="5375635" y="1275644"/>
            <a:chExt cx="6810303" cy="554284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E96E5E-C8DF-4CB8-88B9-8ECFD4A3A492}"/>
                </a:ext>
              </a:extLst>
            </p:cNvPr>
            <p:cNvSpPr/>
            <p:nvPr/>
          </p:nvSpPr>
          <p:spPr>
            <a:xfrm>
              <a:off x="5375635" y="1275644"/>
              <a:ext cx="1984720" cy="548639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99606CD-EE71-427C-8BFF-A5BB2E807EBB}"/>
                </a:ext>
              </a:extLst>
            </p:cNvPr>
            <p:cNvSpPr/>
            <p:nvPr/>
          </p:nvSpPr>
          <p:spPr>
            <a:xfrm>
              <a:off x="7565541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2B05A79-9FAC-4EE7-9A1F-5DFCE15D6BFE}"/>
                </a:ext>
              </a:extLst>
            </p:cNvPr>
            <p:cNvSpPr/>
            <p:nvPr/>
          </p:nvSpPr>
          <p:spPr>
            <a:xfrm>
              <a:off x="7565541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64BA24C-94E7-40FA-AC64-9F7F85EFD857}"/>
                </a:ext>
              </a:extLst>
            </p:cNvPr>
            <p:cNvSpPr/>
            <p:nvPr/>
          </p:nvSpPr>
          <p:spPr>
            <a:xfrm>
              <a:off x="9101282" y="5012269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54B0A64-3E36-4605-8A3B-84BB40F1066F}"/>
                </a:ext>
              </a:extLst>
            </p:cNvPr>
            <p:cNvSpPr/>
            <p:nvPr/>
          </p:nvSpPr>
          <p:spPr>
            <a:xfrm>
              <a:off x="9101282" y="5418668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692EAE6-5314-447E-BD48-242C88787585}"/>
                </a:ext>
              </a:extLst>
            </p:cNvPr>
            <p:cNvSpPr/>
            <p:nvPr/>
          </p:nvSpPr>
          <p:spPr>
            <a:xfrm>
              <a:off x="9872446" y="5012269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115DC45-7872-4B7A-9309-18E77F0F28C4}"/>
                </a:ext>
              </a:extLst>
            </p:cNvPr>
            <p:cNvSpPr/>
            <p:nvPr/>
          </p:nvSpPr>
          <p:spPr>
            <a:xfrm>
              <a:off x="9872446" y="5418668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59E5E63-3DBD-4BA5-8F7E-F07A4FCB7A85}"/>
                </a:ext>
              </a:extLst>
            </p:cNvPr>
            <p:cNvSpPr/>
            <p:nvPr/>
          </p:nvSpPr>
          <p:spPr>
            <a:xfrm>
              <a:off x="10643610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B4C775-EFE0-4A45-BD0F-A478B3E853B2}"/>
                </a:ext>
              </a:extLst>
            </p:cNvPr>
            <p:cNvSpPr/>
            <p:nvPr/>
          </p:nvSpPr>
          <p:spPr>
            <a:xfrm>
              <a:off x="10643610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B763A4-49AC-4C07-A084-5A98E2FC4754}"/>
                </a:ext>
              </a:extLst>
            </p:cNvPr>
            <p:cNvSpPr/>
            <p:nvPr/>
          </p:nvSpPr>
          <p:spPr>
            <a:xfrm>
              <a:off x="8765123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5F5BEE-D461-4D72-8F01-EEB1A4D099F9}"/>
                </a:ext>
              </a:extLst>
            </p:cNvPr>
            <p:cNvSpPr/>
            <p:nvPr/>
          </p:nvSpPr>
          <p:spPr>
            <a:xfrm>
              <a:off x="8765123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3CA2D5-610D-4D42-A528-BB953C9601E4}"/>
                </a:ext>
              </a:extLst>
            </p:cNvPr>
            <p:cNvSpPr/>
            <p:nvPr/>
          </p:nvSpPr>
          <p:spPr>
            <a:xfrm>
              <a:off x="9536287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8189BCF-44AD-4B0C-9B67-2E71779DEE91}"/>
                </a:ext>
              </a:extLst>
            </p:cNvPr>
            <p:cNvSpPr/>
            <p:nvPr/>
          </p:nvSpPr>
          <p:spPr>
            <a:xfrm>
              <a:off x="9536287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F09F09-9F0B-4AB3-89C5-EB4A1581C053}"/>
                </a:ext>
              </a:extLst>
            </p:cNvPr>
            <p:cNvSpPr/>
            <p:nvPr/>
          </p:nvSpPr>
          <p:spPr>
            <a:xfrm>
              <a:off x="10307451" y="1365953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645E0-7A23-49ED-8D7F-84D6F0E62832}"/>
                </a:ext>
              </a:extLst>
            </p:cNvPr>
            <p:cNvSpPr/>
            <p:nvPr/>
          </p:nvSpPr>
          <p:spPr>
            <a:xfrm>
              <a:off x="10307451" y="1772352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82901F-D06C-4262-9732-A14EF63C2D05}"/>
                </a:ext>
              </a:extLst>
            </p:cNvPr>
            <p:cNvSpPr/>
            <p:nvPr/>
          </p:nvSpPr>
          <p:spPr>
            <a:xfrm>
              <a:off x="11078615" y="1365951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5C294E2-1317-4C6A-B49D-9CCBA755ED68}"/>
                </a:ext>
              </a:extLst>
            </p:cNvPr>
            <p:cNvSpPr/>
            <p:nvPr/>
          </p:nvSpPr>
          <p:spPr>
            <a:xfrm>
              <a:off x="11078615" y="1772350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7F0C65-395A-4A27-BA45-499924DD6DA0}"/>
                </a:ext>
              </a:extLst>
            </p:cNvPr>
            <p:cNvSpPr/>
            <p:nvPr/>
          </p:nvSpPr>
          <p:spPr>
            <a:xfrm>
              <a:off x="8543927" y="3174991"/>
              <a:ext cx="1984720" cy="7732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List&lt;&gt; object</a:t>
              </a:r>
            </a:p>
          </p:txBody>
        </p: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9035AE6E-FCF3-4E38-A4C6-878D9FCD9F59}"/>
                </a:ext>
              </a:extLst>
            </p:cNvPr>
            <p:cNvCxnSpPr>
              <a:cxnSpLocks/>
              <a:stCxn id="20" idx="3"/>
              <a:endCxn id="4" idx="1"/>
            </p:cNvCxnSpPr>
            <p:nvPr/>
          </p:nvCxnSpPr>
          <p:spPr>
            <a:xfrm flipH="1">
              <a:off x="7565541" y="3561639"/>
              <a:ext cx="2963106" cy="1653828"/>
            </a:xfrm>
            <a:prstGeom prst="bentConnector5">
              <a:avLst>
                <a:gd name="adj1" fmla="val -7715"/>
                <a:gd name="adj2" fmla="val 55546"/>
                <a:gd name="adj3" fmla="val 107715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CEE5906-731A-4279-BBFC-237D99A6E3D7}"/>
                </a:ext>
              </a:extLst>
            </p:cNvPr>
            <p:cNvSpPr/>
            <p:nvPr/>
          </p:nvSpPr>
          <p:spPr>
            <a:xfrm>
              <a:off x="5375635" y="1275644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The Stack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65875B2-0D33-4DEC-854E-DBAC3496FBEB}"/>
                </a:ext>
              </a:extLst>
            </p:cNvPr>
            <p:cNvSpPr/>
            <p:nvPr/>
          </p:nvSpPr>
          <p:spPr>
            <a:xfrm>
              <a:off x="5375635" y="1919111"/>
              <a:ext cx="1975023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Main()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A6C5371-AC43-4CE6-A653-7FCC1377E834}"/>
                </a:ext>
              </a:extLst>
            </p:cNvPr>
            <p:cNvSpPr/>
            <p:nvPr/>
          </p:nvSpPr>
          <p:spPr>
            <a:xfrm>
              <a:off x="5382871" y="2579506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nums</a:t>
              </a:r>
              <a:endParaRPr lang="en-US" dirty="0"/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6FC47EFD-7850-4955-854B-AD9CC1DE325F}"/>
                </a:ext>
              </a:extLst>
            </p:cNvPr>
            <p:cNvCxnSpPr>
              <a:cxnSpLocks/>
              <a:stCxn id="33" idx="3"/>
              <a:endCxn id="12" idx="1"/>
            </p:cNvCxnSpPr>
            <p:nvPr/>
          </p:nvCxnSpPr>
          <p:spPr>
            <a:xfrm flipV="1">
              <a:off x="7367591" y="1569153"/>
              <a:ext cx="1397532" cy="1315153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FD4385C-81F7-4ED3-A235-B79CBC523737}"/>
                </a:ext>
              </a:extLst>
            </p:cNvPr>
            <p:cNvSpPr/>
            <p:nvPr/>
          </p:nvSpPr>
          <p:spPr>
            <a:xfrm>
              <a:off x="5388514" y="3262481"/>
              <a:ext cx="198472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numList</a:t>
              </a:r>
              <a:endParaRPr lang="en-US" dirty="0"/>
            </a:p>
          </p:txBody>
        </p: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1710770A-C2B3-497D-BFCB-054E9F976741}"/>
                </a:ext>
              </a:extLst>
            </p:cNvPr>
            <p:cNvCxnSpPr>
              <a:cxnSpLocks/>
              <a:stCxn id="37" idx="3"/>
              <a:endCxn id="20" idx="1"/>
            </p:cNvCxnSpPr>
            <p:nvPr/>
          </p:nvCxnSpPr>
          <p:spPr>
            <a:xfrm flipV="1">
              <a:off x="7373234" y="3561639"/>
              <a:ext cx="1170693" cy="5642"/>
            </a:xfrm>
            <a:prstGeom prst="bentConnector3">
              <a:avLst>
                <a:gd name="adj1" fmla="val 50000"/>
              </a:avLst>
            </a:prstGeom>
            <a:ln w="762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382A888-9382-4B46-9241-4C52C5EA9BB5}"/>
                </a:ext>
              </a:extLst>
            </p:cNvPr>
            <p:cNvSpPr/>
            <p:nvPr/>
          </p:nvSpPr>
          <p:spPr>
            <a:xfrm>
              <a:off x="11414774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54DB281-41BC-45C9-B3C0-129347C36040}"/>
                </a:ext>
              </a:extLst>
            </p:cNvPr>
            <p:cNvSpPr/>
            <p:nvPr/>
          </p:nvSpPr>
          <p:spPr>
            <a:xfrm>
              <a:off x="11414774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93D2D8E-5337-456C-9C52-ECAB65212529}"/>
                </a:ext>
              </a:extLst>
            </p:cNvPr>
            <p:cNvSpPr/>
            <p:nvPr/>
          </p:nvSpPr>
          <p:spPr>
            <a:xfrm>
              <a:off x="8322383" y="5012267"/>
              <a:ext cx="771164" cy="40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A7DB402-20B5-4CB2-988E-5D7DCFD31747}"/>
                </a:ext>
              </a:extLst>
            </p:cNvPr>
            <p:cNvSpPr/>
            <p:nvPr/>
          </p:nvSpPr>
          <p:spPr>
            <a:xfrm>
              <a:off x="8322383" y="5418666"/>
              <a:ext cx="771164" cy="71120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40" name="Arrow: Down 39">
              <a:extLst>
                <a:ext uri="{FF2B5EF4-FFF2-40B4-BE49-F238E27FC236}">
                  <a16:creationId xmlns:a16="http://schemas.microsoft.com/office/drawing/2014/main" id="{FF4A03DF-C04C-4233-82F6-0A4FCED52BA0}"/>
                </a:ext>
              </a:extLst>
            </p:cNvPr>
            <p:cNvSpPr/>
            <p:nvPr/>
          </p:nvSpPr>
          <p:spPr>
            <a:xfrm flipV="1">
              <a:off x="8798589" y="6146808"/>
              <a:ext cx="605385" cy="67168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9AAE34F-E58E-46E7-BE44-775D7C84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2" y="1437842"/>
            <a:ext cx="6960127" cy="5087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de-DE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[] nums = { 10, 20, 2, 200 };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let's copy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nums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into a List&lt;&gt;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numList.Add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(20);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numList.Insert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(1, 7);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numList.Remove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(20);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24164"/>
            <a:ext cx="8911687" cy="1151480"/>
          </a:xfrm>
        </p:spPr>
        <p:txBody>
          <a:bodyPr>
            <a:normAutofit fontScale="90000"/>
          </a:bodyPr>
          <a:lstStyle/>
          <a:p>
            <a:r>
              <a:rPr lang="en-US" dirty="0"/>
              <a:t>List&lt;&gt; will find and remove elements, compressing the remaining elements</a:t>
            </a:r>
          </a:p>
        </p:txBody>
      </p:sp>
    </p:spTree>
    <p:extLst>
      <p:ext uri="{BB962C8B-B14F-4D97-AF65-F5344CB8AC3E}">
        <p14:creationId xmlns:p14="http://schemas.microsoft.com/office/powerpoint/2010/main" val="195763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1-19E7-48CE-A2A9-A309CFE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BCD48-690D-4792-A071-4E77DB1D8C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7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7AEF-BBFE-40B1-BACA-358C9D74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MSDN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5F57-B2B3-40F2-8EA5-3CF82FAE9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look at the </a:t>
            </a:r>
            <a:r>
              <a:rPr lang="en-US" dirty="0">
                <a:hlinkClick r:id="rId2"/>
              </a:rPr>
              <a:t>example code in the MSDN documentation for List&lt;&gt;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code was already discussed in the ‘Collections Overview’ slides</a:t>
            </a:r>
            <a:br>
              <a:rPr lang="en-US" dirty="0"/>
            </a:br>
            <a:r>
              <a:rPr lang="en-US" dirty="0"/>
              <a:t>so we will not examine them again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6719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7670</TotalTime>
  <Words>1502</Words>
  <Application>Microsoft Office PowerPoint</Application>
  <PresentationFormat>Widescreen</PresentationFormat>
  <Paragraphs>438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Century Gothic</vt:lpstr>
      <vt:lpstr>Consolas</vt:lpstr>
      <vt:lpstr>Courier New</vt:lpstr>
      <vt:lpstr>Wingdings</vt:lpstr>
      <vt:lpstr>Wingdings 3</vt:lpstr>
      <vt:lpstr>Wisp</vt:lpstr>
      <vt:lpstr>The Generic  List&lt;&gt; Collection class</vt:lpstr>
      <vt:lpstr>Table Of Contents</vt:lpstr>
      <vt:lpstr>Generic List&lt;&gt; Overview</vt:lpstr>
      <vt:lpstr>A List&lt;&gt; is an array with more features</vt:lpstr>
      <vt:lpstr>List&lt;&gt; will automatically resize</vt:lpstr>
      <vt:lpstr>List&lt;&gt; will automatically resize AND slide elements over to make space</vt:lpstr>
      <vt:lpstr>List&lt;&gt; will find and remove elements, compressing the remaining elements</vt:lpstr>
      <vt:lpstr>Warm Up Code</vt:lpstr>
      <vt:lpstr>MSDN Example</vt:lpstr>
      <vt:lpstr>Example Problem</vt:lpstr>
      <vt:lpstr>Record the numbers  that the user types in</vt:lpstr>
      <vt:lpstr>Record numbers that the user types: Why is List&lt;&gt; a good choice?</vt:lpstr>
      <vt:lpstr>Is List&lt;&gt; always a good choice?</vt:lpstr>
      <vt:lpstr>Example Solution</vt:lpstr>
      <vt:lpstr>Methods You Must Memorize</vt:lpstr>
      <vt:lpstr>Useful Methods And Properties</vt:lpstr>
      <vt:lpstr>More Useful Methods</vt:lpstr>
      <vt:lpstr>How is List&lt;&gt; implemented?</vt:lpstr>
      <vt:lpstr>Search The Web</vt:lpstr>
      <vt:lpstr>Examining Source Code</vt:lpstr>
      <vt:lpstr>Method Running Times in Big Oh notation</vt:lpstr>
      <vt:lpstr>The Insert Method: What the docs say</vt:lpstr>
      <vt:lpstr>The Insert Method: O(N)</vt:lpstr>
      <vt:lpstr>The Remove Method: What the docs say</vt:lpstr>
      <vt:lpstr>The Remove Method: O(N)</vt:lpstr>
      <vt:lpstr>The Add Method: What the docs say</vt:lpstr>
      <vt:lpstr>The Add Method:  The O(1) scenario</vt:lpstr>
      <vt:lpstr>The Add Method:  The O(N) scenario</vt:lpstr>
      <vt:lpstr>When to use array vs. List&lt;&gt;</vt:lpstr>
      <vt:lpstr>When to use List&lt;&gt; vs. C# array?</vt:lpstr>
      <vt:lpstr>Sources for List&lt;&gt; vs. C# array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Panitz</dc:creator>
  <cp:lastModifiedBy>mike</cp:lastModifiedBy>
  <cp:revision>156</cp:revision>
  <dcterms:created xsi:type="dcterms:W3CDTF">2016-10-01T02:35:17Z</dcterms:created>
  <dcterms:modified xsi:type="dcterms:W3CDTF">2017-11-30T18:38:55Z</dcterms:modified>
</cp:coreProperties>
</file>