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92" r:id="rId1"/>
  </p:sldMasterIdLst>
  <p:notesMasterIdLst>
    <p:notesMasterId r:id="rId7"/>
  </p:notesMasterIdLst>
  <p:sldIdLst>
    <p:sldId id="436" r:id="rId2"/>
    <p:sldId id="434" r:id="rId3"/>
    <p:sldId id="306" r:id="rId4"/>
    <p:sldId id="432" r:id="rId5"/>
    <p:sldId id="43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inked List Verifier" id="{953AD8DA-1F59-466D-8CAE-D6EC6A16D83F}">
          <p14:sldIdLst>
            <p14:sldId id="436"/>
            <p14:sldId id="434"/>
            <p14:sldId id="306"/>
            <p14:sldId id="432"/>
            <p14:sldId id="4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894400"/>
    <a:srgbClr val="B75B00"/>
    <a:srgbClr val="996600"/>
    <a:srgbClr val="FF9900"/>
    <a:srgbClr val="663300"/>
    <a:srgbClr val="A45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1952" autoAdjust="0"/>
  </p:normalViewPr>
  <p:slideViewPr>
    <p:cSldViewPr>
      <p:cViewPr varScale="1">
        <p:scale>
          <a:sx n="79" d="100"/>
          <a:sy n="79" d="100"/>
        </p:scale>
        <p:origin x="8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101313-E8DA-420E-9B40-887E25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6544-4B97-49F3-8C56-C340A6295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D8D4-9D38-4BE5-BF3A-752B4A759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FC85-5ACC-4F4F-A8CD-CD42FB7A7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A314E5-B868-4408-BCB5-291F2D4B4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D3A1D7-D944-4269-B4F1-19072D56D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4063F2-C6CC-4E7A-9A1C-EE64470F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C3A1F9-D54A-4098-8748-5DEA4A9A5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56F6-6371-4869-9A2D-DD7554643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2E755E-9E4B-46A2-ACD3-2C5229175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B923FA-2684-4126-8607-7FA486AD4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1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60E0EE-A51D-428A-A5BA-3B47EB9F4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9" r:id="rId2"/>
    <p:sldLayoutId id="2147483834" r:id="rId3"/>
    <p:sldLayoutId id="2147483835" r:id="rId4"/>
    <p:sldLayoutId id="2147483836" r:id="rId5"/>
    <p:sldLayoutId id="2147483837" r:id="rId6"/>
    <p:sldLayoutId id="2147483830" r:id="rId7"/>
    <p:sldLayoutId id="2147483838" r:id="rId8"/>
    <p:sldLayoutId id="2147483839" r:id="rId9"/>
    <p:sldLayoutId id="2147483831" r:id="rId10"/>
    <p:sldLayoutId id="21474838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BD8CA-37BE-4958-A518-D639AD566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76" y="76200"/>
            <a:ext cx="7772400" cy="2812312"/>
          </a:xfrm>
        </p:spPr>
        <p:txBody>
          <a:bodyPr>
            <a:normAutofit fontScale="90000"/>
          </a:bodyPr>
          <a:lstStyle/>
          <a:p>
            <a:r>
              <a:rPr lang="en-US" dirty="0"/>
              <a:t>Automatically checking </a:t>
            </a:r>
            <a:br>
              <a:rPr lang="en-US" dirty="0"/>
            </a:br>
            <a:r>
              <a:rPr lang="en-US" dirty="0"/>
              <a:t>your linked lists: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LinkedList_Verifier</a:t>
            </a:r>
            <a:r>
              <a:rPr lang="en-US" dirty="0"/>
              <a:t> class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5FFF5-428B-4E1E-979F-527196386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5091112" cy="14548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</a:rPr>
              <a:t>Goal: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dirty="0"/>
              <a:t>Explain big ideas 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 you can examine the code on your 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61146-7864-47F5-B0F9-E39C9015F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314E5-B868-4408-BCB5-291F2D4B46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FA0588-5321-4B0B-A2C4-2AFBBBA8E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Make sure that the names of the following are all *exactly* the way they are in the starter project:</a:t>
            </a:r>
          </a:p>
          <a:p>
            <a:pPr lvl="1"/>
            <a:r>
              <a:rPr lang="en-US" sz="2000" dirty="0"/>
              <a:t>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sz="2000" b="1" dirty="0"/>
              <a:t> </a:t>
            </a:r>
            <a:r>
              <a:rPr lang="en-US" sz="2000" dirty="0"/>
              <a:t>reference inside the </a:t>
            </a:r>
            <a:r>
              <a:rPr lang="en-US" sz="2000" b="1" dirty="0" err="1"/>
              <a:t>MyIntList</a:t>
            </a:r>
            <a:r>
              <a:rPr lang="en-US" sz="2000" dirty="0"/>
              <a:t> class</a:t>
            </a:r>
          </a:p>
          <a:p>
            <a:pPr lvl="1"/>
            <a:r>
              <a:rPr lang="en-US" sz="2000" dirty="0"/>
              <a:t>The nested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IntListNode</a:t>
            </a:r>
            <a:r>
              <a:rPr lang="en-US" sz="2000" dirty="0"/>
              <a:t> class itself (for the nodes)</a:t>
            </a:r>
          </a:p>
          <a:p>
            <a:pPr lvl="2"/>
            <a:r>
              <a:rPr lang="en-US" sz="2000" dirty="0"/>
              <a:t>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2000" b="1" dirty="0"/>
              <a:t> </a:t>
            </a:r>
            <a:r>
              <a:rPr lang="en-US" sz="2000" dirty="0"/>
              <a:t>instance variable on each node</a:t>
            </a:r>
          </a:p>
          <a:p>
            <a:pPr lvl="2"/>
            <a:r>
              <a:rPr lang="en-US" sz="2000" dirty="0"/>
              <a:t>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sz="2000" dirty="0"/>
              <a:t> reference on each node</a:t>
            </a:r>
          </a:p>
          <a:p>
            <a:pPr lvl="1"/>
            <a:endParaRPr lang="en-US" sz="2400" dirty="0"/>
          </a:p>
          <a:p>
            <a:r>
              <a:rPr lang="en-US" sz="2400" dirty="0"/>
              <a:t>*AND* make sure that the following are both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2400" dirty="0"/>
              <a:t>, not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  <a:p>
            <a:pPr lvl="1"/>
            <a:r>
              <a:rPr lang="en-US" sz="2000" dirty="0"/>
              <a:t>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sz="2000" b="1" dirty="0"/>
              <a:t> </a:t>
            </a:r>
            <a:r>
              <a:rPr lang="en-US" sz="2000" dirty="0"/>
              <a:t>reference inside the </a:t>
            </a:r>
            <a:r>
              <a:rPr lang="en-US" sz="2000" b="1" dirty="0" err="1"/>
              <a:t>MyIntList</a:t>
            </a:r>
            <a:r>
              <a:rPr lang="en-US" sz="2000" dirty="0"/>
              <a:t> class</a:t>
            </a:r>
          </a:p>
          <a:p>
            <a:pPr lvl="1"/>
            <a:r>
              <a:rPr lang="en-US" sz="2000" dirty="0"/>
              <a:t>The nested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IntListNode</a:t>
            </a:r>
            <a:r>
              <a:rPr lang="en-US" sz="2000" dirty="0"/>
              <a:t> class itself (for the nodes)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D9F345-47E7-4164-800D-CBD8D9D3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Tl;Dr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A9A6C-D929-4966-A1B3-759D068E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9AAE34F-E58E-46E7-BE44-775D7C84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9302"/>
            <a:ext cx="4714143" cy="2251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MyIntList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MyIntList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numList.AddAtFront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(30);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numList.AddAtFront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(20);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numList.AddAtFront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(10);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112" y="184088"/>
            <a:ext cx="7180659" cy="1111312"/>
          </a:xfrm>
        </p:spPr>
        <p:txBody>
          <a:bodyPr>
            <a:normAutofit fontScale="90000"/>
          </a:bodyPr>
          <a:lstStyle/>
          <a:p>
            <a:r>
              <a:rPr lang="en-US" dirty="0"/>
              <a:t>This is what your linked list looks like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99904A-0899-4DFF-BDAB-4099063C86FE}"/>
              </a:ext>
            </a:extLst>
          </p:cNvPr>
          <p:cNvGrpSpPr/>
          <p:nvPr/>
        </p:nvGrpSpPr>
        <p:grpSpPr>
          <a:xfrm>
            <a:off x="451377" y="1307026"/>
            <a:ext cx="8519985" cy="4962602"/>
            <a:chOff x="451377" y="1307026"/>
            <a:chExt cx="8519985" cy="49626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0A20CB9-2B18-4070-83D6-165D6BFDA411}"/>
                </a:ext>
              </a:extLst>
            </p:cNvPr>
            <p:cNvGrpSpPr/>
            <p:nvPr/>
          </p:nvGrpSpPr>
          <p:grpSpPr>
            <a:xfrm>
              <a:off x="7477395" y="1307026"/>
              <a:ext cx="1493967" cy="1888067"/>
              <a:chOff x="5375635" y="1275644"/>
              <a:chExt cx="1991956" cy="251742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8E96E5E-C8DF-4CB8-88B9-8ECFD4A3A492}"/>
                  </a:ext>
                </a:extLst>
              </p:cNvPr>
              <p:cNvSpPr/>
              <p:nvPr/>
            </p:nvSpPr>
            <p:spPr>
              <a:xfrm>
                <a:off x="5375635" y="1275644"/>
                <a:ext cx="1984720" cy="251742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CEE5906-731A-4279-BBFC-237D99A6E3D7}"/>
                  </a:ext>
                </a:extLst>
              </p:cNvPr>
              <p:cNvSpPr/>
              <p:nvPr/>
            </p:nvSpPr>
            <p:spPr>
              <a:xfrm>
                <a:off x="5375635" y="1275644"/>
                <a:ext cx="198472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The Stack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65875B2-0D33-4DEC-854E-DBAC3496FBEB}"/>
                  </a:ext>
                </a:extLst>
              </p:cNvPr>
              <p:cNvSpPr/>
              <p:nvPr/>
            </p:nvSpPr>
            <p:spPr>
              <a:xfrm>
                <a:off x="5375635" y="1919111"/>
                <a:ext cx="1975023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Main()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A6C5371-AC43-4CE6-A653-7FCC1377E834}"/>
                  </a:ext>
                </a:extLst>
              </p:cNvPr>
              <p:cNvSpPr/>
              <p:nvPr/>
            </p:nvSpPr>
            <p:spPr>
              <a:xfrm>
                <a:off x="5382871" y="2579506"/>
                <a:ext cx="198472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err="1"/>
                  <a:t>numList</a:t>
                </a:r>
                <a:endParaRPr lang="en-US" sz="1800" dirty="0"/>
              </a:p>
            </p:txBody>
          </p:sp>
        </p:grp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6FC47EFD-7850-4955-854B-AD9CC1DE325F}"/>
                </a:ext>
              </a:extLst>
            </p:cNvPr>
            <p:cNvCxnSpPr>
              <a:cxnSpLocks/>
              <a:stCxn id="33" idx="1"/>
              <a:endCxn id="54" idx="0"/>
            </p:cNvCxnSpPr>
            <p:nvPr/>
          </p:nvCxnSpPr>
          <p:spPr>
            <a:xfrm rot="10800000" flipV="1">
              <a:off x="6119022" y="2513521"/>
              <a:ext cx="1363800" cy="356617"/>
            </a:xfrm>
            <a:prstGeom prst="bentConnector2">
              <a:avLst/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BB0EE59-F44E-4B86-AFB8-C84699FD483F}"/>
                </a:ext>
              </a:extLst>
            </p:cNvPr>
            <p:cNvGrpSpPr/>
            <p:nvPr/>
          </p:nvGrpSpPr>
          <p:grpSpPr>
            <a:xfrm>
              <a:off x="4986343" y="2870139"/>
              <a:ext cx="2265358" cy="1170578"/>
              <a:chOff x="8765122" y="965038"/>
              <a:chExt cx="3020477" cy="1560771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D64925C-4B9E-4B1E-84F6-5754774326A3}"/>
                  </a:ext>
                </a:extLst>
              </p:cNvPr>
              <p:cNvSpPr/>
              <p:nvPr/>
            </p:nvSpPr>
            <p:spPr>
              <a:xfrm>
                <a:off x="8765122" y="965038"/>
                <a:ext cx="3020477" cy="84957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err="1">
                    <a:solidFill>
                      <a:schemeClr val="bg1"/>
                    </a:solidFill>
                  </a:rPr>
                  <a:t>MyIntList</a:t>
                </a:r>
                <a:endParaRPr lang="en-US" sz="18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800" dirty="0">
                    <a:solidFill>
                      <a:schemeClr val="bg1"/>
                    </a:solidFill>
                  </a:rPr>
                  <a:t>object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0A8B88D-D13A-4160-957E-100D5FD08DA4}"/>
                  </a:ext>
                </a:extLst>
              </p:cNvPr>
              <p:cNvSpPr/>
              <p:nvPr/>
            </p:nvSpPr>
            <p:spPr>
              <a:xfrm>
                <a:off x="8765123" y="1814608"/>
                <a:ext cx="3020476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first</a:t>
                </a:r>
              </a:p>
            </p:txBody>
          </p:sp>
        </p:grpSp>
        <p:cxnSp>
          <p:nvCxnSpPr>
            <p:cNvPr id="56" name="Connector: Elbow 55">
              <a:extLst>
                <a:ext uri="{FF2B5EF4-FFF2-40B4-BE49-F238E27FC236}">
                  <a16:creationId xmlns:a16="http://schemas.microsoft.com/office/drawing/2014/main" id="{BA42E651-936A-4D87-B5AD-2F8990C973D5}"/>
                </a:ext>
              </a:extLst>
            </p:cNvPr>
            <p:cNvCxnSpPr>
              <a:cxnSpLocks/>
              <a:stCxn id="55" idx="1"/>
              <a:endCxn id="39" idx="0"/>
            </p:cNvCxnSpPr>
            <p:nvPr/>
          </p:nvCxnSpPr>
          <p:spPr>
            <a:xfrm rot="10800000" flipV="1">
              <a:off x="1584056" y="3774017"/>
              <a:ext cx="3402288" cy="791632"/>
            </a:xfrm>
            <a:prstGeom prst="bentConnector2">
              <a:avLst/>
            </a:prstGeom>
            <a:ln w="76200"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2E41A96-1C96-40E5-B7F0-5689ABD979A5}"/>
                </a:ext>
              </a:extLst>
            </p:cNvPr>
            <p:cNvGrpSpPr/>
            <p:nvPr/>
          </p:nvGrpSpPr>
          <p:grpSpPr>
            <a:xfrm>
              <a:off x="451377" y="4565649"/>
              <a:ext cx="2265358" cy="1703979"/>
              <a:chOff x="451377" y="4565649"/>
              <a:chExt cx="2265358" cy="1703979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DD090CC-D776-4F11-90BB-39F26888A997}"/>
                  </a:ext>
                </a:extLst>
              </p:cNvPr>
              <p:cNvSpPr/>
              <p:nvPr/>
            </p:nvSpPr>
            <p:spPr>
              <a:xfrm>
                <a:off x="451377" y="4565649"/>
                <a:ext cx="2265358" cy="63717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err="1">
                    <a:solidFill>
                      <a:schemeClr val="bg1"/>
                    </a:solidFill>
                  </a:rPr>
                  <a:t>IntListNode</a:t>
                </a:r>
                <a:endParaRPr lang="en-US" sz="18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800" dirty="0">
                    <a:solidFill>
                      <a:schemeClr val="bg1"/>
                    </a:solidFill>
                  </a:rPr>
                  <a:t>object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72825FC-5152-4F86-8543-D66659A0AB46}"/>
                  </a:ext>
                </a:extLst>
              </p:cNvPr>
              <p:cNvSpPr/>
              <p:nvPr/>
            </p:nvSpPr>
            <p:spPr>
              <a:xfrm>
                <a:off x="451378" y="5202826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Data: 10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9A4C364-8804-4B84-92B3-2773E21E5B02}"/>
                  </a:ext>
                </a:extLst>
              </p:cNvPr>
              <p:cNvSpPr/>
              <p:nvPr/>
            </p:nvSpPr>
            <p:spPr>
              <a:xfrm>
                <a:off x="451377" y="5736227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Next: &lt;ref&gt;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9BB3A2D-FA73-42AD-A9E0-6BCA6B1B4C99}"/>
                </a:ext>
              </a:extLst>
            </p:cNvPr>
            <p:cNvGrpSpPr/>
            <p:nvPr/>
          </p:nvGrpSpPr>
          <p:grpSpPr>
            <a:xfrm>
              <a:off x="3439322" y="4565649"/>
              <a:ext cx="2265358" cy="1703979"/>
              <a:chOff x="3439321" y="4565648"/>
              <a:chExt cx="2265358" cy="1703979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0B4D8C9-A33E-4AB5-B9A1-907BA36CF58A}"/>
                  </a:ext>
                </a:extLst>
              </p:cNvPr>
              <p:cNvSpPr/>
              <p:nvPr/>
            </p:nvSpPr>
            <p:spPr>
              <a:xfrm>
                <a:off x="3439321" y="4565648"/>
                <a:ext cx="2265358" cy="63717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err="1">
                    <a:solidFill>
                      <a:schemeClr val="bg1"/>
                    </a:solidFill>
                  </a:rPr>
                  <a:t>IntListNode</a:t>
                </a:r>
                <a:endParaRPr lang="en-US" sz="18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800" dirty="0">
                    <a:solidFill>
                      <a:schemeClr val="bg1"/>
                    </a:solidFill>
                  </a:rPr>
                  <a:t>object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628C01B-50CE-4D32-907F-4E9D8F51838A}"/>
                  </a:ext>
                </a:extLst>
              </p:cNvPr>
              <p:cNvSpPr/>
              <p:nvPr/>
            </p:nvSpPr>
            <p:spPr>
              <a:xfrm>
                <a:off x="3439322" y="5202825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Data: 20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1BF9C5C-C2BC-4FB7-9990-F92C334C9749}"/>
                  </a:ext>
                </a:extLst>
              </p:cNvPr>
              <p:cNvSpPr/>
              <p:nvPr/>
            </p:nvSpPr>
            <p:spPr>
              <a:xfrm>
                <a:off x="3439321" y="5736226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Next: &lt;ref&gt;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7D4C089-5645-47DE-9B64-2BD7934AAD8F}"/>
                </a:ext>
              </a:extLst>
            </p:cNvPr>
            <p:cNvGrpSpPr/>
            <p:nvPr/>
          </p:nvGrpSpPr>
          <p:grpSpPr>
            <a:xfrm>
              <a:off x="6427266" y="4565649"/>
              <a:ext cx="2265358" cy="1703979"/>
              <a:chOff x="3439321" y="4565648"/>
              <a:chExt cx="2265358" cy="1703979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4ECEDF9-D232-4570-931A-DA36CC1D9E16}"/>
                  </a:ext>
                </a:extLst>
              </p:cNvPr>
              <p:cNvSpPr/>
              <p:nvPr/>
            </p:nvSpPr>
            <p:spPr>
              <a:xfrm>
                <a:off x="3439321" y="4565648"/>
                <a:ext cx="2265358" cy="63717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err="1">
                    <a:solidFill>
                      <a:schemeClr val="bg1"/>
                    </a:solidFill>
                  </a:rPr>
                  <a:t>IntListNode</a:t>
                </a:r>
                <a:endParaRPr lang="en-US" sz="18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800" dirty="0">
                    <a:solidFill>
                      <a:schemeClr val="bg1"/>
                    </a:solidFill>
                  </a:rPr>
                  <a:t>object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4B52433-3951-4241-B0E0-583101365E16}"/>
                  </a:ext>
                </a:extLst>
              </p:cNvPr>
              <p:cNvSpPr/>
              <p:nvPr/>
            </p:nvSpPr>
            <p:spPr>
              <a:xfrm>
                <a:off x="3439322" y="5202825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Data: 30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51F6E3D-2D66-4E67-8DA0-E6A280358C8F}"/>
                  </a:ext>
                </a:extLst>
              </p:cNvPr>
              <p:cNvSpPr/>
              <p:nvPr/>
            </p:nvSpPr>
            <p:spPr>
              <a:xfrm>
                <a:off x="3439321" y="5736226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Next: null</a:t>
                </a:r>
              </a:p>
            </p:txBody>
          </p:sp>
        </p:grpSp>
        <p:cxnSp>
          <p:nvCxnSpPr>
            <p:cNvPr id="61" name="Connector: Elbow 60">
              <a:extLst>
                <a:ext uri="{FF2B5EF4-FFF2-40B4-BE49-F238E27FC236}">
                  <a16:creationId xmlns:a16="http://schemas.microsoft.com/office/drawing/2014/main" id="{288DCB56-66F7-49A6-AC08-50C6248B4D5A}"/>
                </a:ext>
              </a:extLst>
            </p:cNvPr>
            <p:cNvCxnSpPr>
              <a:cxnSpLocks/>
              <a:stCxn id="41" idx="3"/>
              <a:endCxn id="42" idx="0"/>
            </p:cNvCxnSpPr>
            <p:nvPr/>
          </p:nvCxnSpPr>
          <p:spPr>
            <a:xfrm flipV="1">
              <a:off x="2716734" y="4565649"/>
              <a:ext cx="1855267" cy="1437279"/>
            </a:xfrm>
            <a:prstGeom prst="bentConnector4">
              <a:avLst>
                <a:gd name="adj1" fmla="val 19474"/>
                <a:gd name="adj2" fmla="val 133719"/>
              </a:avLst>
            </a:prstGeom>
            <a:ln w="76200"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Connector: Elbow 61">
              <a:extLst>
                <a:ext uri="{FF2B5EF4-FFF2-40B4-BE49-F238E27FC236}">
                  <a16:creationId xmlns:a16="http://schemas.microsoft.com/office/drawing/2014/main" id="{F800FFF0-35BC-410F-90BE-263C7A074313}"/>
                </a:ext>
              </a:extLst>
            </p:cNvPr>
            <p:cNvCxnSpPr>
              <a:cxnSpLocks/>
              <a:stCxn id="44" idx="3"/>
              <a:endCxn id="58" idx="0"/>
            </p:cNvCxnSpPr>
            <p:nvPr/>
          </p:nvCxnSpPr>
          <p:spPr>
            <a:xfrm flipV="1">
              <a:off x="5704679" y="4565649"/>
              <a:ext cx="1855266" cy="1437279"/>
            </a:xfrm>
            <a:prstGeom prst="bentConnector4">
              <a:avLst>
                <a:gd name="adj1" fmla="val 19474"/>
                <a:gd name="adj2" fmla="val 126932"/>
              </a:avLst>
            </a:prstGeom>
            <a:ln w="76200"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552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FA0588-5321-4B0B-A2C4-2AFBBBA8E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r>
              <a:rPr lang="en-US" sz="2000" dirty="0"/>
              <a:t>If I want to check that your list is structured correctly, </a:t>
            </a:r>
            <a:br>
              <a:rPr lang="en-US" sz="2000" dirty="0"/>
            </a:br>
            <a:r>
              <a:rPr lang="en-US" sz="2000" dirty="0"/>
              <a:t>then I have to check that your list has the right </a:t>
            </a:r>
            <a:r>
              <a:rPr lang="en-US" sz="2000" dirty="0" err="1"/>
              <a:t>IntListNodes</a:t>
            </a:r>
            <a:r>
              <a:rPr lang="en-US" sz="2000" dirty="0"/>
              <a:t> (with their Data fields and Next references) in the right order</a:t>
            </a:r>
          </a:p>
          <a:p>
            <a:endParaRPr lang="en-US" sz="2000" dirty="0"/>
          </a:p>
          <a:p>
            <a:r>
              <a:rPr lang="en-US" sz="2000" dirty="0"/>
              <a:t>HOWEVER, most of these things are (normally)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  <a:p>
            <a:pPr lvl="1"/>
            <a:r>
              <a:rPr lang="en-US" sz="1800" dirty="0"/>
              <a:t>The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sz="1800" b="1" dirty="0"/>
              <a:t> </a:t>
            </a:r>
            <a:r>
              <a:rPr lang="en-US" sz="1800" dirty="0"/>
              <a:t>reference inside the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MyIntList</a:t>
            </a:r>
            <a:r>
              <a:rPr lang="en-US" sz="1800" dirty="0"/>
              <a:t> class</a:t>
            </a:r>
          </a:p>
          <a:p>
            <a:pPr lvl="1"/>
            <a:r>
              <a:rPr lang="en-US" sz="1800" dirty="0"/>
              <a:t>The nested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IntListNode</a:t>
            </a:r>
            <a:r>
              <a:rPr lang="en-US" sz="1800" dirty="0"/>
              <a:t> class itself (for the nodes)</a:t>
            </a:r>
          </a:p>
          <a:p>
            <a:pPr lvl="2"/>
            <a:r>
              <a:rPr lang="en-US" sz="1600" dirty="0"/>
              <a:t>The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1600" b="1" dirty="0"/>
              <a:t> </a:t>
            </a:r>
            <a:r>
              <a:rPr lang="en-US" sz="1600" dirty="0"/>
              <a:t>instance variable on each node</a:t>
            </a:r>
          </a:p>
          <a:p>
            <a:pPr lvl="2"/>
            <a:r>
              <a:rPr lang="en-US" sz="1600" dirty="0"/>
              <a:t>The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sz="1600" dirty="0"/>
              <a:t> reference on each node</a:t>
            </a:r>
            <a:br>
              <a:rPr lang="en-US" sz="1600" dirty="0"/>
            </a:br>
            <a:endParaRPr lang="en-US" sz="1600" dirty="0"/>
          </a:p>
          <a:p>
            <a:r>
              <a:rPr lang="en-US" sz="2000" dirty="0"/>
              <a:t>SOLUTION: I’m going to subclass your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MyIntList</a:t>
            </a:r>
            <a:r>
              <a:rPr lang="en-US" sz="2000" dirty="0"/>
              <a:t> class, and you’re going to make those things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dirty="0">
                <a:cs typeface="Courier New" panose="02070309020205020404" pitchFamily="49" charset="0"/>
              </a:rPr>
              <a:t>means that only methods in that class can access it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1600" dirty="0">
                <a:cs typeface="Courier New" panose="02070309020205020404" pitchFamily="49" charset="0"/>
              </a:rPr>
              <a:t> means that only methods in that class</a:t>
            </a:r>
            <a:r>
              <a:rPr lang="en-US" sz="1600" b="1" dirty="0">
                <a:solidFill>
                  <a:srgbClr val="7030A0"/>
                </a:solidFill>
                <a:cs typeface="Courier New" panose="02070309020205020404" pitchFamily="49" charset="0"/>
              </a:rPr>
              <a:t> or in it’s subclasses </a:t>
            </a:r>
            <a:r>
              <a:rPr lang="en-US" sz="1600" dirty="0">
                <a:cs typeface="Courier New" panose="02070309020205020404" pitchFamily="49" charset="0"/>
              </a:rPr>
              <a:t>can access it</a:t>
            </a:r>
            <a:endParaRPr lang="en-US" sz="1600" b="1" dirty="0">
              <a:solidFill>
                <a:srgbClr val="7030A0"/>
              </a:solidFill>
              <a:cs typeface="Courier New" panose="02070309020205020404" pitchFamily="49" charset="0"/>
            </a:endParaRPr>
          </a:p>
          <a:p>
            <a:endParaRPr lang="en-US" sz="20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D9F345-47E7-4164-800D-CBD8D9D3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 check your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A9A6C-D929-4966-A1B3-759D068E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DD034B-FC77-4EE6-93E2-945197211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64250"/>
            <a:ext cx="5793853" cy="4525962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dirty="0" err="1"/>
              <a:t>ValidateLinkedList</a:t>
            </a:r>
            <a:r>
              <a:rPr lang="en-US" sz="2800" dirty="0"/>
              <a:t> method is given an array of values to check against the items in the list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02E89E-582A-4E5D-9862-15054BFDD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4915"/>
            <a:ext cx="7772400" cy="1213955"/>
          </a:xfrm>
        </p:spPr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LinkedList_Verifier</a:t>
            </a:r>
            <a:r>
              <a:rPr lang="en-US" sz="3200" dirty="0"/>
              <a:t>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7E533-1009-4AFE-A60D-1AE7846F8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36A1E2E-4482-4D28-8B9E-B26106E025C1}"/>
              </a:ext>
            </a:extLst>
          </p:cNvPr>
          <p:cNvGrpSpPr/>
          <p:nvPr/>
        </p:nvGrpSpPr>
        <p:grpSpPr>
          <a:xfrm>
            <a:off x="3700656" y="1247990"/>
            <a:ext cx="5214745" cy="3037412"/>
            <a:chOff x="451377" y="1307026"/>
            <a:chExt cx="8519985" cy="49626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D0C0A5A-0053-4B84-BEC5-EBAD4591467F}"/>
                </a:ext>
              </a:extLst>
            </p:cNvPr>
            <p:cNvGrpSpPr/>
            <p:nvPr/>
          </p:nvGrpSpPr>
          <p:grpSpPr>
            <a:xfrm>
              <a:off x="7477395" y="1307026"/>
              <a:ext cx="1493967" cy="1888067"/>
              <a:chOff x="5375635" y="1275644"/>
              <a:chExt cx="1991956" cy="2517423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E805DB9-40B3-4E14-80E6-BD40DE42E12C}"/>
                  </a:ext>
                </a:extLst>
              </p:cNvPr>
              <p:cNvSpPr/>
              <p:nvPr/>
            </p:nvSpPr>
            <p:spPr>
              <a:xfrm>
                <a:off x="5375635" y="1275644"/>
                <a:ext cx="1984720" cy="251742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FC4199C-1FF4-42A4-BB34-000E5536B95E}"/>
                  </a:ext>
                </a:extLst>
              </p:cNvPr>
              <p:cNvSpPr/>
              <p:nvPr/>
            </p:nvSpPr>
            <p:spPr>
              <a:xfrm>
                <a:off x="5375637" y="1275644"/>
                <a:ext cx="1984719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The Stack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E854EB5-3D22-4EA9-983E-87459EC599F1}"/>
                  </a:ext>
                </a:extLst>
              </p:cNvPr>
              <p:cNvSpPr/>
              <p:nvPr/>
            </p:nvSpPr>
            <p:spPr>
              <a:xfrm>
                <a:off x="5375635" y="1919111"/>
                <a:ext cx="1975023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Main()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3791230-665B-4F3E-BF7C-BAFC7D4543BE}"/>
                  </a:ext>
                </a:extLst>
              </p:cNvPr>
              <p:cNvSpPr/>
              <p:nvPr/>
            </p:nvSpPr>
            <p:spPr>
              <a:xfrm>
                <a:off x="5382871" y="2579506"/>
                <a:ext cx="198472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err="1"/>
                  <a:t>numList</a:t>
                </a:r>
                <a:endParaRPr lang="en-US" sz="1100" dirty="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:a16="http://schemas.microsoft.com/office/drawing/2014/main" id="{4BDDA35D-E750-4D0D-9462-359AFDF1396C}"/>
                </a:ext>
              </a:extLst>
            </p:cNvPr>
            <p:cNvCxnSpPr>
              <a:cxnSpLocks/>
              <a:stCxn id="29" idx="1"/>
              <a:endCxn id="24" idx="0"/>
            </p:cNvCxnSpPr>
            <p:nvPr/>
          </p:nvCxnSpPr>
          <p:spPr>
            <a:xfrm rot="10800000" flipV="1">
              <a:off x="6119022" y="2513521"/>
              <a:ext cx="1363800" cy="356617"/>
            </a:xfrm>
            <a:prstGeom prst="bentConnector2">
              <a:avLst/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3ED3CC1-1D97-4D7B-AC4A-E15E800668CB}"/>
                </a:ext>
              </a:extLst>
            </p:cNvPr>
            <p:cNvGrpSpPr/>
            <p:nvPr/>
          </p:nvGrpSpPr>
          <p:grpSpPr>
            <a:xfrm>
              <a:off x="4986343" y="2870139"/>
              <a:ext cx="2265358" cy="1170578"/>
              <a:chOff x="8765122" y="965038"/>
              <a:chExt cx="3020477" cy="1560771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E494180-370A-4F3B-9C2B-54FD1695BB54}"/>
                  </a:ext>
                </a:extLst>
              </p:cNvPr>
              <p:cNvSpPr/>
              <p:nvPr/>
            </p:nvSpPr>
            <p:spPr>
              <a:xfrm>
                <a:off x="8765122" y="965038"/>
                <a:ext cx="3020477" cy="84957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err="1">
                    <a:solidFill>
                      <a:schemeClr val="bg1"/>
                    </a:solidFill>
                  </a:rPr>
                  <a:t>MyIntList</a:t>
                </a:r>
                <a:endParaRPr lang="en-US" sz="11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100" dirty="0">
                    <a:solidFill>
                      <a:schemeClr val="bg1"/>
                    </a:solidFill>
                  </a:rPr>
                  <a:t>object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E38F08A-68A7-47A3-B0B6-DD846DDADDA2}"/>
                  </a:ext>
                </a:extLst>
              </p:cNvPr>
              <p:cNvSpPr/>
              <p:nvPr/>
            </p:nvSpPr>
            <p:spPr>
              <a:xfrm>
                <a:off x="8765123" y="1814608"/>
                <a:ext cx="3020476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first</a:t>
                </a:r>
              </a:p>
            </p:txBody>
          </p:sp>
        </p:grp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66CC89DE-3D89-47A8-AC9A-382FF2440927}"/>
                </a:ext>
              </a:extLst>
            </p:cNvPr>
            <p:cNvCxnSpPr>
              <a:cxnSpLocks/>
              <a:stCxn id="25" idx="1"/>
              <a:endCxn id="21" idx="0"/>
            </p:cNvCxnSpPr>
            <p:nvPr/>
          </p:nvCxnSpPr>
          <p:spPr>
            <a:xfrm rot="10800000" flipV="1">
              <a:off x="1584056" y="3774017"/>
              <a:ext cx="3402288" cy="791632"/>
            </a:xfrm>
            <a:prstGeom prst="bentConnector2">
              <a:avLst/>
            </a:prstGeom>
            <a:ln w="76200"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3C89857-0003-418F-967D-B015C269F8BB}"/>
                </a:ext>
              </a:extLst>
            </p:cNvPr>
            <p:cNvGrpSpPr/>
            <p:nvPr/>
          </p:nvGrpSpPr>
          <p:grpSpPr>
            <a:xfrm>
              <a:off x="451377" y="4565649"/>
              <a:ext cx="2265358" cy="1703979"/>
              <a:chOff x="451377" y="4565649"/>
              <a:chExt cx="2265358" cy="17039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7ED2CA9-01F7-4F01-B20C-C3A423F1EDFD}"/>
                  </a:ext>
                </a:extLst>
              </p:cNvPr>
              <p:cNvSpPr/>
              <p:nvPr/>
            </p:nvSpPr>
            <p:spPr>
              <a:xfrm>
                <a:off x="451377" y="4565649"/>
                <a:ext cx="2265358" cy="63717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err="1">
                    <a:solidFill>
                      <a:schemeClr val="bg1"/>
                    </a:solidFill>
                  </a:rPr>
                  <a:t>IntListNode</a:t>
                </a:r>
                <a:endParaRPr lang="en-US" sz="11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100" dirty="0">
                    <a:solidFill>
                      <a:schemeClr val="bg1"/>
                    </a:solidFill>
                  </a:rPr>
                  <a:t>object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B0B66CF-B0F2-4597-BAEA-92EF959E544C}"/>
                  </a:ext>
                </a:extLst>
              </p:cNvPr>
              <p:cNvSpPr/>
              <p:nvPr/>
            </p:nvSpPr>
            <p:spPr>
              <a:xfrm>
                <a:off x="451378" y="5202826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Data: 10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8F092D8-C99B-4659-8BA7-CFC85DFEB6C4}"/>
                  </a:ext>
                </a:extLst>
              </p:cNvPr>
              <p:cNvSpPr/>
              <p:nvPr/>
            </p:nvSpPr>
            <p:spPr>
              <a:xfrm>
                <a:off x="451377" y="5736227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Next: &lt;ref&gt;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5ACDDBB-4823-41C6-8C54-4072DD196BE7}"/>
                </a:ext>
              </a:extLst>
            </p:cNvPr>
            <p:cNvGrpSpPr/>
            <p:nvPr/>
          </p:nvGrpSpPr>
          <p:grpSpPr>
            <a:xfrm>
              <a:off x="3439322" y="4565649"/>
              <a:ext cx="2265358" cy="1703979"/>
              <a:chOff x="3439321" y="4565648"/>
              <a:chExt cx="2265358" cy="1703979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1909977-76EE-484E-8191-B130011E3BD1}"/>
                  </a:ext>
                </a:extLst>
              </p:cNvPr>
              <p:cNvSpPr/>
              <p:nvPr/>
            </p:nvSpPr>
            <p:spPr>
              <a:xfrm>
                <a:off x="3439321" y="4565648"/>
                <a:ext cx="2265358" cy="63717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err="1">
                    <a:solidFill>
                      <a:schemeClr val="bg1"/>
                    </a:solidFill>
                  </a:rPr>
                  <a:t>IntListNode</a:t>
                </a:r>
                <a:endParaRPr lang="en-US" sz="11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100" dirty="0">
                    <a:solidFill>
                      <a:schemeClr val="bg1"/>
                    </a:solidFill>
                  </a:rPr>
                  <a:t>object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AD97895-0C0C-4309-86A5-DB26200BEDEC}"/>
                  </a:ext>
                </a:extLst>
              </p:cNvPr>
              <p:cNvSpPr/>
              <p:nvPr/>
            </p:nvSpPr>
            <p:spPr>
              <a:xfrm>
                <a:off x="3439322" y="5202825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Data: 20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AC05549-DE7E-4858-B3F0-35A7C147B048}"/>
                  </a:ext>
                </a:extLst>
              </p:cNvPr>
              <p:cNvSpPr/>
              <p:nvPr/>
            </p:nvSpPr>
            <p:spPr>
              <a:xfrm>
                <a:off x="3439321" y="5736226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Next: &lt;ref&gt;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B47165C-E59B-4ED2-9A4B-EA134F2517E9}"/>
                </a:ext>
              </a:extLst>
            </p:cNvPr>
            <p:cNvGrpSpPr/>
            <p:nvPr/>
          </p:nvGrpSpPr>
          <p:grpSpPr>
            <a:xfrm>
              <a:off x="6427266" y="4565649"/>
              <a:ext cx="2265358" cy="1703979"/>
              <a:chOff x="3439321" y="4565648"/>
              <a:chExt cx="2265358" cy="1703979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13704C1-9E01-41D4-B9C4-1AD4041D5C08}"/>
                  </a:ext>
                </a:extLst>
              </p:cNvPr>
              <p:cNvSpPr/>
              <p:nvPr/>
            </p:nvSpPr>
            <p:spPr>
              <a:xfrm>
                <a:off x="3439321" y="4565648"/>
                <a:ext cx="2265358" cy="63717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err="1">
                    <a:solidFill>
                      <a:schemeClr val="bg1"/>
                    </a:solidFill>
                  </a:rPr>
                  <a:t>IntListNode</a:t>
                </a:r>
                <a:endParaRPr lang="en-US" sz="11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100" dirty="0">
                    <a:solidFill>
                      <a:schemeClr val="bg1"/>
                    </a:solidFill>
                  </a:rPr>
                  <a:t>object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56022D5-5291-42E5-908D-373EB5E7A3FB}"/>
                  </a:ext>
                </a:extLst>
              </p:cNvPr>
              <p:cNvSpPr/>
              <p:nvPr/>
            </p:nvSpPr>
            <p:spPr>
              <a:xfrm>
                <a:off x="3439322" y="5202825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Data: 30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A0507B8-EDAB-4792-86DF-D61CD68142BD}"/>
                  </a:ext>
                </a:extLst>
              </p:cNvPr>
              <p:cNvSpPr/>
              <p:nvPr/>
            </p:nvSpPr>
            <p:spPr>
              <a:xfrm>
                <a:off x="3439321" y="5736226"/>
                <a:ext cx="2265357" cy="5334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Next: null</a:t>
                </a:r>
              </a:p>
            </p:txBody>
          </p:sp>
        </p:grpSp>
        <p:cxnSp>
          <p:nvCxnSpPr>
            <p:cNvPr id="13" name="Connector: Elbow 12">
              <a:extLst>
                <a:ext uri="{FF2B5EF4-FFF2-40B4-BE49-F238E27FC236}">
                  <a16:creationId xmlns:a16="http://schemas.microsoft.com/office/drawing/2014/main" id="{0D247C68-6188-4C50-8B9F-3551A00C3ACD}"/>
                </a:ext>
              </a:extLst>
            </p:cNvPr>
            <p:cNvCxnSpPr>
              <a:cxnSpLocks/>
              <a:stCxn id="23" idx="3"/>
              <a:endCxn id="18" idx="0"/>
            </p:cNvCxnSpPr>
            <p:nvPr/>
          </p:nvCxnSpPr>
          <p:spPr>
            <a:xfrm flipV="1">
              <a:off x="2716734" y="4565649"/>
              <a:ext cx="1855267" cy="1437279"/>
            </a:xfrm>
            <a:prstGeom prst="bentConnector4">
              <a:avLst>
                <a:gd name="adj1" fmla="val 19474"/>
                <a:gd name="adj2" fmla="val 133719"/>
              </a:avLst>
            </a:prstGeom>
            <a:ln w="76200"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Connector: Elbow 13">
              <a:extLst>
                <a:ext uri="{FF2B5EF4-FFF2-40B4-BE49-F238E27FC236}">
                  <a16:creationId xmlns:a16="http://schemas.microsoft.com/office/drawing/2014/main" id="{9049C644-DA18-4882-8CA0-9ECFD709232C}"/>
                </a:ext>
              </a:extLst>
            </p:cNvPr>
            <p:cNvCxnSpPr>
              <a:cxnSpLocks/>
              <a:stCxn id="20" idx="3"/>
              <a:endCxn id="15" idx="0"/>
            </p:cNvCxnSpPr>
            <p:nvPr/>
          </p:nvCxnSpPr>
          <p:spPr>
            <a:xfrm flipV="1">
              <a:off x="5704679" y="4565649"/>
              <a:ext cx="1855266" cy="1437279"/>
            </a:xfrm>
            <a:prstGeom prst="bentConnector4">
              <a:avLst>
                <a:gd name="adj1" fmla="val 19474"/>
                <a:gd name="adj2" fmla="val 126932"/>
              </a:avLst>
            </a:prstGeom>
            <a:ln w="76200"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FEECC8A9-68D2-41C8-9BAC-FAA265A58D8A}"/>
              </a:ext>
            </a:extLst>
          </p:cNvPr>
          <p:cNvSpPr/>
          <p:nvPr/>
        </p:nvSpPr>
        <p:spPr>
          <a:xfrm>
            <a:off x="437722" y="3242464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AAA3FFD-1120-49B1-AEC9-040B01959363}"/>
              </a:ext>
            </a:extLst>
          </p:cNvPr>
          <p:cNvSpPr/>
          <p:nvPr/>
        </p:nvSpPr>
        <p:spPr>
          <a:xfrm>
            <a:off x="437722" y="3648863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ACC3F7B-816F-4DE4-A74F-60BAFEE78088}"/>
              </a:ext>
            </a:extLst>
          </p:cNvPr>
          <p:cNvSpPr/>
          <p:nvPr/>
        </p:nvSpPr>
        <p:spPr>
          <a:xfrm>
            <a:off x="1208886" y="3242464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B4E18D2-1FC0-46CD-9025-CC80C119740E}"/>
              </a:ext>
            </a:extLst>
          </p:cNvPr>
          <p:cNvSpPr/>
          <p:nvPr/>
        </p:nvSpPr>
        <p:spPr>
          <a:xfrm>
            <a:off x="1208886" y="3648863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3CE16A0-F69B-4ADF-9184-E9FB2B0C266E}"/>
              </a:ext>
            </a:extLst>
          </p:cNvPr>
          <p:cNvSpPr/>
          <p:nvPr/>
        </p:nvSpPr>
        <p:spPr>
          <a:xfrm>
            <a:off x="1980050" y="3242464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5B2CDC6-F9DD-4A8F-B703-A7DCE8D875FE}"/>
              </a:ext>
            </a:extLst>
          </p:cNvPr>
          <p:cNvSpPr/>
          <p:nvPr/>
        </p:nvSpPr>
        <p:spPr>
          <a:xfrm>
            <a:off x="1980050" y="3648863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id="{422FBCD1-65E6-4783-A1E6-61CE4EC79A8B}"/>
              </a:ext>
            </a:extLst>
          </p:cNvPr>
          <p:cNvSpPr/>
          <p:nvPr/>
        </p:nvSpPr>
        <p:spPr>
          <a:xfrm flipV="1">
            <a:off x="4045465" y="4231137"/>
            <a:ext cx="605385" cy="94826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row: Down 66">
            <a:extLst>
              <a:ext uri="{FF2B5EF4-FFF2-40B4-BE49-F238E27FC236}">
                <a16:creationId xmlns:a16="http://schemas.microsoft.com/office/drawing/2014/main" id="{4F71E21D-26CC-4973-85C7-8641D6DFC070}"/>
              </a:ext>
            </a:extLst>
          </p:cNvPr>
          <p:cNvSpPr/>
          <p:nvPr/>
        </p:nvSpPr>
        <p:spPr>
          <a:xfrm flipV="1">
            <a:off x="502878" y="4231137"/>
            <a:ext cx="605385" cy="94826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tar: 5 Points 67">
            <a:extLst>
              <a:ext uri="{FF2B5EF4-FFF2-40B4-BE49-F238E27FC236}">
                <a16:creationId xmlns:a16="http://schemas.microsoft.com/office/drawing/2014/main" id="{5EA8FECE-E541-48CA-875A-2A0C57468AA9}"/>
              </a:ext>
            </a:extLst>
          </p:cNvPr>
          <p:cNvSpPr/>
          <p:nvPr/>
        </p:nvSpPr>
        <p:spPr>
          <a:xfrm>
            <a:off x="2073626" y="1605220"/>
            <a:ext cx="5098326" cy="3647560"/>
          </a:xfrm>
          <a:prstGeom prst="star5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0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20504 0.002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3" y="13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08438 0.0027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38 0.00278 L 0.17465 0.002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04 0.00278 L 0.40504 0.009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6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11527</TotalTime>
  <Words>253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Consolas</vt:lpstr>
      <vt:lpstr>Courier New</vt:lpstr>
      <vt:lpstr>Lucida Sans Unicode</vt:lpstr>
      <vt:lpstr>Times New Roman</vt:lpstr>
      <vt:lpstr>Verdana</vt:lpstr>
      <vt:lpstr>Wingdings 2</vt:lpstr>
      <vt:lpstr>Wingdings 3</vt:lpstr>
      <vt:lpstr>Concourse</vt:lpstr>
      <vt:lpstr>Automatically checking  your linked lists: the LinkedList_Verifier class</vt:lpstr>
      <vt:lpstr>Tl;Dr:</vt:lpstr>
      <vt:lpstr>This is what your linked list looks like</vt:lpstr>
      <vt:lpstr>How I check your list</vt:lpstr>
      <vt:lpstr>The LinkedList_Verifier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mike</cp:lastModifiedBy>
  <cp:revision>591</cp:revision>
  <dcterms:created xsi:type="dcterms:W3CDTF">2001-06-15T01:31:23Z</dcterms:created>
  <dcterms:modified xsi:type="dcterms:W3CDTF">2018-04-09T05:59:39Z</dcterms:modified>
</cp:coreProperties>
</file>