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2"/>
  </p:notesMasterIdLst>
  <p:sldIdLst>
    <p:sldId id="268" r:id="rId2"/>
    <p:sldId id="306" r:id="rId3"/>
    <p:sldId id="317" r:id="rId4"/>
    <p:sldId id="307" r:id="rId5"/>
    <p:sldId id="308" r:id="rId6"/>
    <p:sldId id="316" r:id="rId7"/>
    <p:sldId id="310" r:id="rId8"/>
    <p:sldId id="319" r:id="rId9"/>
    <p:sldId id="320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6502" autoAdjust="0"/>
  </p:normalViewPr>
  <p:slideViewPr>
    <p:cSldViewPr snapToGrid="0">
      <p:cViewPr varScale="1">
        <p:scale>
          <a:sx n="101" d="100"/>
          <a:sy n="101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FB72F-73A7-497A-99CF-02472756B7EF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4174E-9FBE-44F6-8ACB-F9C163349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7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http://blog.tylerholmes.com/2008/09/what-difference-between-dispose-and.html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4174E-9FBE-44F6-8ACB-F9C1633491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76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http://blog.tylerholmes.com/2008/09/what-difference-between-dispose-and.html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4174E-9FBE-44F6-8ACB-F9C1633491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52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StreamWriter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Ctor</a:t>
            </a:r>
            <a:r>
              <a:rPr lang="en-US" baseline="0" dirty="0" smtClean="0"/>
              <a:t> docs: </a:t>
            </a:r>
            <a:r>
              <a:rPr lang="en-US" dirty="0" smtClean="0"/>
              <a:t>https://msdn.microsoft.com/en-us/library/fysy0a4b(v=vs.110).aspx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C4174E-9FBE-44F6-8ACB-F9C1633491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25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35291-6140-4971-8081-0E2AFE03CDE7}" type="datetime1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DD8DA9B-5572-4EE0-8690-3C8FB8E0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4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7B063-F7BD-4541-849B-4F99C6132765}" type="datetime1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D8DA9B-5572-4EE0-8690-3C8FB8E0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2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1906E-BEFB-410F-B260-2A1B4152A62D}" type="datetime1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D8DA9B-5572-4EE0-8690-3C8FB8E0EF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0153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D044E-9BB3-4DF6-92A0-326352EC8305}" type="datetime1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D8DA9B-5572-4EE0-8690-3C8FB8E0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59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A6EF-BD4C-4CE8-A6C3-FBF39D3AA97B}" type="datetime1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D8DA9B-5572-4EE0-8690-3C8FB8E0EF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7775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18A2-CE09-4BDB-A6F9-7AF7F045FB3B}" type="datetime1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D8DA9B-5572-4EE0-8690-3C8FB8E0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67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89ED-DFF5-4B10-8DCE-A437E3072252}" type="datetime1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DA9B-5572-4EE0-8690-3C8FB8E0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684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F7CB-BECF-43D6-B2F1-365E3EF1DD58}" type="datetime1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DA9B-5572-4EE0-8690-3C8FB8E0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43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5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47337"/>
            <a:ext cx="8911687" cy="89615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338" y="1301674"/>
            <a:ext cx="9920274" cy="498079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403327"/>
            <a:ext cx="1146283" cy="370396"/>
          </a:xfrm>
        </p:spPr>
        <p:txBody>
          <a:bodyPr/>
          <a:lstStyle/>
          <a:p>
            <a:fld id="{12E1F5A0-9779-485C-9651-25250EF4FADC}" type="datetime1">
              <a:rPr lang="en-US" smtClean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504612" y="147337"/>
            <a:ext cx="601658" cy="756305"/>
          </a:xfrm>
        </p:spPr>
        <p:txBody>
          <a:bodyPr/>
          <a:lstStyle>
            <a:lvl1pPr algn="r">
              <a:defRPr sz="2400"/>
            </a:lvl1pPr>
          </a:lstStyle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DA9B-5572-4EE0-8690-3C8FB8E0EF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77038" y="6394450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3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A779E-3C73-49E7-A1B4-872F8AE1E4EB}" type="datetime1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D8DA9B-5572-4EE0-8690-3C8FB8E0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2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028A-FE4A-4985-AD25-D787F3095611}" type="datetime1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D8DA9B-5572-4EE0-8690-3C8FB8E0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7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84B6F-3C52-4352-A2AE-6D69208E394B}" type="datetime1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D8DA9B-5572-4EE0-8690-3C8FB8E0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8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95DB-7515-4D9E-B7D7-14C6B86EFD5F}" type="datetime1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DA9B-5572-4EE0-8690-3C8FB8E0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6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083A4-7429-4752-B724-26D6A2EBB50A}" type="datetime1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DA9B-5572-4EE0-8690-3C8FB8E0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2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CC93B-A99D-45D5-AC38-A8EC4ED28468}" type="datetime1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DA9B-5572-4EE0-8690-3C8FB8E0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7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6B47A-E969-4D9A-BA5B-E9A4042C0401}" type="datetime1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D8DA9B-5572-4EE0-8690-3C8FB8E0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1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84B29-DDC7-41B5-A2E6-D29FC3ADEFF0}" type="datetime1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DD8DA9B-5572-4EE0-8690-3C8FB8E0E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4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File Output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data out to a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D4E7F-A2C4-4AA4-B2C0-8392ED4C144E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25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Chapter 6 slides from </a:t>
            </a:r>
            <a:r>
              <a:rPr lang="en-US" dirty="0" err="1" smtClean="0"/>
              <a:t>Reges</a:t>
            </a:r>
            <a:r>
              <a:rPr lang="en-US" dirty="0" smtClean="0"/>
              <a:t> and </a:t>
            </a:r>
            <a:r>
              <a:rPr lang="en-US" dirty="0" err="1" smtClean="0"/>
              <a:t>Stepp’s</a:t>
            </a:r>
            <a:r>
              <a:rPr lang="en-US" dirty="0" smtClean="0"/>
              <a:t> excellent “Building Java Programs” textbook was used as the basis of these slides.</a:t>
            </a:r>
          </a:p>
          <a:p>
            <a:pPr lvl="2"/>
            <a:r>
              <a:rPr lang="en-US" dirty="0" smtClean="0"/>
              <a:t>The instructor was given permission by the publisher to use those slides in this course.</a:t>
            </a:r>
          </a:p>
          <a:p>
            <a:r>
              <a:rPr lang="en-US" dirty="0" smtClean="0"/>
              <a:t>Those slides were modified to work in C#.  </a:t>
            </a:r>
          </a:p>
          <a:p>
            <a:pPr lvl="1"/>
            <a:r>
              <a:rPr lang="en-US" dirty="0" smtClean="0"/>
              <a:t>Java has two methods of interacting with files: token-based and line-based.  </a:t>
            </a:r>
          </a:p>
          <a:p>
            <a:pPr lvl="1"/>
            <a:r>
              <a:rPr lang="en-US" dirty="0" smtClean="0"/>
              <a:t>C#’s implementation does not have this distinction (which avoids some problems at the cost of requiring more complicated code)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2F9285A3-C42D-43CF-94BD-CAEAE15FCDD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DA9B-5572-4EE0-8690-3C8FB8E0EF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64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Output to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338" y="903642"/>
            <a:ext cx="9920274" cy="5761853"/>
          </a:xfrm>
        </p:spPr>
        <p:txBody>
          <a:bodyPr>
            <a:normAutofit fontScale="92500" lnSpcReduction="20000"/>
          </a:bodyPr>
          <a:lstStyle/>
          <a:p>
            <a:pPr marL="273050" indent="-273050">
              <a:lnSpc>
                <a:spcPct val="110000"/>
              </a:lnSpc>
            </a:pPr>
            <a:r>
              <a:rPr lang="en-US" altLang="en-US" b="1" dirty="0" err="1">
                <a:latin typeface="Courier New" panose="02070309020205020404" pitchFamily="49" charset="0"/>
              </a:rPr>
              <a:t>StreamWriter</a:t>
            </a:r>
            <a:r>
              <a:rPr lang="en-US" altLang="en-US" dirty="0"/>
              <a:t>: An object in the </a:t>
            </a:r>
            <a:r>
              <a:rPr lang="en-US" altLang="en-US" dirty="0">
                <a:latin typeface="Courier New" panose="02070309020205020404" pitchFamily="49" charset="0"/>
              </a:rPr>
              <a:t>System.IO</a:t>
            </a:r>
            <a:r>
              <a:rPr lang="en-US" altLang="en-US" dirty="0"/>
              <a:t> namespace that lets you print output to a destination such as a file.</a:t>
            </a:r>
          </a:p>
          <a:p>
            <a:pPr marL="639763" lvl="1" indent="-246063">
              <a:lnSpc>
                <a:spcPct val="110000"/>
              </a:lnSpc>
              <a:buNone/>
            </a:pPr>
            <a:endParaRPr lang="en-US" altLang="en-US" sz="900" dirty="0"/>
          </a:p>
          <a:p>
            <a:pPr marL="639763" lvl="1" indent="-246063">
              <a:lnSpc>
                <a:spcPct val="110000"/>
              </a:lnSpc>
            </a:pPr>
            <a:r>
              <a:rPr lang="en-US" altLang="en-US" dirty="0"/>
              <a:t>Any methods you have used on </a:t>
            </a:r>
            <a:r>
              <a:rPr lang="en-US" altLang="en-US" dirty="0" err="1" smtClean="0">
                <a:latin typeface="Courier New" panose="02070309020205020404" pitchFamily="49" charset="0"/>
              </a:rPr>
              <a:t>Console.out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(such as </a:t>
            </a:r>
            <a:r>
              <a:rPr lang="en-US" altLang="en-US" dirty="0">
                <a:latin typeface="Courier New" panose="02070309020205020404" pitchFamily="49" charset="0"/>
              </a:rPr>
              <a:t>Write</a:t>
            </a:r>
            <a:r>
              <a:rPr lang="en-US" altLang="en-US" dirty="0"/>
              <a:t>, </a:t>
            </a:r>
            <a:r>
              <a:rPr lang="en-US" alt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WriteLine</a:t>
            </a:r>
            <a:r>
              <a:rPr lang="en-US" altLang="en-US" dirty="0"/>
              <a:t>) will work on a </a:t>
            </a:r>
            <a:r>
              <a:rPr lang="en-US" altLang="en-US" dirty="0" err="1">
                <a:latin typeface="Courier New" panose="02070309020205020404" pitchFamily="49" charset="0"/>
              </a:rPr>
              <a:t>StreamWriter</a:t>
            </a:r>
            <a:r>
              <a:rPr lang="en-US" altLang="en-US" dirty="0"/>
              <a:t>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dirty="0"/>
          </a:p>
          <a:p>
            <a:pPr marL="273050" indent="-273050">
              <a:lnSpc>
                <a:spcPct val="80000"/>
              </a:lnSpc>
            </a:pPr>
            <a:r>
              <a:rPr lang="en-US" altLang="en-US" sz="3000" dirty="0"/>
              <a:t>Syntax: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StreamWriter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/>
              <a:t>name</a:t>
            </a:r>
            <a:r>
              <a:rPr lang="en-US" altLang="en-US" sz="1800" dirty="0">
                <a:latin typeface="Courier New" panose="02070309020205020404" pitchFamily="49" charset="0"/>
              </a:rPr>
              <a:t> = new </a:t>
            </a:r>
            <a:r>
              <a:rPr lang="en-US" altLang="en-US" sz="1800" dirty="0" err="1">
                <a:latin typeface="Courier New" panose="02070309020205020404" pitchFamily="49" charset="0"/>
              </a:rPr>
              <a:t>StreamWriter</a:t>
            </a:r>
            <a:r>
              <a:rPr lang="en-US" altLang="en-US" sz="1800" dirty="0">
                <a:latin typeface="Courier New" panose="02070309020205020404" pitchFamily="49" charset="0"/>
              </a:rPr>
              <a:t>( "</a:t>
            </a:r>
            <a:r>
              <a:rPr lang="en-US" altLang="en-US" sz="1800" b="1" dirty="0"/>
              <a:t>file name</a:t>
            </a:r>
            <a:r>
              <a:rPr lang="en-US" altLang="en-US" sz="1800" dirty="0">
                <a:latin typeface="Courier New" panose="02070309020205020404" pitchFamily="49" charset="0"/>
              </a:rPr>
              <a:t>" );</a:t>
            </a:r>
            <a:endParaRPr lang="en-US" altLang="en-US" dirty="0">
              <a:latin typeface="Courier New" panose="02070309020205020404" pitchFamily="49" charset="0"/>
            </a:endParaRPr>
          </a:p>
          <a:p>
            <a:pPr marL="273050" indent="-273050">
              <a:buNone/>
            </a:pPr>
            <a:endParaRPr lang="en-US" altLang="en-US" sz="1600" dirty="0">
              <a:latin typeface="Courier New" panose="02070309020205020404" pitchFamily="49" charset="0"/>
            </a:endParaRPr>
          </a:p>
          <a:p>
            <a:pPr marL="336550"/>
            <a:r>
              <a:rPr lang="en-US" altLang="en-US" dirty="0"/>
              <a:t>Example: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</a:rPr>
              <a:t>StreamWriter</a:t>
            </a:r>
            <a:r>
              <a:rPr lang="en-US" altLang="en-US" sz="1800" dirty="0" smtClean="0">
                <a:latin typeface="Courier New" panose="02070309020205020404" pitchFamily="49" charset="0"/>
              </a:rPr>
              <a:t> </a:t>
            </a:r>
            <a:r>
              <a:rPr lang="en-US" altLang="en-US" sz="1800" dirty="0">
                <a:latin typeface="Courier New" panose="02070309020205020404" pitchFamily="49" charset="0"/>
              </a:rPr>
              <a:t>output = new </a:t>
            </a:r>
            <a:r>
              <a:rPr lang="en-US" altLang="en-US" sz="1800" dirty="0" err="1">
                <a:latin typeface="Courier New" panose="02070309020205020404" pitchFamily="49" charset="0"/>
              </a:rPr>
              <a:t>StreamWriter</a:t>
            </a:r>
            <a:r>
              <a:rPr lang="en-US" altLang="en-US" sz="1800" dirty="0">
                <a:latin typeface="Courier New" panose="02070309020205020404" pitchFamily="49" charset="0"/>
              </a:rPr>
              <a:t>( "out.txt" 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output.WriteLine</a:t>
            </a:r>
            <a:r>
              <a:rPr lang="en-US" altLang="en-US" sz="1800" dirty="0">
                <a:latin typeface="Courier New" panose="02070309020205020404" pitchFamily="49" charset="0"/>
              </a:rPr>
              <a:t>("Hello, file!");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output.WriteLine</a:t>
            </a:r>
            <a:r>
              <a:rPr lang="en-US" altLang="en-US" sz="1800" dirty="0">
                <a:latin typeface="Courier New" panose="02070309020205020404" pitchFamily="49" charset="0"/>
              </a:rPr>
              <a:t>("This is a second line of output</a:t>
            </a:r>
            <a:r>
              <a:rPr lang="en-US" altLang="en-US" sz="1800" dirty="0" smtClean="0">
                <a:latin typeface="Courier New" panose="02070309020205020404" pitchFamily="49" charset="0"/>
              </a:rPr>
              <a:t>.");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</a:rPr>
              <a:t>output.Dispose</a:t>
            </a:r>
            <a:r>
              <a:rPr lang="en-US" altLang="en-US" sz="1800" dirty="0" smtClean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1800" dirty="0" smtClean="0">
              <a:latin typeface="Courier New" panose="02070309020205020404" pitchFamily="49" charset="0"/>
            </a:endParaRPr>
          </a:p>
          <a:p>
            <a:pPr marL="279400">
              <a:lnSpc>
                <a:spcPct val="80000"/>
              </a:lnSpc>
            </a:pPr>
            <a:r>
              <a:rPr lang="en-US" altLang="en-US" sz="2200" b="1" dirty="0" smtClean="0">
                <a:solidFill>
                  <a:srgbClr val="7030A0"/>
                </a:solidFill>
              </a:rPr>
              <a:t>If you don’t call .Dispose() then C# will not write the data to the file</a:t>
            </a:r>
            <a:endParaRPr lang="en-US" altLang="en-US" sz="2200" b="1" dirty="0">
              <a:solidFill>
                <a:srgbClr val="7030A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DA9B-5572-4EE0-8690-3C8FB8E0EFA5}" type="slidenum">
              <a:rPr lang="en-US" smtClean="0"/>
              <a:t>2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832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Output to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4338" y="903642"/>
            <a:ext cx="9920274" cy="5761853"/>
          </a:xfrm>
        </p:spPr>
        <p:txBody>
          <a:bodyPr>
            <a:normAutofit/>
          </a:bodyPr>
          <a:lstStyle/>
          <a:p>
            <a:pPr marL="273050" indent="-273050">
              <a:lnSpc>
                <a:spcPct val="80000"/>
              </a:lnSpc>
            </a:pPr>
            <a:r>
              <a:rPr lang="en-US" altLang="en-US" sz="2000" dirty="0" smtClean="0"/>
              <a:t>Example</a:t>
            </a:r>
            <a:r>
              <a:rPr lang="en-US" altLang="en-US" sz="2000" dirty="0"/>
              <a:t>: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StreamWriter</a:t>
            </a:r>
            <a:r>
              <a:rPr lang="en-US" altLang="en-US" sz="1800" dirty="0">
                <a:latin typeface="Courier New" panose="02070309020205020404" pitchFamily="49" charset="0"/>
              </a:rPr>
              <a:t> output = new </a:t>
            </a:r>
            <a:r>
              <a:rPr lang="en-US" altLang="en-US" sz="1800" dirty="0" err="1">
                <a:latin typeface="Courier New" panose="02070309020205020404" pitchFamily="49" charset="0"/>
              </a:rPr>
              <a:t>StreamWriter</a:t>
            </a:r>
            <a:r>
              <a:rPr lang="en-US" altLang="en-US" sz="1800" dirty="0">
                <a:latin typeface="Courier New" panose="02070309020205020404" pitchFamily="49" charset="0"/>
              </a:rPr>
              <a:t>( "out.txt" 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output.WriteLine</a:t>
            </a:r>
            <a:r>
              <a:rPr lang="en-US" altLang="en-US" sz="1800" dirty="0">
                <a:latin typeface="Courier New" panose="02070309020205020404" pitchFamily="49" charset="0"/>
              </a:rPr>
              <a:t>("Hello, file!");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output.WriteLine</a:t>
            </a:r>
            <a:r>
              <a:rPr lang="en-US" altLang="en-US" sz="1800" dirty="0">
                <a:latin typeface="Courier New" panose="02070309020205020404" pitchFamily="49" charset="0"/>
              </a:rPr>
              <a:t>("This is a second line of output</a:t>
            </a:r>
            <a:r>
              <a:rPr lang="en-US" altLang="en-US" sz="1800" dirty="0" smtClean="0">
                <a:latin typeface="Courier New" panose="02070309020205020404" pitchFamily="49" charset="0"/>
              </a:rPr>
              <a:t>.");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</a:rPr>
              <a:t>output.Dispose</a:t>
            </a:r>
            <a:r>
              <a:rPr lang="en-US" altLang="en-US" sz="1800" dirty="0" smtClean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1800" dirty="0" smtClean="0">
              <a:latin typeface="Courier New" panose="02070309020205020404" pitchFamily="49" charset="0"/>
            </a:endParaRPr>
          </a:p>
          <a:p>
            <a:pPr marL="279400">
              <a:lnSpc>
                <a:spcPct val="80000"/>
              </a:lnSpc>
            </a:pPr>
            <a:r>
              <a:rPr lang="en-US" altLang="en-US" sz="2200" b="1" dirty="0" smtClean="0">
                <a:solidFill>
                  <a:srgbClr val="7030A0"/>
                </a:solidFill>
              </a:rPr>
              <a:t>If you don’t call .Dispose() then C# will not write the data to the file</a:t>
            </a:r>
          </a:p>
          <a:p>
            <a:pPr marL="279400">
              <a:lnSpc>
                <a:spcPct val="80000"/>
              </a:lnSpc>
            </a:pPr>
            <a:r>
              <a:rPr lang="en-US" altLang="en-US" sz="2200" dirty="0" smtClean="0">
                <a:solidFill>
                  <a:schemeClr val="tx1"/>
                </a:solidFill>
              </a:rPr>
              <a:t>You can use the ‘using’ construct, similar to the input slides: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using 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StreamWriter</a:t>
            </a:r>
            <a:r>
              <a:rPr lang="en-US" altLang="en-US" sz="1800" dirty="0">
                <a:latin typeface="Courier New" panose="02070309020205020404" pitchFamily="49" charset="0"/>
              </a:rPr>
              <a:t> output = new </a:t>
            </a:r>
            <a:r>
              <a:rPr lang="en-US" altLang="en-US" sz="1800" dirty="0" err="1">
                <a:latin typeface="Courier New" panose="02070309020205020404" pitchFamily="49" charset="0"/>
              </a:rPr>
              <a:t>StreamWriter</a:t>
            </a:r>
            <a:r>
              <a:rPr lang="en-US" altLang="en-US" sz="1800" dirty="0">
                <a:latin typeface="Courier New" panose="02070309020205020404" pitchFamily="49" charset="0"/>
              </a:rPr>
              <a:t>("out.txt"))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</a:rPr>
              <a:t>output.WriteLine</a:t>
            </a:r>
            <a:r>
              <a:rPr lang="en-US" altLang="en-US" sz="1800" dirty="0">
                <a:latin typeface="Courier New" panose="02070309020205020404" pitchFamily="49" charset="0"/>
              </a:rPr>
              <a:t>("Hello, file!");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    </a:t>
            </a:r>
            <a:r>
              <a:rPr lang="en-US" altLang="en-US" sz="1800" dirty="0" err="1">
                <a:latin typeface="Courier New" panose="02070309020205020404" pitchFamily="49" charset="0"/>
              </a:rPr>
              <a:t>output.WriteLine</a:t>
            </a:r>
            <a:r>
              <a:rPr lang="en-US" altLang="en-US" sz="1800" dirty="0">
                <a:latin typeface="Courier New" panose="02070309020205020404" pitchFamily="49" charset="0"/>
              </a:rPr>
              <a:t>("This is a second line of output.");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} // </a:t>
            </a:r>
            <a:r>
              <a:rPr lang="en-US" altLang="en-US" sz="1800" dirty="0" err="1">
                <a:latin typeface="Courier New" panose="02070309020205020404" pitchFamily="49" charset="0"/>
              </a:rPr>
              <a:t>output.Dispose</a:t>
            </a:r>
            <a:r>
              <a:rPr lang="en-US" altLang="en-US" sz="1800" dirty="0">
                <a:latin typeface="Courier New" panose="02070309020205020404" pitchFamily="49" charset="0"/>
              </a:rPr>
              <a:t>() called here automatically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// This is C#-specific</a:t>
            </a:r>
            <a:endParaRPr lang="en-US" altLang="en-US" sz="2200" dirty="0" smtClean="0">
              <a:solidFill>
                <a:schemeClr val="tx1"/>
              </a:solidFill>
            </a:endParaRPr>
          </a:p>
          <a:p>
            <a:pPr marL="279400">
              <a:lnSpc>
                <a:spcPct val="80000"/>
              </a:lnSpc>
            </a:pPr>
            <a:endParaRPr lang="en-US" altLang="en-US" sz="2200" dirty="0" smtClean="0">
              <a:solidFill>
                <a:schemeClr val="tx1"/>
              </a:solidFill>
            </a:endParaRPr>
          </a:p>
          <a:p>
            <a:pPr marL="279400">
              <a:lnSpc>
                <a:spcPct val="80000"/>
              </a:lnSpc>
            </a:pPr>
            <a:r>
              <a:rPr lang="en-US" altLang="en-US" sz="2200" dirty="0" smtClean="0">
                <a:solidFill>
                  <a:schemeClr val="tx1"/>
                </a:solidFill>
              </a:rPr>
              <a:t>We’ll </a:t>
            </a:r>
            <a:r>
              <a:rPr lang="en-US" altLang="en-US" sz="2200" dirty="0">
                <a:solidFill>
                  <a:schemeClr val="tx1"/>
                </a:solidFill>
              </a:rPr>
              <a:t>use the .</a:t>
            </a:r>
            <a:r>
              <a:rPr lang="en-US" altLang="en-US" sz="2200" dirty="0" err="1">
                <a:solidFill>
                  <a:schemeClr val="tx1"/>
                </a:solidFill>
              </a:rPr>
              <a:t>Dipose</a:t>
            </a:r>
            <a:r>
              <a:rPr lang="en-US" altLang="en-US" sz="2200" dirty="0">
                <a:solidFill>
                  <a:schemeClr val="tx1"/>
                </a:solidFill>
              </a:rPr>
              <a:t>() pattern in these slides (so you’re used to it</a:t>
            </a:r>
            <a:r>
              <a:rPr lang="en-US" altLang="en-US" sz="2200" dirty="0" smtClean="0">
                <a:solidFill>
                  <a:schemeClr val="tx1"/>
                </a:solidFill>
              </a:rPr>
              <a:t>)</a:t>
            </a:r>
            <a:endParaRPr lang="en-US" altLang="en-US" sz="22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DA9B-5572-4EE0-8690-3C8FB8E0EFA5}" type="slidenum">
              <a:rPr lang="en-US" smtClean="0"/>
              <a:t>3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22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Details about </a:t>
            </a:r>
            <a:r>
              <a:rPr lang="en-US" altLang="en-US" dirty="0" err="1">
                <a:latin typeface="Courier New" panose="02070309020205020404" pitchFamily="49" charset="0"/>
              </a:rPr>
              <a:t>StreamWriter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</a:rPr>
              <a:t>StreamWriter</a:t>
            </a:r>
            <a:r>
              <a:rPr lang="en-US" altLang="en-US" sz="1800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/>
              <a:t>name</a:t>
            </a:r>
            <a:r>
              <a:rPr lang="en-US" altLang="en-US" sz="1800" dirty="0">
                <a:latin typeface="Courier New" panose="02070309020205020404" pitchFamily="49" charset="0"/>
              </a:rPr>
              <a:t> = new 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StreamWriter</a:t>
            </a:r>
            <a:r>
              <a:rPr lang="en-US" altLang="en-US" sz="1800" dirty="0" smtClean="0">
                <a:latin typeface="Courier New" panose="02070309020205020404" pitchFamily="49" charset="0"/>
              </a:rPr>
              <a:t>( "</a:t>
            </a:r>
            <a:r>
              <a:rPr lang="en-US" altLang="en-US" sz="1800" b="1" dirty="0"/>
              <a:t>file </a:t>
            </a:r>
            <a:r>
              <a:rPr lang="en-US" altLang="en-US" sz="1800" b="1" dirty="0" smtClean="0"/>
              <a:t>name</a:t>
            </a:r>
            <a:r>
              <a:rPr lang="en-US" altLang="en-US" sz="1800" dirty="0" smtClean="0">
                <a:latin typeface="Courier New" panose="02070309020205020404" pitchFamily="49" charset="0"/>
              </a:rPr>
              <a:t>" );</a:t>
            </a:r>
            <a:endParaRPr lang="en-US" alt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800" dirty="0"/>
          </a:p>
          <a:p>
            <a:pPr lvl="1">
              <a:lnSpc>
                <a:spcPct val="110000"/>
              </a:lnSpc>
            </a:pPr>
            <a:r>
              <a:rPr lang="en-US" altLang="en-US" dirty="0"/>
              <a:t>If the given file does not exist, it is created.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If the given file already exists, it is overwritten.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dirty="0"/>
          </a:p>
          <a:p>
            <a:pPr lvl="1">
              <a:lnSpc>
                <a:spcPct val="110000"/>
              </a:lnSpc>
            </a:pPr>
            <a:r>
              <a:rPr lang="en-US" altLang="en-US" dirty="0"/>
              <a:t>The output you print appears in a file, not on the console.</a:t>
            </a:r>
            <a:br>
              <a:rPr lang="en-US" altLang="en-US" dirty="0"/>
            </a:br>
            <a:r>
              <a:rPr lang="en-US" altLang="en-US" dirty="0"/>
              <a:t>You will have to open the file with an editor to see it.</a:t>
            </a:r>
          </a:p>
          <a:p>
            <a:pPr lvl="2">
              <a:lnSpc>
                <a:spcPct val="110000"/>
              </a:lnSpc>
            </a:pPr>
            <a:endParaRPr lang="en-US" altLang="en-US" dirty="0"/>
          </a:p>
          <a:p>
            <a:pPr lvl="1">
              <a:lnSpc>
                <a:spcPct val="110000"/>
              </a:lnSpc>
            </a:pPr>
            <a:r>
              <a:rPr lang="en-US" altLang="en-US" dirty="0"/>
              <a:t>Do not open the same file for both reading </a:t>
            </a:r>
            <a:r>
              <a:rPr lang="en-US" altLang="en-US" dirty="0" smtClean="0"/>
              <a:t>(</a:t>
            </a:r>
            <a:r>
              <a:rPr lang="en-US" altLang="en-US" dirty="0" err="1" smtClean="0">
                <a:latin typeface="Courier New" panose="02070309020205020404" pitchFamily="49" charset="0"/>
              </a:rPr>
              <a:t>StreamReader</a:t>
            </a:r>
            <a:r>
              <a:rPr lang="en-US" altLang="en-US" dirty="0" smtClean="0"/>
              <a:t>)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and writing (</a:t>
            </a:r>
            <a:r>
              <a:rPr lang="en-US" altLang="en-US" dirty="0" err="1">
                <a:latin typeface="Courier New" panose="02070309020205020404" pitchFamily="49" charset="0"/>
              </a:rPr>
              <a:t>StreamWriter</a:t>
            </a:r>
            <a:r>
              <a:rPr lang="en-US" altLang="en-US" dirty="0"/>
              <a:t>) at the same time.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You will overwrite your input file with an empty file (0 bytes</a:t>
            </a:r>
            <a:r>
              <a:rPr lang="en-US" altLang="en-US" dirty="0" smtClean="0"/>
              <a:t>).</a:t>
            </a: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DA9B-5572-4EE0-8690-3C8FB8E0EFA5}" type="slidenum">
              <a:rPr lang="en-US" smtClean="0"/>
              <a:t>4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42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latin typeface="Courier New" panose="02070309020205020404" pitchFamily="49" charset="0"/>
              </a:rPr>
              <a:t>Console.Out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 err="1">
                <a:latin typeface="Courier New" panose="02070309020205020404" pitchFamily="49" charset="0"/>
              </a:rPr>
              <a:t>StreamWriter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979" y="787782"/>
            <a:ext cx="10554117" cy="5716083"/>
          </a:xfrm>
        </p:spPr>
        <p:txBody>
          <a:bodyPr>
            <a:noAutofit/>
          </a:bodyPr>
          <a:lstStyle/>
          <a:p>
            <a:pPr marL="273050" indent="-273050"/>
            <a:r>
              <a:rPr lang="en-US" altLang="en-US" dirty="0"/>
              <a:t>The console output object, </a:t>
            </a:r>
            <a:r>
              <a:rPr lang="en-US" altLang="en-US" dirty="0" err="1" smtClean="0">
                <a:latin typeface="Courier New" panose="02070309020205020404" pitchFamily="49" charset="0"/>
              </a:rPr>
              <a:t>Console.Out</a:t>
            </a:r>
            <a:r>
              <a:rPr lang="en-US" altLang="en-US" dirty="0" smtClean="0"/>
              <a:t>, </a:t>
            </a:r>
            <a:r>
              <a:rPr lang="en-US" altLang="en-US" dirty="0"/>
              <a:t>is a </a:t>
            </a:r>
            <a:r>
              <a:rPr lang="en-US" altLang="en-US" dirty="0" err="1" smtClean="0">
                <a:latin typeface="Courier New" panose="02070309020205020404" pitchFamily="49" charset="0"/>
              </a:rPr>
              <a:t>TextWriter</a:t>
            </a:r>
            <a:r>
              <a:rPr lang="en-US" altLang="en-US" dirty="0" smtClean="0"/>
              <a:t>.</a:t>
            </a:r>
          </a:p>
          <a:p>
            <a:pPr marL="273050" indent="-273050"/>
            <a:r>
              <a:rPr lang="en-US" altLang="en-US" dirty="0" smtClean="0"/>
              <a:t>The </a:t>
            </a:r>
            <a:r>
              <a:rPr lang="en-US" altLang="en-US" dirty="0" err="1" smtClean="0">
                <a:latin typeface="Courier New" panose="02070309020205020404" pitchFamily="49" charset="0"/>
              </a:rPr>
              <a:t>StreamWriter</a:t>
            </a:r>
            <a:r>
              <a:rPr lang="en-US" altLang="en-US" dirty="0" smtClean="0"/>
              <a:t> class is a subclass of the </a:t>
            </a:r>
            <a:r>
              <a:rPr lang="en-US" altLang="en-US" dirty="0" err="1" smtClean="0">
                <a:latin typeface="Courier New" panose="02070309020205020404" pitchFamily="49" charset="0"/>
              </a:rPr>
              <a:t>TextWriter</a:t>
            </a:r>
            <a:r>
              <a:rPr lang="en-US" altLang="en-US" dirty="0" smtClean="0"/>
              <a:t> class.</a:t>
            </a:r>
            <a:endParaRPr lang="en-US" altLang="en-US" dirty="0"/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1800" b="1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600" b="1" dirty="0" err="1" smtClean="0">
                <a:latin typeface="Courier New" panose="02070309020205020404" pitchFamily="49" charset="0"/>
              </a:rPr>
              <a:t>TextWriter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1600" b="1" dirty="0">
                <a:latin typeface="Courier New" panose="02070309020205020404" pitchFamily="49" charset="0"/>
              </a:rPr>
              <a:t>out1 =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Console.Out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;</a:t>
            </a:r>
            <a:endParaRPr lang="en-US" altLang="en-US" sz="1600" b="1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600" dirty="0" err="1" smtClean="0">
                <a:latin typeface="Courier New" panose="02070309020205020404" pitchFamily="49" charset="0"/>
              </a:rPr>
              <a:t>TextWriter</a:t>
            </a:r>
            <a:r>
              <a:rPr lang="en-US" altLang="en-US" sz="1600" dirty="0" smtClean="0">
                <a:latin typeface="Courier New" panose="02070309020205020404" pitchFamily="49" charset="0"/>
              </a:rPr>
              <a:t> </a:t>
            </a:r>
            <a:r>
              <a:rPr lang="en-US" altLang="en-US" sz="1600" dirty="0">
                <a:latin typeface="Courier New" panose="02070309020205020404" pitchFamily="49" charset="0"/>
              </a:rPr>
              <a:t>out2 = new </a:t>
            </a:r>
            <a:r>
              <a:rPr lang="en-US" altLang="en-US" sz="1600" dirty="0" err="1" smtClean="0">
                <a:latin typeface="Courier New" panose="02070309020205020404" pitchFamily="49" charset="0"/>
              </a:rPr>
              <a:t>StreamWriter</a:t>
            </a:r>
            <a:r>
              <a:rPr lang="en-US" altLang="en-US" sz="1600" dirty="0" smtClean="0">
                <a:latin typeface="Courier New" panose="02070309020205020404" pitchFamily="49" charset="0"/>
              </a:rPr>
              <a:t>( "data.txt" );</a:t>
            </a:r>
            <a:endParaRPr lang="en-US" altLang="en-US" sz="16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out1.WriteLine("Hello, console!");   </a:t>
            </a: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goes to console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600" dirty="0">
                <a:latin typeface="Courier New" panose="02070309020205020404" pitchFamily="49" charset="0"/>
              </a:rPr>
              <a:t>out2.WriteLine("Hello, file!");   </a:t>
            </a:r>
            <a:r>
              <a:rPr lang="en-US" alt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// goes to </a:t>
            </a:r>
            <a:r>
              <a:rPr lang="en-US" alt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file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1600" dirty="0" smtClean="0">
                <a:latin typeface="Courier New" panose="02070309020205020404" pitchFamily="49" charset="0"/>
              </a:rPr>
              <a:t>out2.Dispose();</a:t>
            </a:r>
            <a:endParaRPr lang="en-US" altLang="en-US" sz="1600" dirty="0"/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1600" dirty="0"/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1800" dirty="0"/>
          </a:p>
          <a:p>
            <a:pPr marL="639763" lvl="1" indent="-246063">
              <a:lnSpc>
                <a:spcPct val="110000"/>
              </a:lnSpc>
            </a:pPr>
            <a:r>
              <a:rPr lang="en-US" altLang="en-US" dirty="0"/>
              <a:t>A reference to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Console.Out</a:t>
            </a:r>
            <a:r>
              <a:rPr lang="en-US" altLang="en-US" dirty="0" smtClean="0"/>
              <a:t> </a:t>
            </a:r>
            <a:r>
              <a:rPr lang="en-US" altLang="en-US" dirty="0"/>
              <a:t>can be stored in a </a:t>
            </a:r>
            <a:r>
              <a:rPr lang="en-US" altLang="en-US" dirty="0" err="1" smtClean="0">
                <a:latin typeface="Courier New" panose="02070309020205020404" pitchFamily="49" charset="0"/>
              </a:rPr>
              <a:t>TextWriter</a:t>
            </a:r>
            <a:r>
              <a:rPr lang="en-US" altLang="en-US" dirty="0" smtClean="0"/>
              <a:t> </a:t>
            </a:r>
            <a:r>
              <a:rPr lang="en-US" altLang="en-US" dirty="0"/>
              <a:t>variable.</a:t>
            </a:r>
          </a:p>
          <a:p>
            <a:pPr lvl="2">
              <a:lnSpc>
                <a:spcPct val="110000"/>
              </a:lnSpc>
            </a:pPr>
            <a:r>
              <a:rPr lang="en-US" altLang="en-US" sz="1800" dirty="0"/>
              <a:t>Printing to that variable causes console output to appear.</a:t>
            </a:r>
          </a:p>
          <a:p>
            <a:pPr lvl="2">
              <a:lnSpc>
                <a:spcPct val="110000"/>
              </a:lnSpc>
            </a:pPr>
            <a:endParaRPr lang="en-US" altLang="en-US" sz="1800" dirty="0"/>
          </a:p>
          <a:p>
            <a:pPr marL="639763" lvl="1" indent="-246063">
              <a:lnSpc>
                <a:spcPct val="110000"/>
              </a:lnSpc>
            </a:pPr>
            <a:r>
              <a:rPr lang="en-US" altLang="en-US" dirty="0"/>
              <a:t>You can pass </a:t>
            </a:r>
            <a:r>
              <a:rPr lang="en-US" altLang="en-US" dirty="0" err="1" smtClean="0">
                <a:latin typeface="Courier New" panose="02070309020205020404" pitchFamily="49" charset="0"/>
              </a:rPr>
              <a:t>Console.out</a:t>
            </a:r>
            <a:r>
              <a:rPr lang="en-US" altLang="en-US" dirty="0" smtClean="0"/>
              <a:t> </a:t>
            </a:r>
            <a:r>
              <a:rPr lang="en-US" altLang="en-US" dirty="0"/>
              <a:t>to a method as a </a:t>
            </a:r>
            <a:r>
              <a:rPr lang="en-US" altLang="en-US" dirty="0" err="1" smtClean="0">
                <a:latin typeface="Courier New" panose="02070309020205020404" pitchFamily="49" charset="0"/>
              </a:rPr>
              <a:t>TextWriter</a:t>
            </a:r>
            <a:r>
              <a:rPr lang="en-US" altLang="en-US" dirty="0"/>
              <a:t>.</a:t>
            </a:r>
          </a:p>
          <a:p>
            <a:pPr lvl="2">
              <a:lnSpc>
                <a:spcPct val="110000"/>
              </a:lnSpc>
            </a:pPr>
            <a:r>
              <a:rPr lang="en-US" altLang="en-US" sz="1800" dirty="0"/>
              <a:t>Allows a method to send output to the console or a file.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DA9B-5572-4EE0-8690-3C8FB8E0EFA5}" type="slidenum">
              <a:rPr lang="en-US" smtClean="0"/>
              <a:t>5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43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619" y="0"/>
            <a:ext cx="8911687" cy="733926"/>
          </a:xfrm>
        </p:spPr>
        <p:txBody>
          <a:bodyPr/>
          <a:lstStyle/>
          <a:p>
            <a:r>
              <a:rPr lang="en-US" altLang="en-US" b="1" dirty="0"/>
              <a:t>Hours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5663" y="830178"/>
            <a:ext cx="10108949" cy="518962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Given a file </a:t>
            </a:r>
            <a:r>
              <a:rPr lang="en-US" altLang="en-US" dirty="0">
                <a:latin typeface="Courier New" panose="02070309020205020404" pitchFamily="49" charset="0"/>
              </a:rPr>
              <a:t>hours.txt</a:t>
            </a:r>
            <a:r>
              <a:rPr lang="en-US" altLang="en-US" dirty="0"/>
              <a:t> with the following contents: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123 Kim 12.5 8.1 7.6 3.2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456 Eric 4.0 11.6 6.5 2.7 12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789 </a:t>
            </a:r>
            <a:r>
              <a:rPr lang="en-US" altLang="en-US" dirty="0" err="1">
                <a:latin typeface="Courier New" panose="02070309020205020404" pitchFamily="49" charset="0"/>
              </a:rPr>
              <a:t>Stef</a:t>
            </a:r>
            <a:r>
              <a:rPr lang="en-US" altLang="en-US" dirty="0">
                <a:latin typeface="Courier New" panose="02070309020205020404" pitchFamily="49" charset="0"/>
              </a:rPr>
              <a:t> 8.0 8.0 8.0 8.0 7.5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/>
              <a:t>Task: compute </a:t>
            </a:r>
            <a:r>
              <a:rPr lang="en-US" altLang="en-US" dirty="0"/>
              <a:t>hours worked by each </a:t>
            </a:r>
            <a:r>
              <a:rPr lang="en-US" altLang="en-US" dirty="0" smtClean="0"/>
              <a:t>person</a:t>
            </a:r>
            <a:endParaRPr lang="en-US" altLang="en-US" sz="900" dirty="0"/>
          </a:p>
          <a:p>
            <a:pPr>
              <a:lnSpc>
                <a:spcPct val="110000"/>
              </a:lnSpc>
            </a:pPr>
            <a:r>
              <a:rPr lang="en-US" altLang="en-US" dirty="0" smtClean="0"/>
              <a:t>Send the output </a:t>
            </a:r>
            <a:r>
              <a:rPr lang="en-US" altLang="en-US" dirty="0"/>
              <a:t>to the file </a:t>
            </a:r>
            <a:r>
              <a:rPr lang="en-US" altLang="en-US" dirty="0">
                <a:latin typeface="Courier New" panose="02070309020205020404" pitchFamily="49" charset="0"/>
              </a:rPr>
              <a:t>hours_out.txt</a:t>
            </a:r>
            <a:r>
              <a:rPr lang="en-US" altLang="en-US" dirty="0" smtClean="0"/>
              <a:t>.</a:t>
            </a:r>
            <a:endParaRPr lang="en-US" altLang="en-US" sz="900" dirty="0"/>
          </a:p>
          <a:p>
            <a:pPr lvl="1">
              <a:lnSpc>
                <a:spcPct val="110000"/>
              </a:lnSpc>
            </a:pPr>
            <a:r>
              <a:rPr lang="en-US" altLang="en-US" dirty="0"/>
              <a:t>The program will produce no console output.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But the file </a:t>
            </a:r>
            <a:r>
              <a:rPr lang="en-US" altLang="en-US" dirty="0">
                <a:latin typeface="Courier New" panose="02070309020205020404" pitchFamily="49" charset="0"/>
              </a:rPr>
              <a:t>hours_out.txt</a:t>
            </a:r>
            <a:r>
              <a:rPr lang="en-US" altLang="en-US" dirty="0"/>
              <a:t> will be created with the text: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Kim (ID#123) worked 31.4 hours (7.85 hours/day)</a:t>
            </a:r>
            <a:endParaRPr lang="en-US" altLang="en-US" sz="9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Eric (ID#456) worked 36.8 hours (7.36 hours/day)</a:t>
            </a:r>
            <a:endParaRPr lang="en-US" altLang="en-US" sz="9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dirty="0" err="1">
                <a:latin typeface="Courier New" panose="02070309020205020404" pitchFamily="49" charset="0"/>
              </a:rPr>
              <a:t>Stef</a:t>
            </a:r>
            <a:r>
              <a:rPr lang="en-US" altLang="en-US" dirty="0">
                <a:latin typeface="Courier New" panose="02070309020205020404" pitchFamily="49" charset="0"/>
              </a:rPr>
              <a:t> (ID#789) worked 39.5 hours (7.9 hours/day)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71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705" y="7487"/>
            <a:ext cx="5197934" cy="896155"/>
          </a:xfrm>
        </p:spPr>
        <p:txBody>
          <a:bodyPr/>
          <a:lstStyle/>
          <a:p>
            <a:r>
              <a:rPr lang="en-US" altLang="en-US" dirty="0" smtClean="0">
                <a:latin typeface="Courier New" panose="02070309020205020404" pitchFamily="49" charset="0"/>
              </a:rPr>
              <a:t>Hours</a:t>
            </a:r>
            <a:r>
              <a:rPr lang="en-US" altLang="en-US" dirty="0" smtClean="0"/>
              <a:t> </a:t>
            </a:r>
            <a:r>
              <a:rPr lang="en-US" altLang="en-US" dirty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9884" y="516415"/>
            <a:ext cx="10527632" cy="6135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Slide_8()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char[] delimiters = { ' ', '\t' };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TextReader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input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StreamReader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("Files/hours.txt");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StreamWriter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output = new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StreamWriter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("Files/hours_out.txt");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input.ReadLine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 != null)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string[]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tokensFromLine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sLine.Split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(delimiters,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StringSplitOptions.RemoveEmptyEntries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tokensFromLine.Length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 3)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("Line contained fewer than 3 tokens! {0}",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continue; // get next line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DA9B-5572-4EE0-8690-3C8FB8E0EFA5}" type="slidenum">
              <a:rPr lang="en-US" smtClean="0"/>
              <a:t>7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26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7253" y="147337"/>
            <a:ext cx="3407359" cy="896155"/>
          </a:xfrm>
        </p:spPr>
        <p:txBody>
          <a:bodyPr/>
          <a:lstStyle/>
          <a:p>
            <a:r>
              <a:rPr lang="en-US" altLang="en-US" dirty="0" smtClean="0">
                <a:latin typeface="Courier New" panose="02070309020205020404" pitchFamily="49" charset="0"/>
              </a:rPr>
              <a:t>Hours</a:t>
            </a:r>
            <a:r>
              <a:rPr lang="en-US" altLang="en-US" dirty="0" smtClean="0"/>
              <a:t> </a:t>
            </a:r>
            <a:r>
              <a:rPr lang="en-US" altLang="en-US" dirty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80" y="63116"/>
            <a:ext cx="10096780" cy="65042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ID;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(false == Int32.TryParse(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tokensFromLine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[0], out ID))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("Line did not start with ID number! {0}",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continue; // get next line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string name 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tokensFromLine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[1];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double sum = 0.0;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count = 0;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 = 2; i 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tokensFromLine.Length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 i++)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double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Double.TryParse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tokensFromLine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[i], out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sum +=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dNum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count++;</a:t>
            </a:r>
          </a:p>
          <a:p>
            <a:pPr marL="0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DA9B-5572-4EE0-8690-3C8FB8E0EFA5}" type="slidenum">
              <a:rPr lang="en-US" smtClean="0"/>
              <a:t>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49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7253" y="147337"/>
            <a:ext cx="3407359" cy="896155"/>
          </a:xfrm>
        </p:spPr>
        <p:txBody>
          <a:bodyPr/>
          <a:lstStyle/>
          <a:p>
            <a:r>
              <a:rPr lang="en-US" altLang="en-US" dirty="0" smtClean="0">
                <a:latin typeface="Courier New" panose="02070309020205020404" pitchFamily="49" charset="0"/>
              </a:rPr>
              <a:t>Hours</a:t>
            </a:r>
            <a:r>
              <a:rPr lang="en-US" altLang="en-US" dirty="0" smtClean="0"/>
              <a:t> </a:t>
            </a:r>
            <a:r>
              <a:rPr lang="en-US" altLang="en-US" dirty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2705" y="147337"/>
            <a:ext cx="9711907" cy="650420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if( count == 0 ) // didn't find any hours worked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("Line did not find any hours worked! {0}",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sLine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continue; // get next line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double average = sum / count;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output.WriteLine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("{0} (ID#{1}) worked {2} hours ({3} hours/day)", name, ID, sum, average);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// If you change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output.WriteLine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to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// you’d see the output on the screen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output.Dispose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DA9B-5572-4EE0-8690-3C8FB8E0EFA5}" type="slidenum">
              <a:rPr lang="en-US" smtClean="0"/>
              <a:t>9</a:t>
            </a:fld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99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1745</TotalTime>
  <Words>745</Words>
  <Application>Microsoft Office PowerPoint</Application>
  <PresentationFormat>Widescreen</PresentationFormat>
  <Paragraphs>148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Wingdings</vt:lpstr>
      <vt:lpstr>Wingdings 3</vt:lpstr>
      <vt:lpstr>Wisp</vt:lpstr>
      <vt:lpstr>File Output</vt:lpstr>
      <vt:lpstr>Output to files</vt:lpstr>
      <vt:lpstr>Output to files</vt:lpstr>
      <vt:lpstr>Details about StreamWriter</vt:lpstr>
      <vt:lpstr>Console.Out and StreamWriter</vt:lpstr>
      <vt:lpstr>Hours question</vt:lpstr>
      <vt:lpstr>Hours answer</vt:lpstr>
      <vt:lpstr>Hours answer</vt:lpstr>
      <vt:lpstr>Hours answer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I/O In C#</dc:title>
  <dc:creator>Michael Panitz</dc:creator>
  <cp:lastModifiedBy>Michael Panitz</cp:lastModifiedBy>
  <cp:revision>142</cp:revision>
  <dcterms:created xsi:type="dcterms:W3CDTF">2016-04-15T21:51:31Z</dcterms:created>
  <dcterms:modified xsi:type="dcterms:W3CDTF">2016-04-26T19:25:44Z</dcterms:modified>
</cp:coreProperties>
</file>