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40"/>
  </p:notesMasterIdLst>
  <p:sldIdLst>
    <p:sldId id="256" r:id="rId2"/>
    <p:sldId id="257" r:id="rId3"/>
    <p:sldId id="260" r:id="rId4"/>
    <p:sldId id="296" r:id="rId5"/>
    <p:sldId id="259" r:id="rId6"/>
    <p:sldId id="261" r:id="rId7"/>
    <p:sldId id="301" r:id="rId8"/>
    <p:sldId id="302" r:id="rId9"/>
    <p:sldId id="268" r:id="rId10"/>
    <p:sldId id="269" r:id="rId11"/>
    <p:sldId id="270" r:id="rId12"/>
    <p:sldId id="297" r:id="rId13"/>
    <p:sldId id="298" r:id="rId14"/>
    <p:sldId id="271" r:id="rId15"/>
    <p:sldId id="272" r:id="rId16"/>
    <p:sldId id="299" r:id="rId17"/>
    <p:sldId id="274" r:id="rId18"/>
    <p:sldId id="275" r:id="rId19"/>
    <p:sldId id="300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FB72F-73A7-497A-99CF-02472756B7EF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4174E-9FBE-44F6-8ACB-F9C163349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7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ima.com/intv/handcuffs.html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sdn.microsoft.com/en-us/library/system.io.fileinfo.aspx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sdn.microsoft.com/en-us/library/system.io.fileinfo.aspx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sdn.microsoft.com/en-us/library/system.io.fileinfo.aspx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de_Access_Security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4174E-9FBE-44F6-8ACB-F9C1633491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00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lnSpc>
                <a:spcPct val="140000"/>
              </a:lnSpc>
            </a:pPr>
            <a:r>
              <a:rPr lang="en-US" altLang="en-US" sz="1400">
                <a:latin typeface="Arial" panose="020B0604020202020204" pitchFamily="34" charset="0"/>
              </a:rPr>
              <a:t>We must either:</a:t>
            </a:r>
          </a:p>
          <a:p>
            <a:pPr lvl="2">
              <a:lnSpc>
                <a:spcPct val="140000"/>
              </a:lnSpc>
            </a:pPr>
            <a:r>
              <a:rPr lang="en-US" altLang="en-US" sz="1400">
                <a:latin typeface="Arial" panose="020B0604020202020204" pitchFamily="34" charset="0"/>
              </a:rPr>
              <a:t>Declare how our program will handle ("</a:t>
            </a:r>
            <a:r>
              <a:rPr lang="en-US" altLang="en-US" sz="1400" i="1">
                <a:latin typeface="Arial" panose="020B0604020202020204" pitchFamily="34" charset="0"/>
              </a:rPr>
              <a:t>catch</a:t>
            </a:r>
            <a:r>
              <a:rPr lang="en-US" altLang="en-US" sz="1400">
                <a:latin typeface="Arial" panose="020B0604020202020204" pitchFamily="34" charset="0"/>
              </a:rPr>
              <a:t>") the exception, or</a:t>
            </a:r>
          </a:p>
          <a:p>
            <a:pPr lvl="2">
              <a:lnSpc>
                <a:spcPct val="140000"/>
              </a:lnSpc>
            </a:pPr>
            <a:r>
              <a:rPr lang="en-US" altLang="en-US" sz="1400">
                <a:latin typeface="Arial" panose="020B0604020202020204" pitchFamily="34" charset="0"/>
              </a:rPr>
              <a:t>we accept that the program will crash if an error occurs</a:t>
            </a:r>
            <a:endParaRPr lang="en-US" altLang="en-US">
              <a:latin typeface="Arial" panose="020B0604020202020204" pitchFamily="34" charset="0"/>
            </a:endParaRPr>
          </a:p>
          <a:p>
            <a:pPr lvl="1">
              <a:lnSpc>
                <a:spcPct val="140000"/>
              </a:lnSpc>
            </a:pPr>
            <a:r>
              <a:rPr lang="en-US" altLang="en-US" sz="1400">
                <a:latin typeface="Arial" panose="020B0604020202020204" pitchFamily="34" charset="0"/>
              </a:rPr>
              <a:t>Java does 'checked exceptions' (which force the programmer to declare all exceptions at compile-time), but C# (and .Net) do not.</a:t>
            </a:r>
          </a:p>
          <a:p>
            <a:pPr lvl="1">
              <a:lnSpc>
                <a:spcPct val="140000"/>
              </a:lnSpc>
            </a:pPr>
            <a:r>
              <a:rPr lang="en-US" altLang="en-US" sz="1400">
                <a:latin typeface="Arial" panose="020B0604020202020204" pitchFamily="34" charset="0"/>
              </a:rPr>
              <a:t>An interesting interview with the guy who lead the creation of C#, about why C# doesn't have checked exceptions: </a:t>
            </a:r>
            <a:r>
              <a:rPr lang="en-US" altLang="en-US" sz="1400">
                <a:latin typeface="Arial" panose="020B0604020202020204" pitchFamily="34" charset="0"/>
                <a:hlinkClick r:id="rId3"/>
              </a:rPr>
              <a:t>http://www.artima.com/intv/handcuffs.html</a:t>
            </a:r>
            <a:endParaRPr lang="en-US" altLang="en-US" sz="1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664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ABA2257A-0B96-4BD6-A47C-C8D08CDB5D00}" type="slidenum">
              <a:rPr lang="en-US" altLang="en-US" sz="1200">
                <a:latin typeface="Times New Roman" panose="02020603050405020304" pitchFamily="18" charset="0"/>
              </a:rPr>
              <a:pPr/>
              <a:t>20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776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We'll use the String.Split method later, but it's probably good to mention it here</a:t>
            </a:r>
          </a:p>
        </p:txBody>
      </p:sp>
    </p:spTree>
    <p:extLst>
      <p:ext uri="{BB962C8B-B14F-4D97-AF65-F5344CB8AC3E}">
        <p14:creationId xmlns:p14="http://schemas.microsoft.com/office/powerpoint/2010/main" val="3095316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C5EE7C0B-81D8-4AF3-98A3-1BFFF9E3EC8C}" type="slidenum">
              <a:rPr lang="en-US" altLang="en-US" sz="1200">
                <a:latin typeface="Times New Roman" panose="02020603050405020304" pitchFamily="18" charset="0"/>
              </a:rPr>
              <a:pPr/>
              <a:t>22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397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5F5A8DAA-9929-45FD-B640-7E62E52B3618}" type="slidenum">
              <a:rPr lang="en-US" altLang="en-US" sz="1200">
                <a:latin typeface="Times New Roman" panose="02020603050405020304" pitchFamily="18" charset="0"/>
              </a:rPr>
              <a:pPr/>
              <a:t>23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16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2A4BA0B2-F53B-485A-BB5E-C8E91B03AA83}" type="slidenum">
              <a:rPr lang="en-US" altLang="en-US" sz="1200">
                <a:latin typeface="Times New Roman" panose="02020603050405020304" pitchFamily="18" charset="0"/>
              </a:rPr>
              <a:pPr/>
              <a:t>24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798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472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DBE816C3-569F-40DB-850F-855CDE918CA4}" type="slidenum">
              <a:rPr lang="en-US" altLang="en-US" sz="1200">
                <a:latin typeface="Times New Roman" panose="02020603050405020304" pitchFamily="18" charset="0"/>
              </a:rPr>
              <a:pPr/>
              <a:t>26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1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225B86C5-6663-4F3D-91FF-98AA5CC7F925}" type="slidenum">
              <a:rPr lang="en-US" altLang="en-US" sz="1200">
                <a:latin typeface="Times New Roman" panose="02020603050405020304" pitchFamily="18" charset="0"/>
              </a:rPr>
              <a:pPr/>
              <a:t>27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867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7E0BC8F9-9EBC-492D-B740-C11F4123D94F}" type="slidenum">
              <a:rPr lang="en-US" altLang="en-US" sz="1200">
                <a:latin typeface="Times New Roman" panose="02020603050405020304" pitchFamily="18" charset="0"/>
              </a:rPr>
              <a:pPr/>
              <a:t>28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73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D605870B-B31B-4D1D-80E0-0D0ADB80B5C9}" type="slidenum">
              <a:rPr lang="en-US" altLang="en-US" sz="1200">
                <a:latin typeface="Times New Roman" panose="02020603050405020304" pitchFamily="18" charset="0"/>
              </a:rPr>
              <a:pPr/>
              <a:t>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89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A5275008-80D8-4013-9C84-3E25F01EDB0A}" type="slidenum">
              <a:rPr lang="en-US" altLang="en-US" sz="1200">
                <a:latin typeface="Times New Roman" panose="02020603050405020304" pitchFamily="18" charset="0"/>
              </a:rPr>
              <a:pPr/>
              <a:t>29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913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02F45E75-6C9C-4AEC-B104-B8F61B3088BC}" type="slidenum">
              <a:rPr lang="en-US" altLang="en-US" sz="1200">
                <a:latin typeface="Times New Roman" panose="02020603050405020304" pitchFamily="18" charset="0"/>
              </a:rPr>
              <a:pPr/>
              <a:t>30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440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92C82386-652F-4811-AC40-B2D994F6AC77}" type="slidenum">
              <a:rPr lang="en-US" altLang="en-US" sz="1200">
                <a:latin typeface="Times New Roman" panose="02020603050405020304" pitchFamily="18" charset="0"/>
              </a:rPr>
              <a:pPr/>
              <a:t>31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490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4943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702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080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55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644F8543-30F2-4743-A076-E063CB8E0CA8}" type="slidenum">
              <a:rPr lang="en-US" altLang="en-US" sz="1200">
                <a:latin typeface="Times New Roman" panose="02020603050405020304" pitchFamily="18" charset="0"/>
              </a:rPr>
              <a:pPr/>
              <a:t>36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800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24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Explain that \ “escapes” the next character, so that it’s treated specially.  \t </a:t>
            </a:r>
            <a:r>
              <a:rPr lang="en-US" altLang="en-US">
                <a:latin typeface="Arial" panose="020B0604020202020204" pitchFamily="34" charset="0"/>
                <a:sym typeface="Wingdings" panose="05000000000000000000" pitchFamily="2" charset="2"/>
              </a:rPr>
              <a:t> tab \n  newline (Enter key), and \\  \</a:t>
            </a:r>
            <a:endParaRPr lang="en-US" altLang="en-US">
              <a:latin typeface="Arial" panose="020B0604020202020204" pitchFamily="34" charset="0"/>
            </a:endParaRPr>
          </a:p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Visual Studio won’t refresh the view of it’s files, so examine the relevant folder in Windows Explorer before &amp; after the Delete()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Quick (Usage) Summary of Properties:  They’re just like methods, but don’t have parens after, so they look like a data field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MSDN documentation: </a:t>
            </a:r>
            <a:r>
              <a:rPr lang="en-US" altLang="en-US">
                <a:latin typeface="Arial" panose="020B0604020202020204" pitchFamily="34" charset="0"/>
                <a:hlinkClick r:id="rId3"/>
              </a:rPr>
              <a:t>http://msdn.microsoft.com/en-us/library/system.io.fileinfo.aspx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820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Explain that \ “escapes” the next character, so that it’s treated specially.  \t </a:t>
            </a:r>
            <a:r>
              <a:rPr lang="en-US" altLang="en-US">
                <a:latin typeface="Arial" panose="020B0604020202020204" pitchFamily="34" charset="0"/>
                <a:sym typeface="Wingdings" panose="05000000000000000000" pitchFamily="2" charset="2"/>
              </a:rPr>
              <a:t> tab \n  newline (Enter key), and \\  \</a:t>
            </a:r>
            <a:endParaRPr lang="en-US" altLang="en-US">
              <a:latin typeface="Arial" panose="020B0604020202020204" pitchFamily="34" charset="0"/>
            </a:endParaRPr>
          </a:p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Visual Studio won’t refresh the view of it’s files, so examine the relevant folder in Windows Explorer before &amp; after the Delete()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Quick (Usage) Summary of Properties:  They’re just like methods, but don’t have parens after, so they look like a data field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MSDN documentation: </a:t>
            </a:r>
            <a:r>
              <a:rPr lang="en-US" altLang="en-US">
                <a:latin typeface="Arial" panose="020B0604020202020204" pitchFamily="34" charset="0"/>
                <a:hlinkClick r:id="rId3"/>
              </a:rPr>
              <a:t>http://msdn.microsoft.com/en-us/library/system.io.fileinfo.aspx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817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Explain that \ “escapes” the next character, so that it’s treated specially.  \t </a:t>
            </a:r>
            <a:r>
              <a:rPr lang="en-US" altLang="en-US">
                <a:latin typeface="Arial" panose="020B0604020202020204" pitchFamily="34" charset="0"/>
                <a:sym typeface="Wingdings" panose="05000000000000000000" pitchFamily="2" charset="2"/>
              </a:rPr>
              <a:t> tab \n  newline (Enter key), and \\  \</a:t>
            </a:r>
            <a:endParaRPr lang="en-US" altLang="en-US">
              <a:latin typeface="Arial" panose="020B0604020202020204" pitchFamily="34" charset="0"/>
            </a:endParaRPr>
          </a:p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Visual Studio won’t refresh the view of it’s files, so examine the relevant folder in Windows Explorer before &amp; after the Delete()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Quick (Usage) Summary of Properties:  They’re just like methods, but don’t have parens after, so they look like a data field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MSDN documentation: </a:t>
            </a:r>
            <a:r>
              <a:rPr lang="en-US" altLang="en-US">
                <a:latin typeface="Arial" panose="020B0604020202020204" pitchFamily="34" charset="0"/>
                <a:hlinkClick r:id="rId3"/>
              </a:rPr>
              <a:t>http://msdn.microsoft.com/en-us/library/system.io.fileinfo.aspx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60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B0D98A28-43E0-4D87-A94B-C51655AEF05C}" type="slidenum">
              <a:rPr lang="en-US" altLang="en-US" sz="1200">
                <a:latin typeface="Times New Roman" panose="02020603050405020304" pitchFamily="18" charset="0"/>
              </a:rPr>
              <a:pPr/>
              <a:t>14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182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3AFDD440-A2DB-43CC-A3BA-8076FAD7C4E6}" type="slidenum">
              <a:rPr lang="en-US" altLang="en-US" sz="1200">
                <a:latin typeface="Times New Roman" panose="02020603050405020304" pitchFamily="18" charset="0"/>
              </a:rPr>
              <a:pPr/>
              <a:t>15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574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3AFDD440-A2DB-43CC-A3BA-8076FAD7C4E6}" type="slidenum">
              <a:rPr lang="en-US" altLang="en-US" sz="1200">
                <a:latin typeface="Times New Roman" panose="02020603050405020304" pitchFamily="18" charset="0"/>
              </a:rPr>
              <a:pPr/>
              <a:t>16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531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the project doesn’t necessarily have the user’s level of access to the directories</a:t>
            </a:r>
          </a:p>
          <a:p>
            <a:r>
              <a:rPr lang="en-US" altLang="en-US">
                <a:latin typeface="Arial" panose="020B0604020202020204" pitchFamily="34" charset="0"/>
                <a:hlinkClick r:id="rId3"/>
              </a:rPr>
              <a:t>http://en.wikipedia.org/wiki/Code_Access_Security</a:t>
            </a:r>
            <a:r>
              <a:rPr lang="en-US" altLang="en-US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fld id="{D35D457D-55C1-4B14-A16A-03959E83EA33}" type="slidenum">
              <a:rPr lang="en-US" altLang="en-US" sz="1200">
                <a:latin typeface="Times New Roman" panose="02020603050405020304" pitchFamily="18" charset="0"/>
              </a:rPr>
              <a:pPr/>
              <a:t>17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310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35291-6140-4971-8081-0E2AFE03CDE7}" type="datetime1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46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B063-F7BD-4541-849B-4F99C6132765}" type="datetime1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24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1906E-BEFB-410F-B260-2A1B4152A62D}" type="datetime1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0153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044E-9BB3-4DF6-92A0-326352EC8305}" type="datetime1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59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4A6EF-BD4C-4CE8-A6C3-FBF39D3AA97B}" type="datetime1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7775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18A2-CE09-4BDB-A6F9-7AF7F045FB3B}" type="datetime1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67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89ED-DFF5-4B10-8DCE-A437E3072252}" type="datetime1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84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7CB-BECF-43D6-B2F1-365E3EF1DD58}" type="datetime1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43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9738"/>
            <a:ext cx="10972800" cy="7032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118872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0266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147337"/>
            <a:ext cx="8911687" cy="89615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338" y="1301674"/>
            <a:ext cx="9920274" cy="498079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58329" y="6403327"/>
            <a:ext cx="1146283" cy="370396"/>
          </a:xfrm>
        </p:spPr>
        <p:txBody>
          <a:bodyPr/>
          <a:lstStyle/>
          <a:p>
            <a:fld id="{12E1F5A0-9779-485C-9651-25250EF4FADC}" type="datetime1">
              <a:rPr lang="en-US" smtClean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504612" y="147337"/>
            <a:ext cx="601658" cy="756305"/>
          </a:xfrm>
        </p:spPr>
        <p:txBody>
          <a:bodyPr/>
          <a:lstStyle>
            <a:lvl1pPr algn="r">
              <a:defRPr sz="2400"/>
            </a:lvl1pPr>
          </a:lstStyle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77038" y="6394450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12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779E-3C73-49E7-A1B4-872F8AE1E4EB}" type="datetime1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29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7028A-FE4A-4985-AD25-D787F3095611}" type="datetime1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78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84B6F-3C52-4352-A2AE-6D69208E394B}" type="datetime1">
              <a:rPr lang="en-US" smtClean="0"/>
              <a:t>3/4/2019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8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95DB-7515-4D9E-B7D7-14C6B86EFD5F}" type="datetime1">
              <a:rPr lang="en-US" smtClean="0"/>
              <a:t>3/4/2019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6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83A4-7429-4752-B724-26D6A2EBB50A}" type="datetime1">
              <a:rPr lang="en-US" smtClean="0"/>
              <a:t>3/4/2019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2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C93B-A99D-45D5-AC38-A8EC4ED28468}" type="datetime1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70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B47A-E969-4D9A-BA5B-E9A4042C0401}" type="datetime1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1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84B29-DDC7-41B5-A2E6-D29FC3ADEFF0}" type="datetime1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DD8DA9B-5572-4EE0-8690-3C8FB8E0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4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sdn.microsoft.com/en-us/library/system.io.file_members(v=vs.90).asp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sdn.microsoft.com/en-us/library/system.io.file.delete(v=vs.90).aspx" TargetMode="External"/><Relationship Id="rId5" Type="http://schemas.openxmlformats.org/officeDocument/2006/relationships/hyperlink" Target="https://msdn.microsoft.com/en-us/library/system.io.file.exists(v=vs.90).aspx" TargetMode="External"/><Relationship Id="rId4" Type="http://schemas.openxmlformats.org/officeDocument/2006/relationships/hyperlink" Target="https://msdn.microsoft.com/en-us/library/system.io.file.copy(v=vs.90).aspx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inary_fil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en.wikipedia.org/wiki/Text_file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msdn.microsoft.com/en-us/library/f02979c7.asp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sdn.microsoft.com/en-us/library/994c0zb1.aspx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File I/O In C#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52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File operations: deleting, moving, </a:t>
            </a:r>
            <a:r>
              <a:rPr lang="en-US" altLang="en-US" dirty="0" err="1"/>
              <a:t>etc</a:t>
            </a:r>
            <a:endParaRPr lang="en-US" altLang="en-US" dirty="0"/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1140311" y="1301674"/>
            <a:ext cx="10574767" cy="498079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Put this at the top of your file:</a:t>
            </a:r>
            <a:endParaRPr lang="en-US" altLang="en-US" dirty="0">
              <a:latin typeface="Courier New" panose="02070309020205020404" pitchFamily="49" charset="0"/>
            </a:endParaRP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		using System.IO;</a:t>
            </a:r>
            <a:endParaRPr lang="en-US" altLang="en-US" dirty="0"/>
          </a:p>
          <a:p>
            <a:pPr eaLnBrk="1" hangingPunct="1">
              <a:lnSpc>
                <a:spcPct val="110000"/>
              </a:lnSpc>
            </a:pPr>
            <a:endParaRPr lang="en-US" altLang="en-US" sz="900" dirty="0"/>
          </a:p>
          <a:p>
            <a:pPr eaLnBrk="1" hangingPunct="1">
              <a:lnSpc>
                <a:spcPct val="110000"/>
              </a:lnSpc>
            </a:pPr>
            <a:r>
              <a:rPr lang="en-US" altLang="en-US" dirty="0"/>
              <a:t>Use the </a:t>
            </a:r>
            <a:r>
              <a:rPr lang="en-US" altLang="en-US" dirty="0">
                <a:latin typeface="Courier New" panose="02070309020205020404" pitchFamily="49" charset="0"/>
              </a:rPr>
              <a:t>File</a:t>
            </a:r>
            <a:r>
              <a:rPr lang="en-US" altLang="en-US" dirty="0"/>
              <a:t> class to operate on files on disk</a:t>
            </a:r>
          </a:p>
          <a:p>
            <a:pPr lvl="1" eaLnBrk="1" hangingPunct="1">
              <a:lnSpc>
                <a:spcPct val="110000"/>
              </a:lnSpc>
              <a:buFont typeface="Wingdings 2" panose="05020102010507070707" pitchFamily="18" charset="2"/>
              <a:buNone/>
            </a:pPr>
            <a:r>
              <a:rPr lang="en-US" altLang="en-US" sz="1800" i="1" dirty="0"/>
              <a:t>	(This doesn't actually create a new file on the hard disk, nor open/close anything)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en-US" sz="700" i="1" dirty="0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None/>
            </a:pPr>
            <a:r>
              <a:rPr lang="en-US" altLang="en-US" dirty="0">
                <a:latin typeface="Courier New" panose="02070309020205020404" pitchFamily="49" charset="0"/>
              </a:rPr>
              <a:t> String path = "Files\\example.txt";</a:t>
            </a:r>
          </a:p>
          <a:p>
            <a:pPr lvl="1" eaLnBrk="1" hangingPunct="1">
              <a:lnSpc>
                <a:spcPct val="80000"/>
              </a:lnSpc>
              <a:buNone/>
            </a:pPr>
            <a:r>
              <a:rPr lang="en-US" altLang="en-US" dirty="0">
                <a:latin typeface="Courier New" panose="02070309020205020404" pitchFamily="49" charset="0"/>
              </a:rPr>
              <a:t> if ( </a:t>
            </a:r>
            <a:r>
              <a:rPr lang="en-US" altLang="en-US" dirty="0" err="1">
                <a:latin typeface="Courier New" panose="02070309020205020404" pitchFamily="49" charset="0"/>
              </a:rPr>
              <a:t>File.Exists</a:t>
            </a:r>
            <a:r>
              <a:rPr lang="en-US" altLang="en-US" dirty="0">
                <a:latin typeface="Courier New" panose="02070309020205020404" pitchFamily="49" charset="0"/>
              </a:rPr>
              <a:t>(path) )</a:t>
            </a:r>
          </a:p>
          <a:p>
            <a:pPr lvl="1" eaLnBrk="1" hangingPunct="1">
              <a:lnSpc>
                <a:spcPct val="80000"/>
              </a:lnSpc>
              <a:buNone/>
            </a:pPr>
            <a:r>
              <a:rPr lang="en-US" altLang="en-US" dirty="0">
                <a:latin typeface="Courier New" panose="02070309020205020404" pitchFamily="49" charset="0"/>
              </a:rPr>
              <a:t> {</a:t>
            </a:r>
          </a:p>
          <a:p>
            <a:pPr lvl="1" eaLnBrk="1" hangingPunct="1">
              <a:lnSpc>
                <a:spcPct val="80000"/>
              </a:lnSpc>
              <a:buNone/>
            </a:pPr>
            <a:r>
              <a:rPr lang="en-US" altLang="en-US" dirty="0">
                <a:latin typeface="Courier New" panose="02070309020205020404" pitchFamily="49" charset="0"/>
              </a:rPr>
              <a:t>     </a:t>
            </a:r>
            <a:r>
              <a:rPr lang="en-US" altLang="en-US" dirty="0" err="1">
                <a:latin typeface="Courier New" panose="02070309020205020404" pitchFamily="49" charset="0"/>
              </a:rPr>
              <a:t>File.Delete</a:t>
            </a:r>
            <a:r>
              <a:rPr lang="en-US" altLang="en-US" dirty="0">
                <a:latin typeface="Courier New" panose="02070309020205020404" pitchFamily="49" charset="0"/>
              </a:rPr>
              <a:t>(path);</a:t>
            </a:r>
          </a:p>
          <a:p>
            <a:pPr lvl="1" eaLnBrk="1" hangingPunct="1">
              <a:lnSpc>
                <a:spcPct val="80000"/>
              </a:lnSpc>
              <a:buNone/>
            </a:pPr>
            <a:r>
              <a:rPr lang="en-US" altLang="en-US" dirty="0">
                <a:latin typeface="Courier New" panose="02070309020205020404" pitchFamily="49" charset="0"/>
              </a:rPr>
              <a:t> }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fld id="{648F4A99-005E-4E32-B5A5-91763EB4D138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1515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Input/output (I/O)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Some other useful methods</a:t>
            </a:r>
            <a:br>
              <a:rPr lang="en-US" altLang="en-US" dirty="0"/>
            </a:br>
            <a:r>
              <a:rPr lang="en-US" altLang="en-US" dirty="0"/>
              <a:t>	(all the methods are listed on </a:t>
            </a:r>
            <a:r>
              <a:rPr lang="en-US" altLang="en-US" dirty="0">
                <a:hlinkClick r:id="rId3"/>
              </a:rPr>
              <a:t>Microsoft’s web site</a:t>
            </a:r>
            <a:r>
              <a:rPr lang="en-US" altLang="en-US" dirty="0"/>
              <a:t>)</a:t>
            </a:r>
            <a:endParaRPr lang="en-US" altLang="en-US" sz="900" dirty="0"/>
          </a:p>
          <a:p>
            <a:pPr eaLnBrk="1" hangingPunct="1">
              <a:lnSpc>
                <a:spcPct val="110000"/>
              </a:lnSpc>
            </a:pPr>
            <a:endParaRPr lang="en-US" altLang="en-US" dirty="0">
              <a:latin typeface="Courier New" panose="02070309020205020404" pitchFamily="49" charset="0"/>
            </a:endParaRPr>
          </a:p>
        </p:txBody>
      </p:sp>
      <p:graphicFrame>
        <p:nvGraphicFramePr>
          <p:cNvPr id="87654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424272"/>
              </p:ext>
            </p:extLst>
          </p:nvPr>
        </p:nvGraphicFramePr>
        <p:xfrm>
          <a:off x="2514601" y="2362200"/>
          <a:ext cx="6867525" cy="3832508"/>
        </p:xfrm>
        <a:graphic>
          <a:graphicData uri="http://schemas.openxmlformats.org/drawingml/2006/table">
            <a:tbl>
              <a:tblPr/>
              <a:tblGrid>
                <a:gridCol w="2414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2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1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Method name</a:t>
                      </a:r>
                    </a:p>
                  </a:txBody>
                  <a:tcPr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Description</a:t>
                      </a:r>
                    </a:p>
                  </a:txBody>
                  <a:tcPr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Delete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removes file from disk</a:t>
                      </a:r>
                    </a:p>
                  </a:txBody>
                  <a:tcPr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Move</a:t>
                      </a:r>
                    </a:p>
                  </a:txBody>
                  <a:tcPr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moves and/or changes name of file</a:t>
                      </a:r>
                    </a:p>
                  </a:txBody>
                  <a:tcPr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189">
                <a:tc>
                  <a:txBody>
                    <a:bodyPr/>
                    <a:lstStyle/>
                    <a:p>
                      <a:pPr fontAlgn="t"/>
                      <a:br>
                        <a:rPr lang="en-US" u="none" strike="noStrike" dirty="0">
                          <a:solidFill>
                            <a:srgbClr val="00709F"/>
                          </a:solidFill>
                          <a:effectLst/>
                          <a:hlinkClick r:id="rId4"/>
                        </a:rPr>
                      </a:br>
                      <a:r>
                        <a:rPr lang="en-US" u="none" strike="noStrike" dirty="0">
                          <a:solidFill>
                            <a:srgbClr val="00709F"/>
                          </a:solidFill>
                          <a:effectLst/>
                          <a:hlinkClick r:id="rId4"/>
                        </a:rPr>
                        <a:t>Copy</a:t>
                      </a:r>
                      <a:endParaRPr lang="en-US" dirty="0">
                        <a:solidFill>
                          <a:srgbClr val="2A2A2A"/>
                        </a:solidFill>
                        <a:effectLst/>
                      </a:endParaRPr>
                    </a:p>
                  </a:txBody>
                  <a:tcPr marL="76200" marR="76200" marT="95250" marB="95250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solidFill>
                            <a:srgbClr val="2A2A2A"/>
                          </a:solidFill>
                          <a:effectLst/>
                        </a:rPr>
                        <a:t>Overloaded. Copies an existing file to a new file.</a:t>
                      </a:r>
                    </a:p>
                  </a:txBody>
                  <a:tcPr marL="76200" marR="7620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189">
                <a:tc>
                  <a:txBody>
                    <a:bodyPr/>
                    <a:lstStyle/>
                    <a:p>
                      <a:pPr fontAlgn="t"/>
                      <a:r>
                        <a:rPr lang="en-US" u="none" strike="noStrike" dirty="0">
                          <a:solidFill>
                            <a:srgbClr val="00709F"/>
                          </a:solidFill>
                          <a:effectLst/>
                          <a:hlinkClick r:id="rId5"/>
                        </a:rPr>
                        <a:t>Exists</a:t>
                      </a:r>
                      <a:endParaRPr lang="en-US" dirty="0">
                        <a:solidFill>
                          <a:srgbClr val="2A2A2A"/>
                        </a:solidFill>
                        <a:effectLst/>
                      </a:endParaRPr>
                    </a:p>
                  </a:txBody>
                  <a:tcPr marL="76200" marR="76200" marT="95250" marB="95250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solidFill>
                            <a:srgbClr val="2A2A2A"/>
                          </a:solidFill>
                          <a:effectLst/>
                        </a:rPr>
                        <a:t>Determines whether the specified file exists</a:t>
                      </a:r>
                    </a:p>
                  </a:txBody>
                  <a:tcPr marL="76200" marR="7620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189">
                <a:tc>
                  <a:txBody>
                    <a:bodyPr/>
                    <a:lstStyle/>
                    <a:p>
                      <a:pPr fontAlgn="t"/>
                      <a:br>
                        <a:rPr lang="en-US" u="none" strike="noStrike" dirty="0">
                          <a:solidFill>
                            <a:srgbClr val="00709F"/>
                          </a:solidFill>
                          <a:effectLst/>
                          <a:hlinkClick r:id="rId6"/>
                        </a:rPr>
                      </a:br>
                      <a:r>
                        <a:rPr lang="en-US" u="none" strike="noStrike" dirty="0">
                          <a:solidFill>
                            <a:srgbClr val="00709F"/>
                          </a:solidFill>
                          <a:effectLst/>
                          <a:hlinkClick r:id="rId6"/>
                        </a:rPr>
                        <a:t>Delete</a:t>
                      </a:r>
                      <a:endParaRPr lang="en-US" dirty="0">
                        <a:solidFill>
                          <a:srgbClr val="2A2A2A"/>
                        </a:solidFill>
                        <a:effectLst/>
                      </a:endParaRPr>
                    </a:p>
                  </a:txBody>
                  <a:tcPr marL="76200" marR="76200" marT="95250" marB="95250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solidFill>
                            <a:srgbClr val="2A2A2A"/>
                          </a:solidFill>
                          <a:effectLst/>
                        </a:rPr>
                        <a:t>Deletes the specified file. An exception is not thrown if the specified file does not exist.</a:t>
                      </a:r>
                    </a:p>
                  </a:txBody>
                  <a:tcPr marL="76200" marR="7620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1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518DFFAF-3CCB-4168-93F8-037E07E7478F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0465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Reading Data From A File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Open the file</a:t>
            </a:r>
            <a:r>
              <a:rPr lang="en-US" dirty="0"/>
              <a:t>, read its data (its contents), </a:t>
            </a:r>
            <a:r>
              <a:rPr lang="en-US" b="1" dirty="0">
                <a:solidFill>
                  <a:srgbClr val="7030A0"/>
                </a:solidFill>
              </a:rPr>
              <a:t>then close the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D4E7F-A2C4-4AA4-B2C0-8392ED4C144E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43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Type of Files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xfrm>
            <a:off x="1828800" y="1371599"/>
            <a:ext cx="10363200" cy="536268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Binary files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hlinkClick r:id="rId3"/>
              </a:rPr>
              <a:t>http://en.wikipedia.org/wiki/Binary_file</a:t>
            </a:r>
            <a:endParaRPr lang="en-US" alt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Can contain arbitrary patterns of bits (data)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We will NOT be dealing with these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Include program .EXE's, .CLASS files, image files (PNG, GIF, JPEG, </a:t>
            </a:r>
            <a:r>
              <a:rPr lang="en-US" altLang="en-US" sz="2000" dirty="0" err="1"/>
              <a:t>etc</a:t>
            </a:r>
            <a:r>
              <a:rPr lang="en-US" altLang="en-US" sz="2000" dirty="0"/>
              <a:t>), video files, </a:t>
            </a:r>
            <a:r>
              <a:rPr lang="en-US" altLang="en-US" sz="2000" dirty="0" err="1"/>
              <a:t>etc</a:t>
            </a:r>
            <a:r>
              <a:rPr lang="en-US" altLang="en-US" sz="2000" dirty="0"/>
              <a:t>, etc.</a:t>
            </a:r>
            <a:br>
              <a:rPr lang="en-US" altLang="en-US" sz="2000" dirty="0"/>
            </a:br>
            <a:endParaRPr lang="en-US" altLang="en-US" sz="2000" dirty="0"/>
          </a:p>
          <a:p>
            <a:pPr lvl="1" eaLnBrk="1" hangingPunct="1">
              <a:lnSpc>
                <a:spcPct val="90000"/>
              </a:lnSpc>
            </a:pPr>
            <a:endParaRPr lang="en-US" altLang="en-US" sz="20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Text Files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hlinkClick r:id="rId4"/>
              </a:rPr>
              <a:t>http://en.wikipedia.org/wiki/Text_file</a:t>
            </a:r>
            <a:endParaRPr lang="en-US" alt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Have ONLY text inside them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Includes anything you made using Notepad, source code files (i.e., files ending in .</a:t>
            </a:r>
            <a:r>
              <a:rPr lang="en-US" altLang="en-US" sz="2000" dirty="0" err="1"/>
              <a:t>cs</a:t>
            </a:r>
            <a:r>
              <a:rPr lang="en-US" altLang="en-US" sz="2000" dirty="0"/>
              <a:t>, .java, .</a:t>
            </a:r>
            <a:r>
              <a:rPr lang="en-US" altLang="en-US" sz="2000" dirty="0" err="1"/>
              <a:t>cpp</a:t>
            </a:r>
            <a:r>
              <a:rPr lang="en-US" altLang="en-US" sz="2000" dirty="0"/>
              <a:t>), HTML web pages (.html), XML, most-if-not-all Unix/Linux configuration files, </a:t>
            </a:r>
            <a:r>
              <a:rPr lang="en-US" altLang="en-US" sz="2000" dirty="0" err="1"/>
              <a:t>etc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etc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4654233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Opening a file to read it’s contents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311579" y="1301674"/>
            <a:ext cx="10193033" cy="4980791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dirty="0"/>
              <a:t>To read a file, call </a:t>
            </a:r>
            <a:r>
              <a:rPr lang="en-US" altLang="en-US" dirty="0" err="1">
                <a:latin typeface="Courier New" panose="02070309020205020404" pitchFamily="49" charset="0"/>
              </a:rPr>
              <a:t>OpenText</a:t>
            </a:r>
            <a:r>
              <a:rPr lang="en-US" altLang="en-US" dirty="0"/>
              <a:t> on the </a:t>
            </a:r>
            <a:r>
              <a:rPr lang="en-US" altLang="en-US" dirty="0">
                <a:latin typeface="Courier New" panose="02070309020205020404" pitchFamily="49" charset="0"/>
              </a:rPr>
              <a:t>File</a:t>
            </a:r>
            <a:r>
              <a:rPr lang="en-US" altLang="en-US" dirty="0"/>
              <a:t> class.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dirty="0">
              <a:latin typeface="Courier New" panose="02070309020205020404" pitchFamily="49" charset="0"/>
            </a:endParaRPr>
          </a:p>
          <a:p>
            <a:pPr lvl="1">
              <a:lnSpc>
                <a:spcPct val="90000"/>
              </a:lnSpc>
              <a:buNone/>
            </a:pPr>
            <a:r>
              <a:rPr lang="en-US" altLang="en-US" dirty="0" err="1">
                <a:latin typeface="Courier New" panose="02070309020205020404" pitchFamily="49" charset="0"/>
              </a:rPr>
              <a:t>StreamReader</a:t>
            </a: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b="1" dirty="0" err="1">
                <a:latin typeface="Courier New" panose="02070309020205020404" pitchFamily="49" charset="0"/>
              </a:rPr>
              <a:t>fileToRead</a:t>
            </a:r>
            <a:r>
              <a:rPr lang="en-US" altLang="en-US" dirty="0">
                <a:latin typeface="Courier New" panose="02070309020205020404" pitchFamily="49" charset="0"/>
              </a:rPr>
              <a:t> = </a:t>
            </a:r>
            <a:r>
              <a:rPr lang="en-US" altLang="en-US" dirty="0" err="1">
                <a:latin typeface="Courier New" panose="02070309020205020404" pitchFamily="49" charset="0"/>
              </a:rPr>
              <a:t>System.IO.File</a:t>
            </a:r>
            <a:r>
              <a:rPr lang="en-US" altLang="en-US" b="1" dirty="0" err="1">
                <a:latin typeface="Courier New" panose="02070309020205020404" pitchFamily="49" charset="0"/>
              </a:rPr>
              <a:t>.</a:t>
            </a:r>
            <a:r>
              <a:rPr lang="en-US" altLang="en-US" dirty="0" err="1">
                <a:latin typeface="Courier New" panose="02070309020205020404" pitchFamily="49" charset="0"/>
              </a:rPr>
              <a:t>OpenText</a:t>
            </a:r>
            <a:r>
              <a:rPr lang="en-US" altLang="en-US" dirty="0">
                <a:latin typeface="Courier New" panose="02070309020205020404" pitchFamily="49" charset="0"/>
              </a:rPr>
              <a:t>("Files\\example.txt");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altLang="en-US" dirty="0"/>
              <a:t>Or, create a </a:t>
            </a:r>
            <a:r>
              <a:rPr lang="en-US" altLang="en-US" dirty="0" err="1"/>
              <a:t>StreamReader</a:t>
            </a:r>
            <a:r>
              <a:rPr lang="en-US" altLang="en-US" dirty="0"/>
              <a:t> object directly: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dirty="0">
              <a:latin typeface="Courier New" panose="02070309020205020404" pitchFamily="49" charset="0"/>
            </a:endParaRPr>
          </a:p>
          <a:p>
            <a:pPr lvl="1">
              <a:lnSpc>
                <a:spcPct val="90000"/>
              </a:lnSpc>
              <a:buNone/>
            </a:pPr>
            <a:r>
              <a:rPr lang="en-US" altLang="en-US" dirty="0" err="1">
                <a:latin typeface="Courier New" panose="02070309020205020404" pitchFamily="49" charset="0"/>
              </a:rPr>
              <a:t>TextReader</a:t>
            </a: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b="1" dirty="0" err="1">
                <a:latin typeface="Courier New" panose="02070309020205020404" pitchFamily="49" charset="0"/>
              </a:rPr>
              <a:t>fileToRead</a:t>
            </a:r>
            <a:r>
              <a:rPr lang="en-US" altLang="en-US" dirty="0">
                <a:latin typeface="Courier New" panose="02070309020205020404" pitchFamily="49" charset="0"/>
              </a:rPr>
              <a:t> = new    </a:t>
            </a:r>
            <a:br>
              <a:rPr lang="en-US" altLang="en-US" dirty="0">
                <a:latin typeface="Courier New" panose="02070309020205020404" pitchFamily="49" charset="0"/>
              </a:rPr>
            </a:br>
            <a:r>
              <a:rPr lang="en-US" altLang="en-US" dirty="0">
                <a:latin typeface="Courier New" panose="02070309020205020404" pitchFamily="49" charset="0"/>
              </a:rPr>
              <a:t>                  </a:t>
            </a:r>
            <a:r>
              <a:rPr lang="en-US" altLang="en-US" dirty="0" err="1">
                <a:latin typeface="Courier New" panose="02070309020205020404" pitchFamily="49" charset="0"/>
              </a:rPr>
              <a:t>StreamReader</a:t>
            </a:r>
            <a:r>
              <a:rPr lang="en-US" altLang="en-US" dirty="0">
                <a:latin typeface="Courier New" panose="02070309020205020404" pitchFamily="49" charset="0"/>
              </a:rPr>
              <a:t>("Files\\example.txt");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dirty="0">
              <a:latin typeface="Courier New" panose="02070309020205020404" pitchFamily="49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719C09E-24EE-4F50-9A2D-C7546C372C78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29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Closing files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0" y="1371600"/>
            <a:ext cx="10582270" cy="5486400"/>
          </a:xfrm>
        </p:spPr>
        <p:txBody>
          <a:bodyPr>
            <a:normAutofit/>
          </a:bodyPr>
          <a:lstStyle/>
          <a:p>
            <a:pPr marL="273050" lvl="1" indent="-273050">
              <a:lnSpc>
                <a:spcPct val="90000"/>
              </a:lnSpc>
              <a:buClr>
                <a:srgbClr val="EB641B"/>
              </a:buClr>
              <a:buSzPct val="95000"/>
              <a:defRPr/>
            </a:pPr>
            <a:r>
              <a:rPr lang="en-US" sz="3200" dirty="0"/>
              <a:t>You will need to dispose of the file when you’re done with it:</a:t>
            </a:r>
            <a:br>
              <a:rPr lang="en-US" sz="3200" dirty="0"/>
            </a:br>
            <a:endParaRPr lang="en-US" sz="3200" dirty="0"/>
          </a:p>
          <a:p>
            <a:pPr marL="514350" lvl="1" indent="-514350">
              <a:lnSpc>
                <a:spcPct val="90000"/>
              </a:lnSpc>
              <a:buClr>
                <a:srgbClr val="EB641B"/>
              </a:buClr>
              <a:buSzPct val="95000"/>
              <a:buFont typeface="+mj-lt"/>
              <a:buAutoNum type="arabicPeriod"/>
              <a:defRPr/>
            </a:pPr>
            <a:r>
              <a:rPr lang="en-US" sz="3200" dirty="0" err="1">
                <a:latin typeface="Courier New" pitchFamily="49" charset="0"/>
              </a:rPr>
              <a:t>StreamReader</a:t>
            </a:r>
            <a:r>
              <a:rPr lang="en-US" sz="3200" dirty="0">
                <a:latin typeface="Courier New" pitchFamily="49" charset="0"/>
              </a:rPr>
              <a:t> </a:t>
            </a:r>
            <a:r>
              <a:rPr lang="en-US" sz="3200" b="1" dirty="0">
                <a:latin typeface="Courier New" pitchFamily="49" charset="0"/>
              </a:rPr>
              <a:t>name</a:t>
            </a:r>
            <a:r>
              <a:rPr lang="en-US" sz="3200" dirty="0">
                <a:latin typeface="Courier New" pitchFamily="49" charset="0"/>
              </a:rPr>
              <a:t> = </a:t>
            </a:r>
            <a:br>
              <a:rPr lang="en-US" sz="3200" dirty="0">
                <a:latin typeface="Courier New" pitchFamily="49" charset="0"/>
              </a:rPr>
            </a:br>
            <a:r>
              <a:rPr lang="en-US" sz="3200" dirty="0">
                <a:latin typeface="Courier New" pitchFamily="49" charset="0"/>
              </a:rPr>
              <a:t>		</a:t>
            </a:r>
            <a:r>
              <a:rPr lang="en-US" sz="2800" dirty="0">
                <a:latin typeface="Courier New" pitchFamily="49" charset="0"/>
              </a:rPr>
              <a:t>new </a:t>
            </a:r>
            <a:r>
              <a:rPr lang="en-US" sz="2800" dirty="0" err="1">
                <a:latin typeface="Courier New" pitchFamily="49" charset="0"/>
              </a:rPr>
              <a:t>StreamReader</a:t>
            </a:r>
            <a:r>
              <a:rPr lang="en-US" sz="2800" dirty="0">
                <a:latin typeface="Courier New" pitchFamily="49" charset="0"/>
              </a:rPr>
              <a:t>("Files\\example.txt");</a:t>
            </a:r>
            <a:br>
              <a:rPr lang="en-US" sz="2800" dirty="0">
                <a:latin typeface="Courier New" pitchFamily="49" charset="0"/>
              </a:rPr>
            </a:br>
            <a:endParaRPr lang="en-US" sz="2800" dirty="0">
              <a:latin typeface="Courier New" pitchFamily="49" charset="0"/>
            </a:endParaRPr>
          </a:p>
          <a:p>
            <a:pPr marL="514350" lvl="1" indent="-514350">
              <a:lnSpc>
                <a:spcPct val="90000"/>
              </a:lnSpc>
              <a:buClr>
                <a:srgbClr val="EB641B"/>
              </a:buClr>
              <a:buSzPct val="95000"/>
              <a:buFont typeface="+mj-lt"/>
              <a:buAutoNum type="arabicPeriod"/>
              <a:defRPr/>
            </a:pPr>
            <a:r>
              <a:rPr lang="en-US" sz="3200" dirty="0">
                <a:latin typeface="Courier New" pitchFamily="49" charset="0"/>
              </a:rPr>
              <a:t>// The program reads the file here</a:t>
            </a:r>
            <a:br>
              <a:rPr lang="en-US" sz="3200" dirty="0">
                <a:latin typeface="Courier New" pitchFamily="49" charset="0"/>
              </a:rPr>
            </a:br>
            <a:endParaRPr lang="en-US" sz="3200" dirty="0">
              <a:latin typeface="Courier New" pitchFamily="49" charset="0"/>
            </a:endParaRPr>
          </a:p>
          <a:p>
            <a:pPr marL="514350" lvl="1" indent="-514350">
              <a:lnSpc>
                <a:spcPct val="90000"/>
              </a:lnSpc>
              <a:buClr>
                <a:srgbClr val="EB641B"/>
              </a:buClr>
              <a:buSzPct val="95000"/>
              <a:buFont typeface="+mj-lt"/>
              <a:buAutoNum type="arabicPeriod"/>
              <a:defRPr/>
            </a:pPr>
            <a:r>
              <a:rPr lang="en-US" sz="3200" b="1" dirty="0" err="1">
                <a:latin typeface="Courier New" pitchFamily="49" charset="0"/>
              </a:rPr>
              <a:t>name</a:t>
            </a:r>
            <a:r>
              <a:rPr lang="en-US" sz="3200" dirty="0" err="1">
                <a:latin typeface="Courier New" pitchFamily="49" charset="0"/>
              </a:rPr>
              <a:t>.Dispose</a:t>
            </a:r>
            <a:r>
              <a:rPr lang="en-US" sz="3200" dirty="0">
                <a:latin typeface="Courier New" pitchFamily="49" charset="0"/>
              </a:rPr>
              <a:t>();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89A1963-46F7-47F9-BF8C-B4C3E3E3FA83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40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Closing files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0" y="1371600"/>
            <a:ext cx="10492292" cy="54864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dirty="0"/>
              <a:t>C# provides </a:t>
            </a:r>
            <a:r>
              <a:rPr lang="en-US" sz="3200" b="1" i="1" dirty="0"/>
              <a:t>using</a:t>
            </a:r>
            <a:r>
              <a:rPr lang="en-US" sz="3200" dirty="0"/>
              <a:t>, which will call dispose for you:</a:t>
            </a:r>
            <a:br>
              <a:rPr lang="en-US" sz="3200" dirty="0"/>
            </a:br>
            <a:br>
              <a:rPr lang="en-US" sz="3200" dirty="0">
                <a:latin typeface="Courier New" pitchFamily="49" charset="0"/>
              </a:rPr>
            </a:br>
            <a:r>
              <a:rPr lang="en-US" sz="2400" b="1" dirty="0">
                <a:solidFill>
                  <a:srgbClr val="FF0000"/>
                </a:solidFill>
                <a:latin typeface="Courier New" pitchFamily="49" charset="0"/>
              </a:rPr>
              <a:t>using( </a:t>
            </a:r>
            <a:r>
              <a:rPr lang="en-US" sz="2400" dirty="0" err="1">
                <a:latin typeface="Courier New" pitchFamily="49" charset="0"/>
              </a:rPr>
              <a:t>TextReader</a:t>
            </a:r>
            <a:r>
              <a:rPr lang="en-US" sz="2400" dirty="0">
                <a:latin typeface="Courier New" pitchFamily="49" charset="0"/>
              </a:rPr>
              <a:t> name = </a:t>
            </a:r>
            <a:br>
              <a:rPr lang="en-US" sz="2400" dirty="0">
                <a:latin typeface="Courier New" pitchFamily="49" charset="0"/>
              </a:rPr>
            </a:br>
            <a:r>
              <a:rPr lang="en-US" sz="2400" dirty="0">
                <a:latin typeface="Courier New" pitchFamily="49" charset="0"/>
              </a:rPr>
              <a:t>             new </a:t>
            </a:r>
            <a:r>
              <a:rPr lang="en-US" sz="2400" dirty="0" err="1">
                <a:latin typeface="Courier New" pitchFamily="49" charset="0"/>
              </a:rPr>
              <a:t>StreamReader</a:t>
            </a:r>
            <a:r>
              <a:rPr lang="en-US" sz="2400" dirty="0">
                <a:latin typeface="Courier New" pitchFamily="49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</a:rPr>
              <a:t>@</a:t>
            </a:r>
            <a:r>
              <a:rPr lang="en-US" sz="2400" dirty="0">
                <a:latin typeface="Courier New" pitchFamily="49" charset="0"/>
              </a:rPr>
              <a:t>"Files</a:t>
            </a:r>
            <a:r>
              <a:rPr lang="en-US" sz="2400">
                <a:latin typeface="Courier New" pitchFamily="49" charset="0"/>
              </a:rPr>
              <a:t>\example</a:t>
            </a:r>
            <a:r>
              <a:rPr lang="en-US" sz="2400" dirty="0">
                <a:latin typeface="Courier New" pitchFamily="49" charset="0"/>
              </a:rPr>
              <a:t>.txt")  </a:t>
            </a:r>
            <a:r>
              <a:rPr lang="en-US" sz="2400" b="1" dirty="0">
                <a:solidFill>
                  <a:srgbClr val="FF0000"/>
                </a:solidFill>
                <a:latin typeface="Courier New" pitchFamily="49" charset="0"/>
              </a:rPr>
              <a:t>)</a:t>
            </a:r>
            <a:br>
              <a:rPr lang="en-US" sz="2400" dirty="0">
                <a:latin typeface="Courier New" pitchFamily="49" charset="0"/>
              </a:rPr>
            </a:br>
            <a:r>
              <a:rPr lang="en-US" sz="2400" b="1" dirty="0">
                <a:solidFill>
                  <a:srgbClr val="FF0000"/>
                </a:solidFill>
                <a:latin typeface="Courier New" pitchFamily="49" charset="0"/>
              </a:rPr>
              <a:t>{</a:t>
            </a:r>
            <a:br>
              <a:rPr lang="en-US" sz="2400" dirty="0">
                <a:latin typeface="Courier New" pitchFamily="49" charset="0"/>
              </a:rPr>
            </a:br>
            <a:r>
              <a:rPr lang="en-US" sz="2400" dirty="0">
                <a:latin typeface="Courier New" pitchFamily="49" charset="0"/>
              </a:rPr>
              <a:t>    // The program reads the file here</a:t>
            </a:r>
            <a:br>
              <a:rPr lang="en-US" sz="2400" dirty="0">
                <a:latin typeface="Courier New" pitchFamily="49" charset="0"/>
              </a:rPr>
            </a:br>
            <a:r>
              <a:rPr lang="en-US" sz="2400" b="1" dirty="0">
                <a:solidFill>
                  <a:srgbClr val="FF0000"/>
                </a:solidFill>
                <a:latin typeface="Courier New" pitchFamily="49" charset="0"/>
              </a:rPr>
              <a:t>}</a:t>
            </a:r>
            <a:r>
              <a:rPr lang="en-US" sz="2400" dirty="0">
                <a:latin typeface="Courier New" pitchFamily="49" charset="0"/>
              </a:rPr>
              <a:t> </a:t>
            </a:r>
            <a:br>
              <a:rPr lang="en-US" sz="2400" dirty="0">
                <a:latin typeface="Courier New" pitchFamily="49" charset="0"/>
              </a:rPr>
            </a:br>
            <a:endParaRPr lang="en-US" sz="2400" dirty="0">
              <a:latin typeface="Courier New" pitchFamily="49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err="1">
                <a:latin typeface="Courier New" pitchFamily="49" charset="0"/>
              </a:rPr>
              <a:t>name.Dispose</a:t>
            </a:r>
            <a:r>
              <a:rPr lang="en-US" sz="2000" dirty="0">
                <a:latin typeface="Courier New" pitchFamily="49" charset="0"/>
              </a:rPr>
              <a:t>() </a:t>
            </a:r>
            <a:r>
              <a:rPr lang="en-US" sz="2000" dirty="0"/>
              <a:t>called automatically on exit, no matter how you exit (reach the closing }, return statement, throw an exception, </a:t>
            </a:r>
            <a:r>
              <a:rPr lang="en-US" sz="2000" dirty="0" err="1"/>
              <a:t>etc</a:t>
            </a:r>
            <a:r>
              <a:rPr lang="en-US" sz="2000" dirty="0"/>
              <a:t>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/>
              <a:t>Note that the 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</a:rPr>
              <a:t>@</a:t>
            </a:r>
            <a:r>
              <a:rPr lang="en-US" sz="2000" b="1" dirty="0">
                <a:solidFill>
                  <a:srgbClr val="00B050"/>
                </a:solidFill>
                <a:latin typeface="Courier New" pitchFamily="49" charset="0"/>
              </a:rPr>
              <a:t> </a:t>
            </a:r>
            <a:r>
              <a:rPr lang="en-US" sz="2000" dirty="0"/>
              <a:t>marks the string as a ‘verbatim string literal’, which has no escape characters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89A1963-46F7-47F9-BF8C-B4C3E3E3FA83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51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1" name="Rectangle 3"/>
          <p:cNvSpPr>
            <a:spLocks noGrp="1"/>
          </p:cNvSpPr>
          <p:nvPr>
            <p:ph type="body" idx="1"/>
          </p:nvPr>
        </p:nvSpPr>
        <p:spPr>
          <a:xfrm>
            <a:off x="1584338" y="839096"/>
            <a:ext cx="9920274" cy="585216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1800" dirty="0"/>
              <a:t>The following program crashes when run: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en-US" sz="700" dirty="0">
              <a:latin typeface="Courier New" pitchFamily="49" charset="0"/>
            </a:endParaRPr>
          </a:p>
          <a:p>
            <a:pPr lvl="1" eaLnBrk="1" hangingPunct="1">
              <a:lnSpc>
                <a:spcPct val="70000"/>
              </a:lnSpc>
              <a:buFont typeface="Wingdings 2" panose="05020102010507070707" pitchFamily="18" charset="2"/>
              <a:buNone/>
              <a:defRPr/>
            </a:pPr>
            <a:r>
              <a:rPr lang="en-US" sz="1600" dirty="0">
                <a:latin typeface="Courier New" pitchFamily="49" charset="0"/>
              </a:rPr>
              <a:t>public void Slide_17()</a:t>
            </a:r>
          </a:p>
          <a:p>
            <a:pPr lvl="1" eaLnBrk="1" hangingPunct="1">
              <a:lnSpc>
                <a:spcPct val="70000"/>
              </a:lnSpc>
              <a:buFont typeface="Wingdings 2" panose="05020102010507070707" pitchFamily="18" charset="2"/>
              <a:buNone/>
              <a:defRPr/>
            </a:pPr>
            <a:r>
              <a:rPr lang="en-US" sz="1600" dirty="0">
                <a:latin typeface="Courier New" pitchFamily="49" charset="0"/>
              </a:rPr>
              <a:t>{   using (</a:t>
            </a:r>
            <a:r>
              <a:rPr lang="en-US" sz="1600" dirty="0" err="1">
                <a:latin typeface="Courier New" pitchFamily="49" charset="0"/>
              </a:rPr>
              <a:t>TextReader</a:t>
            </a:r>
            <a:r>
              <a:rPr lang="en-US" sz="1600" dirty="0">
                <a:latin typeface="Courier New" pitchFamily="49" charset="0"/>
              </a:rPr>
              <a:t> t = new               </a:t>
            </a:r>
            <a:br>
              <a:rPr lang="en-US" sz="1600" dirty="0">
                <a:latin typeface="Courier New" pitchFamily="49" charset="0"/>
              </a:rPr>
            </a:br>
            <a:r>
              <a:rPr lang="en-US" sz="1600" dirty="0">
                <a:latin typeface="Courier New" pitchFamily="49" charset="0"/>
              </a:rPr>
              <a:t>                        </a:t>
            </a:r>
            <a:r>
              <a:rPr lang="en-US" sz="1600" dirty="0" err="1">
                <a:latin typeface="Courier New" pitchFamily="49" charset="0"/>
              </a:rPr>
              <a:t>StreamReader</a:t>
            </a:r>
            <a:r>
              <a:rPr lang="en-US" sz="1600" dirty="0">
                <a:latin typeface="Courier New" pitchFamily="49" charset="0"/>
              </a:rPr>
              <a:t>("missing_file.txt") )</a:t>
            </a:r>
          </a:p>
          <a:p>
            <a:pPr lvl="1" eaLnBrk="1" hangingPunct="1">
              <a:lnSpc>
                <a:spcPct val="70000"/>
              </a:lnSpc>
              <a:buFont typeface="Wingdings 2" panose="05020102010507070707" pitchFamily="18" charset="2"/>
              <a:buNone/>
              <a:defRPr/>
            </a:pPr>
            <a:r>
              <a:rPr lang="en-US" sz="1600" dirty="0">
                <a:latin typeface="Courier New" pitchFamily="49" charset="0"/>
              </a:rPr>
              <a:t>    {</a:t>
            </a:r>
          </a:p>
          <a:p>
            <a:pPr lvl="1" eaLnBrk="1" hangingPunct="1">
              <a:lnSpc>
                <a:spcPct val="70000"/>
              </a:lnSpc>
              <a:buFont typeface="Wingdings 2" panose="05020102010507070707" pitchFamily="18" charset="2"/>
              <a:buNone/>
              <a:defRPr/>
            </a:pPr>
            <a:r>
              <a:rPr lang="en-US" sz="1600" dirty="0">
                <a:latin typeface="Courier New" pitchFamily="49" charset="0"/>
              </a:rPr>
              <a:t>        string s = </a:t>
            </a:r>
            <a:r>
              <a:rPr lang="en-US" sz="1600" dirty="0" err="1">
                <a:latin typeface="Courier New" pitchFamily="49" charset="0"/>
              </a:rPr>
              <a:t>t.ReadLine</a:t>
            </a:r>
            <a:r>
              <a:rPr lang="en-US" sz="1600" dirty="0">
                <a:latin typeface="Courier New" pitchFamily="49" charset="0"/>
              </a:rPr>
              <a:t>();</a:t>
            </a:r>
          </a:p>
          <a:p>
            <a:pPr lvl="1" eaLnBrk="1" hangingPunct="1">
              <a:lnSpc>
                <a:spcPct val="70000"/>
              </a:lnSpc>
              <a:buFont typeface="Wingdings 2" panose="05020102010507070707" pitchFamily="18" charset="2"/>
              <a:buNone/>
              <a:defRPr/>
            </a:pPr>
            <a:r>
              <a:rPr lang="en-US" sz="1600" dirty="0">
                <a:latin typeface="Courier New" pitchFamily="49" charset="0"/>
              </a:rPr>
              <a:t>}   }</a:t>
            </a:r>
          </a:p>
          <a:p>
            <a:pPr marL="393700" lvl="1" indent="0">
              <a:lnSpc>
                <a:spcPct val="70000"/>
              </a:lnSpc>
              <a:buNone/>
              <a:defRPr/>
            </a:pPr>
            <a:endParaRPr lang="en-US" sz="700" dirty="0">
              <a:latin typeface="Courier New" pitchFamily="49" charset="0"/>
            </a:endParaRPr>
          </a:p>
          <a:p>
            <a:pPr eaLnBrk="1" hangingPunct="1">
              <a:defRPr/>
            </a:pPr>
            <a:r>
              <a:rPr lang="en-US" sz="1800" dirty="0"/>
              <a:t>The following error occurs: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en-US" sz="700" dirty="0">
              <a:latin typeface="Courier New" pitchFamily="49" charset="0"/>
            </a:endParaRP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en-US" sz="1600" dirty="0">
                <a:latin typeface="Courier New" pitchFamily="49" charset="0"/>
              </a:rPr>
              <a:t>Unhandled Exception: </a:t>
            </a:r>
            <a:r>
              <a:rPr lang="en-US" sz="1600" b="1" dirty="0" err="1">
                <a:solidFill>
                  <a:srgbClr val="FF0000"/>
                </a:solidFill>
                <a:latin typeface="Courier New" pitchFamily="49" charset="0"/>
              </a:rPr>
              <a:t>System.IO.FileNotFoundException</a:t>
            </a:r>
            <a:r>
              <a:rPr lang="en-US" sz="1600" dirty="0">
                <a:latin typeface="Courier New" pitchFamily="49" charset="0"/>
              </a:rPr>
              <a:t>: Could not find file 'E:\path\to\program\missing_file.txt'.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en-US" sz="1600" dirty="0">
                <a:latin typeface="Courier New" pitchFamily="49" charset="0"/>
              </a:rPr>
              <a:t>File name: 'E:\path\to\program\missing_file.txt'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en-US" sz="1600" dirty="0">
                <a:latin typeface="Courier New" pitchFamily="49" charset="0"/>
              </a:rPr>
              <a:t>   at System.IO.__</a:t>
            </a:r>
            <a:r>
              <a:rPr lang="en-US" sz="1600" dirty="0" err="1">
                <a:latin typeface="Courier New" pitchFamily="49" charset="0"/>
              </a:rPr>
              <a:t>Error.WinIOError</a:t>
            </a:r>
            <a:r>
              <a:rPr lang="en-US" sz="1600" dirty="0">
                <a:latin typeface="Courier New" pitchFamily="49" charset="0"/>
              </a:rPr>
              <a:t>(Int32 </a:t>
            </a:r>
            <a:r>
              <a:rPr lang="en-US" sz="1600" dirty="0" err="1">
                <a:latin typeface="Courier New" pitchFamily="49" charset="0"/>
              </a:rPr>
              <a:t>errorCode</a:t>
            </a:r>
            <a:r>
              <a:rPr lang="en-US" sz="1600" dirty="0">
                <a:latin typeface="Courier New" pitchFamily="49" charset="0"/>
              </a:rPr>
              <a:t>, String </a:t>
            </a:r>
            <a:r>
              <a:rPr lang="en-US" sz="1600" dirty="0" err="1">
                <a:latin typeface="Courier New" pitchFamily="49" charset="0"/>
              </a:rPr>
              <a:t>maybeFullPath</a:t>
            </a:r>
            <a:r>
              <a:rPr lang="en-US" sz="1600" dirty="0">
                <a:latin typeface="Courier New" pitchFamily="49" charset="0"/>
              </a:rPr>
              <a:t>)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en-US" sz="1600" b="1" i="1" dirty="0">
                <a:latin typeface="Courier New" pitchFamily="49" charset="0"/>
              </a:rPr>
              <a:t>&lt; snip – extra stuff removed for clarity </a:t>
            </a:r>
            <a:r>
              <a:rPr lang="en-US" sz="1600" b="1" i="1" dirty="0">
                <a:latin typeface="Courier New" pitchFamily="49" charset="0"/>
                <a:sym typeface="Wingdings" pitchFamily="2" charset="2"/>
              </a:rPr>
              <a:t>  &gt;</a:t>
            </a:r>
            <a:endParaRPr lang="en-US" sz="1600" b="1" i="1" dirty="0">
              <a:latin typeface="Courier New" pitchFamily="49" charset="0"/>
            </a:endParaRP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en-US" sz="1600" b="1" dirty="0">
                <a:solidFill>
                  <a:srgbClr val="0070C0"/>
                </a:solidFill>
                <a:latin typeface="Courier New" pitchFamily="49" charset="0"/>
              </a:rPr>
              <a:t>at PCE_StarterProject.SlideExamples.Slide_17() in E:\path\to\program\Student_Answers.cs:line 76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en-US" sz="1600" dirty="0">
                <a:latin typeface="Courier New" pitchFamily="49" charset="0"/>
              </a:rPr>
              <a:t>at </a:t>
            </a:r>
            <a:r>
              <a:rPr lang="en-US" sz="1600" dirty="0" err="1">
                <a:latin typeface="Courier New" pitchFamily="49" charset="0"/>
              </a:rPr>
              <a:t>PCE_StarterProject.Program.Main</a:t>
            </a:r>
            <a:r>
              <a:rPr lang="en-US" sz="1600" dirty="0">
                <a:latin typeface="Courier New" pitchFamily="49" charset="0"/>
              </a:rPr>
              <a:t>(String[] </a:t>
            </a:r>
            <a:r>
              <a:rPr lang="en-US" sz="1600" dirty="0" err="1">
                <a:latin typeface="Courier New" pitchFamily="49" charset="0"/>
              </a:rPr>
              <a:t>args</a:t>
            </a:r>
            <a:r>
              <a:rPr lang="en-US" sz="1600" dirty="0">
                <a:latin typeface="Courier New" pitchFamily="49" charset="0"/>
              </a:rPr>
              <a:t>) in E:\path\to\program\Student_Answers.cs:line 30</a:t>
            </a:r>
          </a:p>
        </p:txBody>
      </p:sp>
      <p:sp>
        <p:nvSpPr>
          <p:cNvPr id="921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Possible error w/ files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CD8D1B2-B588-4B85-AC8D-ECCE07F78BCD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1357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Exceptions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b="1" dirty="0"/>
              <a:t>exception</a:t>
            </a:r>
            <a:r>
              <a:rPr lang="en-US" altLang="en-US" dirty="0"/>
              <a:t>: An object representing a runtime error.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dirty="0"/>
              <a:t>dividing an integer by 0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dirty="0"/>
              <a:t>calling </a:t>
            </a:r>
            <a:r>
              <a:rPr lang="en-US" altLang="en-US" dirty="0" err="1">
                <a:latin typeface="Courier New" panose="02070309020205020404" pitchFamily="49" charset="0"/>
              </a:rPr>
              <a:t>charAt</a:t>
            </a:r>
            <a:r>
              <a:rPr lang="en-US" altLang="en-US" dirty="0"/>
              <a:t> on a </a:t>
            </a:r>
            <a:r>
              <a:rPr lang="en-US" altLang="en-US" dirty="0">
                <a:latin typeface="Courier New" panose="02070309020205020404" pitchFamily="49" charset="0"/>
              </a:rPr>
              <a:t>String</a:t>
            </a:r>
            <a:r>
              <a:rPr lang="en-US" altLang="en-US" dirty="0"/>
              <a:t> and passing too large an index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dirty="0"/>
              <a:t>trying to read a file that does not exist</a:t>
            </a:r>
          </a:p>
          <a:p>
            <a:pPr lvl="1" eaLnBrk="1" hangingPunct="1">
              <a:lnSpc>
                <a:spcPct val="110000"/>
              </a:lnSpc>
            </a:pPr>
            <a:endParaRPr lang="en-US" altLang="en-US" sz="800" b="1" dirty="0"/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We say that a program with an error "</a:t>
            </a:r>
            <a:r>
              <a:rPr lang="en-US" altLang="en-US" i="1" dirty="0"/>
              <a:t>throws</a:t>
            </a:r>
            <a:r>
              <a:rPr lang="en-US" altLang="en-US" dirty="0"/>
              <a:t>"</a:t>
            </a:r>
            <a:r>
              <a:rPr lang="en-US" altLang="en-US" i="1" dirty="0"/>
              <a:t> </a:t>
            </a:r>
            <a:r>
              <a:rPr lang="en-US" altLang="en-US" dirty="0"/>
              <a:t>an exception.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It is also possible to "</a:t>
            </a:r>
            <a:r>
              <a:rPr lang="en-US" altLang="en-US" i="1" dirty="0"/>
              <a:t>catch</a:t>
            </a:r>
            <a:r>
              <a:rPr lang="en-US" altLang="en-US" dirty="0"/>
              <a:t>" (handle or fix) an exception.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dirty="0"/>
              <a:t>We will not be catching any exceptions in this course</a:t>
            </a:r>
          </a:p>
          <a:p>
            <a:pPr lvl="1" eaLnBrk="1" hangingPunct="1">
              <a:lnSpc>
                <a:spcPct val="110000"/>
              </a:lnSpc>
            </a:pPr>
            <a:endParaRPr lang="en-US" altLang="en-US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0326"/>
            <a:ext cx="1905000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DCADD2F-0E78-426E-9DED-4F1CACF70F6E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5107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Parsing Data From A File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Open the file, </a:t>
            </a:r>
            <a:r>
              <a:rPr lang="en-US" b="1" dirty="0">
                <a:solidFill>
                  <a:srgbClr val="7030A0"/>
                </a:solidFill>
              </a:rPr>
              <a:t>read its data (its contents)</a:t>
            </a:r>
            <a:r>
              <a:rPr lang="en-US" dirty="0"/>
              <a:t>, then close the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D4E7F-A2C4-4AA4-B2C0-8392ED4C144E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06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652" y="631431"/>
            <a:ext cx="8911687" cy="896155"/>
          </a:xfrm>
        </p:spPr>
        <p:txBody>
          <a:bodyPr/>
          <a:lstStyle/>
          <a:p>
            <a:r>
              <a:rPr lang="en-US" dirty="0"/>
              <a:t>File I/O in C#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254" y="2133600"/>
            <a:ext cx="10133704" cy="4342504"/>
          </a:xfrm>
        </p:spPr>
        <p:txBody>
          <a:bodyPr>
            <a:normAutofit/>
          </a:bodyPr>
          <a:lstStyle/>
          <a:p>
            <a:r>
              <a:rPr lang="en-US" dirty="0"/>
              <a:t>File I/O means reading data from a file (or writing data to a file)</a:t>
            </a:r>
          </a:p>
          <a:p>
            <a:endParaRPr lang="en-US" sz="2800" dirty="0"/>
          </a:p>
          <a:p>
            <a:r>
              <a:rPr lang="en-US" sz="2800" dirty="0"/>
              <a:t>I/O = Input / Output</a:t>
            </a:r>
          </a:p>
          <a:p>
            <a:pPr lvl="1"/>
            <a:r>
              <a:rPr lang="en-US" sz="2400" dirty="0"/>
              <a:t>This is from the program’s perspective</a:t>
            </a:r>
          </a:p>
          <a:p>
            <a:pPr lvl="1"/>
            <a:r>
              <a:rPr lang="en-US" sz="2400" dirty="0"/>
              <a:t>Input = getting data INTO the program from a file</a:t>
            </a:r>
          </a:p>
          <a:p>
            <a:pPr lvl="1"/>
            <a:r>
              <a:rPr lang="en-US" sz="2400" dirty="0"/>
              <a:t>Output = sending data OUT of the program, by storing it in a file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504612" y="147337"/>
            <a:ext cx="601658" cy="756305"/>
          </a:xfrm>
        </p:spPr>
        <p:txBody>
          <a:bodyPr/>
          <a:lstStyle>
            <a:lvl1pPr algn="r">
              <a:defRPr sz="2400"/>
            </a:lvl1pPr>
          </a:lstStyle>
          <a:p>
            <a:fld id="{18AFAE38-DE32-41C7-B129-467E89533ACD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37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92925" y="3055832"/>
            <a:ext cx="2944907" cy="682450"/>
          </a:xfrm>
          <a:prstGeom prst="rect">
            <a:avLst/>
          </a:prstGeom>
          <a:solidFill>
            <a:srgbClr val="FFC000">
              <a:alpha val="55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xfrm>
            <a:off x="1885167" y="1234488"/>
            <a:ext cx="9920274" cy="498079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tabLst>
                <a:tab pos="2741613" algn="l"/>
              </a:tabLst>
            </a:pPr>
            <a:r>
              <a:rPr lang="en-US" altLang="en-US" b="1" dirty="0"/>
              <a:t>token</a:t>
            </a:r>
            <a:r>
              <a:rPr lang="en-US" altLang="en-US" dirty="0"/>
              <a:t>: A unit of user input, separated by whitespace. </a:t>
            </a:r>
          </a:p>
          <a:p>
            <a:pPr lvl="1">
              <a:lnSpc>
                <a:spcPct val="110000"/>
              </a:lnSpc>
              <a:tabLst>
                <a:tab pos="2741613" algn="l"/>
              </a:tabLst>
            </a:pPr>
            <a:r>
              <a:rPr lang="en-US" altLang="en-US" dirty="0"/>
              <a:t>We can split a file's contents into tokens.</a:t>
            </a:r>
          </a:p>
          <a:p>
            <a:pPr lvl="1">
              <a:lnSpc>
                <a:spcPct val="90000"/>
              </a:lnSpc>
              <a:tabLst>
                <a:tab pos="2741613" algn="l"/>
              </a:tabLst>
            </a:pPr>
            <a:endParaRPr lang="en-US" altLang="en-US" dirty="0"/>
          </a:p>
          <a:p>
            <a:pPr>
              <a:lnSpc>
                <a:spcPct val="90000"/>
              </a:lnSpc>
              <a:tabLst>
                <a:tab pos="2741613" algn="l"/>
              </a:tabLst>
            </a:pPr>
            <a:r>
              <a:rPr lang="en-US" altLang="en-US" dirty="0"/>
              <a:t>If an input file contains the following:</a:t>
            </a:r>
          </a:p>
          <a:p>
            <a:pPr lvl="1">
              <a:lnSpc>
                <a:spcPct val="80000"/>
              </a:lnSpc>
              <a:buNone/>
              <a:tabLst>
                <a:tab pos="2741613" algn="l"/>
              </a:tabLst>
            </a:pPr>
            <a:endParaRPr lang="en-US" altLang="en-US" sz="800" dirty="0">
              <a:latin typeface="Courier New" panose="02070309020205020404" pitchFamily="49" charset="0"/>
            </a:endParaRPr>
          </a:p>
          <a:p>
            <a:pPr lvl="1">
              <a:lnSpc>
                <a:spcPct val="80000"/>
              </a:lnSpc>
              <a:buNone/>
              <a:tabLst>
                <a:tab pos="2741613" algn="l"/>
              </a:tabLst>
            </a:pPr>
            <a:r>
              <a:rPr lang="en-US" altLang="en-US" dirty="0">
                <a:latin typeface="Courier New" panose="02070309020205020404" pitchFamily="49" charset="0"/>
              </a:rPr>
              <a:t>	23   3.14</a:t>
            </a:r>
          </a:p>
          <a:p>
            <a:pPr lvl="1">
              <a:lnSpc>
                <a:spcPct val="80000"/>
              </a:lnSpc>
              <a:buNone/>
              <a:tabLst>
                <a:tab pos="2741613" algn="l"/>
              </a:tabLst>
            </a:pPr>
            <a:r>
              <a:rPr lang="en-US" altLang="en-US" dirty="0">
                <a:latin typeface="Courier New" panose="02070309020205020404" pitchFamily="49" charset="0"/>
              </a:rPr>
              <a:t>	  "John Smith"</a:t>
            </a:r>
          </a:p>
          <a:p>
            <a:pPr lvl="1">
              <a:lnSpc>
                <a:spcPct val="90000"/>
              </a:lnSpc>
              <a:buNone/>
              <a:tabLst>
                <a:tab pos="2741613" algn="l"/>
              </a:tabLst>
            </a:pPr>
            <a:endParaRPr lang="en-US" altLang="en-US" sz="900" dirty="0">
              <a:latin typeface="Courier New" panose="02070309020205020404" pitchFamily="49" charset="0"/>
            </a:endParaRPr>
          </a:p>
          <a:p>
            <a:pPr lvl="1">
              <a:lnSpc>
                <a:spcPct val="90000"/>
              </a:lnSpc>
              <a:buNone/>
              <a:tabLst>
                <a:tab pos="2741613" algn="l"/>
              </a:tabLst>
            </a:pPr>
            <a:r>
              <a:rPr lang="en-US" altLang="en-US" dirty="0"/>
              <a:t>We can interpret the tokens as the following types:</a:t>
            </a:r>
          </a:p>
          <a:p>
            <a:pPr lvl="1">
              <a:lnSpc>
                <a:spcPct val="90000"/>
              </a:lnSpc>
              <a:tabLst>
                <a:tab pos="2741613" algn="l"/>
              </a:tabLst>
            </a:pPr>
            <a:endParaRPr lang="en-US" altLang="en-US" sz="800" dirty="0"/>
          </a:p>
          <a:p>
            <a:pPr lvl="1">
              <a:lnSpc>
                <a:spcPct val="90000"/>
              </a:lnSpc>
              <a:buNone/>
              <a:tabLst>
                <a:tab pos="2741613" algn="l"/>
              </a:tabLst>
            </a:pPr>
            <a:r>
              <a:rPr lang="en-US" altLang="en-US" dirty="0"/>
              <a:t>	</a:t>
            </a:r>
            <a:r>
              <a:rPr lang="en-US" altLang="en-US" u="sng" dirty="0"/>
              <a:t>Token</a:t>
            </a:r>
            <a:r>
              <a:rPr lang="en-US" altLang="en-US" dirty="0"/>
              <a:t>	</a:t>
            </a:r>
            <a:r>
              <a:rPr lang="en-US" altLang="en-US" u="sng" dirty="0"/>
              <a:t>Type(s)</a:t>
            </a:r>
          </a:p>
          <a:p>
            <a:pPr lvl="1">
              <a:lnSpc>
                <a:spcPct val="80000"/>
              </a:lnSpc>
              <a:buNone/>
              <a:tabLst>
                <a:tab pos="2741613" algn="l"/>
              </a:tabLst>
            </a:pPr>
            <a:r>
              <a:rPr lang="en-US" altLang="en-US" dirty="0"/>
              <a:t>	</a:t>
            </a:r>
            <a:r>
              <a:rPr lang="en-US" altLang="en-US" dirty="0">
                <a:latin typeface="Courier New" panose="02070309020205020404" pitchFamily="49" charset="0"/>
              </a:rPr>
              <a:t>23</a:t>
            </a:r>
            <a:r>
              <a:rPr lang="en-US" altLang="en-US" dirty="0"/>
              <a:t>	</a:t>
            </a:r>
            <a:r>
              <a:rPr lang="en-US" altLang="en-US" dirty="0" err="1">
                <a:latin typeface="Courier New" panose="02070309020205020404" pitchFamily="49" charset="0"/>
              </a:rPr>
              <a:t>int</a:t>
            </a:r>
            <a:r>
              <a:rPr lang="en-US" altLang="en-US" dirty="0"/>
              <a:t>, </a:t>
            </a:r>
            <a:r>
              <a:rPr lang="en-US" altLang="en-US" dirty="0">
                <a:latin typeface="Courier New" panose="02070309020205020404" pitchFamily="49" charset="0"/>
              </a:rPr>
              <a:t>double</a:t>
            </a:r>
            <a:r>
              <a:rPr lang="en-US" altLang="en-US" dirty="0"/>
              <a:t>, </a:t>
            </a:r>
            <a:r>
              <a:rPr lang="en-US" altLang="en-US" dirty="0">
                <a:latin typeface="Courier New" panose="02070309020205020404" pitchFamily="49" charset="0"/>
              </a:rPr>
              <a:t>String</a:t>
            </a:r>
          </a:p>
          <a:p>
            <a:pPr lvl="1">
              <a:lnSpc>
                <a:spcPct val="80000"/>
              </a:lnSpc>
              <a:buNone/>
              <a:tabLst>
                <a:tab pos="2741613" algn="l"/>
              </a:tabLst>
            </a:pPr>
            <a:r>
              <a:rPr lang="en-US" altLang="en-US" dirty="0"/>
              <a:t>	</a:t>
            </a:r>
            <a:r>
              <a:rPr lang="en-US" altLang="en-US" dirty="0">
                <a:latin typeface="Courier New" panose="02070309020205020404" pitchFamily="49" charset="0"/>
              </a:rPr>
              <a:t>3.14</a:t>
            </a:r>
            <a:r>
              <a:rPr lang="en-US" altLang="en-US" dirty="0"/>
              <a:t>	</a:t>
            </a:r>
            <a:r>
              <a:rPr lang="en-US" altLang="en-US" dirty="0">
                <a:latin typeface="Courier New" panose="02070309020205020404" pitchFamily="49" charset="0"/>
              </a:rPr>
              <a:t>double</a:t>
            </a:r>
            <a:r>
              <a:rPr lang="en-US" altLang="en-US" dirty="0"/>
              <a:t>, </a:t>
            </a:r>
            <a:r>
              <a:rPr lang="en-US" altLang="en-US" dirty="0">
                <a:latin typeface="Courier New" panose="02070309020205020404" pitchFamily="49" charset="0"/>
              </a:rPr>
              <a:t>String</a:t>
            </a:r>
          </a:p>
          <a:p>
            <a:pPr lvl="1">
              <a:lnSpc>
                <a:spcPct val="80000"/>
              </a:lnSpc>
              <a:buNone/>
              <a:tabLst>
                <a:tab pos="2741613" algn="l"/>
              </a:tabLst>
            </a:pPr>
            <a:r>
              <a:rPr lang="en-US" altLang="en-US" dirty="0"/>
              <a:t>	</a:t>
            </a:r>
            <a:r>
              <a:rPr lang="en-US" altLang="en-US" dirty="0">
                <a:latin typeface="Courier New" panose="02070309020205020404" pitchFamily="49" charset="0"/>
              </a:rPr>
              <a:t>"John</a:t>
            </a:r>
            <a:r>
              <a:rPr lang="en-US" altLang="en-US" dirty="0"/>
              <a:t>	</a:t>
            </a:r>
            <a:r>
              <a:rPr lang="en-US" altLang="en-US" dirty="0">
                <a:latin typeface="Courier New" panose="02070309020205020404" pitchFamily="49" charset="0"/>
              </a:rPr>
              <a:t>String</a:t>
            </a:r>
          </a:p>
          <a:p>
            <a:pPr lvl="1">
              <a:lnSpc>
                <a:spcPct val="80000"/>
              </a:lnSpc>
              <a:buNone/>
              <a:tabLst>
                <a:tab pos="2741613" algn="l"/>
              </a:tabLst>
            </a:pPr>
            <a:r>
              <a:rPr lang="en-US" altLang="en-US" dirty="0"/>
              <a:t>	</a:t>
            </a:r>
            <a:r>
              <a:rPr lang="en-US" altLang="en-US" dirty="0">
                <a:latin typeface="Courier New" panose="02070309020205020404" pitchFamily="49" charset="0"/>
              </a:rPr>
              <a:t>Smith"</a:t>
            </a:r>
            <a:r>
              <a:rPr lang="en-US" altLang="en-US" dirty="0"/>
              <a:t>	</a:t>
            </a:r>
            <a:r>
              <a:rPr lang="en-US" altLang="en-US" dirty="0">
                <a:latin typeface="Courier New" panose="02070309020205020404" pitchFamily="49" charset="0"/>
              </a:rPr>
              <a:t>String</a:t>
            </a:r>
            <a:endParaRPr lang="en-US" altLang="en-US" dirty="0"/>
          </a:p>
          <a:p>
            <a:pPr lvl="1">
              <a:lnSpc>
                <a:spcPct val="90000"/>
              </a:lnSpc>
              <a:tabLst>
                <a:tab pos="2741613" algn="l"/>
              </a:tabLst>
            </a:pPr>
            <a:endParaRPr lang="en-US" altLang="en-US" sz="900" dirty="0"/>
          </a:p>
        </p:txBody>
      </p:sp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Input tokens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F40738A-F1B0-419F-B0B5-157DDA615FC7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5652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1900520" y="4921624"/>
            <a:ext cx="6517340" cy="389964"/>
          </a:xfrm>
          <a:prstGeom prst="rect">
            <a:avLst/>
          </a:prstGeom>
          <a:solidFill>
            <a:srgbClr val="FFFF00">
              <a:alpha val="55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Line-Based File Parsing</a:t>
            </a:r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en-US" dirty="0"/>
              <a:t>Consider a file </a:t>
            </a:r>
            <a:r>
              <a:rPr lang="en-US" altLang="en-US" dirty="0">
                <a:latin typeface="Courier New" panose="02070309020205020404" pitchFamily="49" charset="0"/>
              </a:rPr>
              <a:t>numbers.txt</a:t>
            </a:r>
            <a:r>
              <a:rPr lang="en-US" altLang="en-US" dirty="0"/>
              <a:t> that contains this text:</a:t>
            </a:r>
          </a:p>
          <a:p>
            <a:pPr marL="546100" lvl="2" indent="-273050">
              <a:buClr>
                <a:srgbClr val="EB641B"/>
              </a:buClr>
              <a:buSzPct val="95000"/>
            </a:pPr>
            <a:r>
              <a:rPr lang="en-US" altLang="en-US" dirty="0"/>
              <a:t>(Note that ˽ means a blank space, \t means a tab)</a:t>
            </a:r>
            <a:br>
              <a:rPr lang="en-US" altLang="en-US" dirty="0"/>
            </a:br>
            <a:endParaRPr lang="en-US" altLang="en-US" dirty="0"/>
          </a:p>
          <a:p>
            <a:pPr eaLnBrk="1" hangingPunct="1"/>
            <a:endParaRPr lang="en-US" altLang="en-US" sz="800" dirty="0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We can think of the file's contents like so: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308.2</a:t>
            </a:r>
            <a:r>
              <a:rPr lang="en-US" altLang="en-US" b="1" dirty="0">
                <a:solidFill>
                  <a:srgbClr val="0070C0"/>
                </a:solidFill>
                <a:latin typeface="Courier New" panose="02070309020205020404" pitchFamily="49" charset="0"/>
              </a:rPr>
              <a:t>\n</a:t>
            </a:r>
            <a:r>
              <a:rPr lang="en-US" altLang="en-US" dirty="0">
                <a:latin typeface="Courier New" panose="02070309020205020404" pitchFamily="49" charset="0"/>
              </a:rPr>
              <a:t>˽˽˽˽7.4</a:t>
            </a:r>
            <a:r>
              <a:rPr lang="en-US" altLang="en-US" b="1" dirty="0">
                <a:solidFill>
                  <a:srgbClr val="0070C0"/>
                </a:solidFill>
                <a:latin typeface="Courier New" panose="02070309020205020404" pitchFamily="49" charset="0"/>
              </a:rPr>
              <a:t>\n</a:t>
            </a:r>
            <a:r>
              <a:rPr lang="en-US" altLang="en-US" dirty="0">
                <a:latin typeface="Courier New" panose="02070309020205020404" pitchFamily="49" charset="0"/>
              </a:rPr>
              <a:t>3.9˽˽˽</a:t>
            </a:r>
            <a:r>
              <a:rPr lang="en-US" altLang="en-US" b="1" dirty="0">
                <a:solidFill>
                  <a:srgbClr val="0070C0"/>
                </a:solidFill>
                <a:latin typeface="Courier New" panose="02070309020205020404" pitchFamily="49" charset="0"/>
              </a:rPr>
              <a:t>\n</a:t>
            </a:r>
            <a:r>
              <a:rPr lang="en-US" altLang="en-US" b="1" dirty="0">
                <a:solidFill>
                  <a:srgbClr val="FF0000"/>
                </a:solidFill>
                <a:latin typeface="Courier New" panose="02070309020205020404" pitchFamily="49" charset="0"/>
              </a:rPr>
              <a:t>\t</a:t>
            </a:r>
            <a:r>
              <a:rPr lang="en-US" altLang="en-US" dirty="0">
                <a:latin typeface="Courier New" panose="02070309020205020404" pitchFamily="49" charset="0"/>
              </a:rPr>
              <a:t>˽-15.4˽˽˽</a:t>
            </a:r>
            <a:r>
              <a:rPr lang="en-US" altLang="en-US" b="1" dirty="0">
                <a:solidFill>
                  <a:srgbClr val="0070C0"/>
                </a:solidFill>
                <a:latin typeface="Courier New" panose="02070309020205020404" pitchFamily="49" charset="0"/>
              </a:rPr>
              <a:t>\n</a:t>
            </a:r>
            <a:r>
              <a:rPr lang="en-US" altLang="en-US" b="1" dirty="0">
                <a:solidFill>
                  <a:srgbClr val="FF0000"/>
                </a:solidFill>
                <a:latin typeface="Courier New" panose="02070309020205020404" pitchFamily="49" charset="0"/>
              </a:rPr>
              <a:t>\n</a:t>
            </a:r>
            <a:br>
              <a:rPr lang="en-US" altLang="en-US" dirty="0">
                <a:latin typeface="Courier New" panose="02070309020205020404" pitchFamily="49" charset="0"/>
              </a:rPr>
            </a:br>
            <a:endParaRPr lang="en-US" altLang="en-US" b="1" dirty="0">
              <a:latin typeface="Courier New" panose="02070309020205020404" pitchFamily="49" charset="0"/>
            </a:endParaRPr>
          </a:p>
          <a:p>
            <a:pPr eaLnBrk="1" hangingPunct="1"/>
            <a:r>
              <a:rPr lang="en-US" altLang="en-US" dirty="0"/>
              <a:t>We can get each line (using the </a:t>
            </a:r>
            <a:r>
              <a:rPr lang="en-US" altLang="en-US" dirty="0" err="1"/>
              <a:t>TextReader.ReadLine</a:t>
            </a:r>
            <a:r>
              <a:rPr lang="en-US" altLang="en-US" dirty="0"/>
              <a:t>()),</a:t>
            </a:r>
            <a:br>
              <a:rPr lang="en-US" altLang="en-US" dirty="0"/>
            </a:br>
            <a:r>
              <a:rPr lang="en-US" altLang="en-US" dirty="0"/>
              <a:t>then deal with each line individually</a:t>
            </a:r>
          </a:p>
          <a:p>
            <a:pPr eaLnBrk="1" hangingPunct="1"/>
            <a:endParaRPr lang="en-US" altLang="en-US" b="1" dirty="0">
              <a:latin typeface="Courier New" panose="02070309020205020404" pitchFamily="4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1" y="2203942"/>
            <a:ext cx="2667000" cy="1338828"/>
          </a:xfrm>
          <a:prstGeom prst="rect">
            <a:avLst/>
          </a:prstGeom>
          <a:solidFill>
            <a:srgbClr val="FFC000">
              <a:alpha val="55000"/>
            </a:srgbClr>
          </a:solidFill>
          <a:ln w="12700">
            <a:solidFill>
              <a:schemeClr val="tx1"/>
            </a:solidFill>
          </a:ln>
        </p:spPr>
        <p:txBody>
          <a:bodyPr lIns="0" tIns="91440" rIns="0" bIns="0">
            <a:spAutoFit/>
          </a:bodyPr>
          <a:lstStyle/>
          <a:p>
            <a:pPr marL="9144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308.2 </a:t>
            </a:r>
          </a:p>
          <a:p>
            <a:pPr marL="9144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˽˽˽˽7.4</a:t>
            </a:r>
          </a:p>
          <a:p>
            <a:pPr marL="9144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3.9˽˽˽    </a:t>
            </a:r>
          </a:p>
          <a:p>
            <a:pPr marL="9144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\t  ˽-15.4˽˽˽</a:t>
            </a:r>
          </a:p>
          <a:p>
            <a:pPr marL="91440" lvl="1">
              <a:lnSpc>
                <a:spcPct val="90000"/>
              </a:lnSpc>
              <a:defRPr/>
            </a:pPr>
            <a:endParaRPr lang="en-US" dirty="0">
              <a:latin typeface="Courier New" pitchFamily="49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7ED17D4-8889-483A-BF80-64D81DCEBFFC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21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238052" y="3399416"/>
            <a:ext cx="25495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82917" y="3076250"/>
            <a:ext cx="5308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that there is a line here, </a:t>
            </a:r>
            <a:br>
              <a:rPr lang="en-US" dirty="0"/>
            </a:br>
            <a:r>
              <a:rPr lang="en-US" dirty="0"/>
              <a:t>but there is only a newline character on it!</a:t>
            </a:r>
          </a:p>
        </p:txBody>
      </p:sp>
    </p:spTree>
    <p:extLst>
      <p:ext uri="{BB962C8B-B14F-4D97-AF65-F5344CB8AC3E}">
        <p14:creationId xmlns:p14="http://schemas.microsoft.com/office/powerpoint/2010/main" val="31122231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File input question</a:t>
            </a:r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xfrm>
            <a:off x="1778000" y="1143000"/>
            <a:ext cx="8915400" cy="5410200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altLang="en-US" dirty="0"/>
              <a:t>Recall the input file </a:t>
            </a:r>
            <a:r>
              <a:rPr lang="en-US" altLang="en-US" dirty="0">
                <a:latin typeface="Courier New" panose="02070309020205020404" pitchFamily="49" charset="0"/>
              </a:rPr>
              <a:t>numbers.txt</a:t>
            </a:r>
            <a:r>
              <a:rPr lang="en-US" altLang="en-US" dirty="0"/>
              <a:t>: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Write a program that reads the lines from the file and prints each one followed by a &lt; sign (so it's clear where the line ends)(note the blank line at the end of the output)</a:t>
            </a:r>
            <a:endParaRPr lang="en-US" altLang="en-US" sz="1500" u="sng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sz="800" dirty="0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308.2&lt;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    7.4&lt;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3.9   &lt;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	 -15.4   &lt;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&lt;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2200" y="1828801"/>
            <a:ext cx="2667000" cy="1431161"/>
          </a:xfrm>
          <a:prstGeom prst="rect">
            <a:avLst/>
          </a:prstGeom>
          <a:solidFill>
            <a:srgbClr val="FFC000">
              <a:alpha val="55000"/>
            </a:srgbClr>
          </a:solidFill>
          <a:ln w="25400">
            <a:solidFill>
              <a:schemeClr val="tx1"/>
            </a:solidFill>
          </a:ln>
        </p:spPr>
        <p:txBody>
          <a:bodyPr tIns="91440" bIns="91440">
            <a:spAutoFit/>
          </a:bodyPr>
          <a:lstStyle/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308.2 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˽˽˽˽7.4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3.9˽˽˽    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\t˽-15.4˽˽˽</a:t>
            </a:r>
          </a:p>
          <a:p>
            <a:pPr marL="0" lvl="1">
              <a:lnSpc>
                <a:spcPct val="90000"/>
              </a:lnSpc>
              <a:defRPr/>
            </a:pPr>
            <a:endParaRPr lang="en-US" dirty="0">
              <a:latin typeface="Courier New" pitchFamily="49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556711FE-02EA-4D9C-A0B4-1B0ED575C124}" type="slidenum">
              <a:rPr lang="en-US" smtClean="0"/>
              <a:t>22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0291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3657599" y="3276600"/>
            <a:ext cx="4410635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2590801" y="1981200"/>
            <a:ext cx="7467599" cy="56029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File Input Answer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2EF04AD-4071-4781-B28A-66A9BFF6E895}" type="slidenum">
              <a:rPr lang="en-US" smtClean="0"/>
              <a:t>23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23</a:t>
            </a:fld>
            <a:endParaRPr lang="en-US"/>
          </a:p>
        </p:txBody>
      </p:sp>
      <p:sp>
        <p:nvSpPr>
          <p:cNvPr id="14340" name="Content Placeholder 2"/>
          <p:cNvSpPr>
            <a:spLocks noGrp="1"/>
          </p:cNvSpPr>
          <p:nvPr>
            <p:ph idx="1"/>
          </p:nvPr>
        </p:nvSpPr>
        <p:spPr>
          <a:xfrm>
            <a:off x="1676400" y="1371600"/>
            <a:ext cx="8991600" cy="5181600"/>
          </a:xfrm>
        </p:spPr>
        <p:txBody>
          <a:bodyPr/>
          <a:lstStyle/>
          <a:p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public void Slide_23()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using (</a:t>
            </a:r>
            <a:r>
              <a:rPr lang="en-US" alt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TextReader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file = new </a:t>
            </a:r>
            <a:b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		</a:t>
            </a:r>
            <a:r>
              <a:rPr lang="en-US" alt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StreamReader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("Files/numbers.txt"))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nn-NO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for (int i = 0; i &lt; 5; i++)</a:t>
            </a:r>
            <a:br>
              <a:rPr lang="nn-NO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string </a:t>
            </a:r>
            <a:r>
              <a:rPr lang="en-US" alt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file.ReadLine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Console.WriteLine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("{0}&lt;",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);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525929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File input question</a:t>
            </a:r>
          </a:p>
        </p:txBody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en-US" dirty="0"/>
              <a:t>Recall the input file </a:t>
            </a:r>
            <a:r>
              <a:rPr lang="en-US" altLang="en-US" dirty="0">
                <a:latin typeface="Courier New" panose="02070309020205020404" pitchFamily="49" charset="0"/>
              </a:rPr>
              <a:t>numbers.txt</a:t>
            </a:r>
            <a:r>
              <a:rPr lang="en-US" altLang="en-US" dirty="0"/>
              <a:t>: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Write a program that reads the values from the file and prints them </a:t>
            </a:r>
            <a:r>
              <a:rPr lang="en-US" altLang="en-US" b="1" dirty="0"/>
              <a:t>along with their sum</a:t>
            </a:r>
            <a:r>
              <a:rPr lang="en-US" altLang="en-US" dirty="0"/>
              <a:t>.</a:t>
            </a:r>
            <a:endParaRPr lang="en-US" altLang="en-US" sz="1500" u="sng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sz="800" dirty="0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number = 308.2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number = 7.4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number = 3.9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number = -15.4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dirty="0">
                <a:latin typeface="Courier New" panose="02070309020205020404" pitchFamily="49" charset="0"/>
              </a:rPr>
              <a:t>Sum = 304.1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2200" y="1828801"/>
            <a:ext cx="2667000" cy="1431161"/>
          </a:xfrm>
          <a:prstGeom prst="rect">
            <a:avLst/>
          </a:prstGeom>
          <a:solidFill>
            <a:srgbClr val="FFC000">
              <a:alpha val="55000"/>
            </a:srgbClr>
          </a:solidFill>
          <a:ln w="25400">
            <a:solidFill>
              <a:schemeClr val="tx1"/>
            </a:solidFill>
          </a:ln>
        </p:spPr>
        <p:txBody>
          <a:bodyPr tIns="91440" bIns="91440">
            <a:spAutoFit/>
          </a:bodyPr>
          <a:lstStyle/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308.2 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˽˽˽˽7.4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3.9˽˽˽    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\t˽-15.4˽˽˽</a:t>
            </a:r>
          </a:p>
          <a:p>
            <a:pPr marL="0" lvl="1">
              <a:lnSpc>
                <a:spcPct val="90000"/>
              </a:lnSpc>
              <a:defRPr/>
            </a:pPr>
            <a:endParaRPr lang="en-US" dirty="0">
              <a:latin typeface="Courier New" pitchFamily="49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548D6451-94C5-441B-B87F-40CD173D6EF7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8456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Testing for valid input</a:t>
            </a:r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/>
              <a:t>All basic data types offer a version of TryParse:</a:t>
            </a:r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/>
              <a:t>If given a </a:t>
            </a:r>
            <a:r>
              <a:rPr lang="en-US" altLang="en-US" sz="1800" b="1">
                <a:solidFill>
                  <a:srgbClr val="FF0000"/>
                </a:solidFill>
              </a:rPr>
              <a:t>valid </a:t>
            </a:r>
            <a:r>
              <a:rPr lang="en-US" altLang="en-US" sz="1800"/>
              <a:t>string (Int32, Double, short, etc) each one will change it's second parameter to be </a:t>
            </a:r>
            <a:r>
              <a:rPr lang="en-US" altLang="en-US" sz="1800" b="1"/>
              <a:t>that value</a:t>
            </a:r>
            <a:r>
              <a:rPr lang="en-US" altLang="en-US" sz="1800"/>
              <a:t> and return </a:t>
            </a:r>
            <a:r>
              <a:rPr lang="en-US" altLang="en-US" sz="1800" b="1"/>
              <a:t>true</a:t>
            </a:r>
          </a:p>
          <a:p>
            <a:pPr eaLnBrk="1" hangingPunct="1"/>
            <a:r>
              <a:rPr lang="en-US" altLang="en-US" sz="1800"/>
              <a:t>If given an </a:t>
            </a:r>
            <a:r>
              <a:rPr lang="en-US" altLang="en-US" sz="1800" b="1" u="sng">
                <a:solidFill>
                  <a:srgbClr val="FF0000"/>
                </a:solidFill>
              </a:rPr>
              <a:t>in</a:t>
            </a:r>
            <a:r>
              <a:rPr lang="en-US" altLang="en-US" sz="1800" b="1"/>
              <a:t>valid</a:t>
            </a:r>
            <a:r>
              <a:rPr lang="en-US" altLang="en-US" sz="1800"/>
              <a:t> string (Int32, Double, short, etc) each one will change it's second parameter to be </a:t>
            </a:r>
            <a:r>
              <a:rPr lang="en-US" altLang="en-US" sz="1800" b="1"/>
              <a:t>zero</a:t>
            </a:r>
            <a:r>
              <a:rPr lang="en-US" altLang="en-US" sz="1800"/>
              <a:t> and return </a:t>
            </a:r>
            <a:r>
              <a:rPr lang="en-US" altLang="en-US" sz="1800" b="1"/>
              <a:t>false</a:t>
            </a:r>
          </a:p>
          <a:p>
            <a:pPr eaLnBrk="1" hangingPunct="1"/>
            <a:endParaRPr lang="en-US" altLang="en-US" sz="1800"/>
          </a:p>
        </p:txBody>
      </p:sp>
      <p:graphicFrame>
        <p:nvGraphicFramePr>
          <p:cNvPr id="895000" name="Group 24"/>
          <p:cNvGraphicFramePr>
            <a:graphicFrameLocks noGrp="1"/>
          </p:cNvGraphicFramePr>
          <p:nvPr/>
        </p:nvGraphicFramePr>
        <p:xfrm>
          <a:off x="1828800" y="1924050"/>
          <a:ext cx="8534400" cy="3048000"/>
        </p:xfrm>
        <a:graphic>
          <a:graphicData uri="http://schemas.openxmlformats.org/drawingml/2006/table">
            <a:tbl>
              <a:tblPr/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Method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Description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Int32.TryParse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lang="en-US" dirty="0">
                          <a:hlinkClick r:id="rId3"/>
                        </a:rPr>
                        <a:t>http://msdn.microsoft.com/en-us/library/f02979c7.aspx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Double.TryParse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lang="en-US" sz="2000" dirty="0">
                          <a:hlinkClick r:id="rId4"/>
                        </a:rPr>
                        <a:t>http://msdn.microsoft.com/en-us/library/994c0zb1.aspx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short.TryParse</a:t>
                      </a:r>
                      <a:b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</a:br>
                      <a:b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</a:b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aka</a:t>
                      </a:r>
                      <a:b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</a:b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Int16.TryParse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lang="en-US" sz="2000" dirty="0">
                        <a:hlinkClick r:id="" action="ppaction://noaction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B641B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lang="en-US" sz="2000" dirty="0">
                          <a:hlinkClick r:id="" action="ppaction://noaction"/>
                        </a:rPr>
                        <a:t>http://msdn.microsoft.com/en-us/library/9hh1awhy.aspx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93C8E22C-4315-4072-8E61-D2D917784081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866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5"/>
          <p:cNvSpPr txBox="1">
            <a:spLocks noChangeArrowheads="1"/>
          </p:cNvSpPr>
          <p:nvPr/>
        </p:nvSpPr>
        <p:spPr bwMode="auto">
          <a:xfrm>
            <a:off x="4182035" y="3523129"/>
            <a:ext cx="4303059" cy="34962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File Input Answer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FF0A898-5CAC-4C02-A4DD-55383071FAE8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26</a:t>
            </a:fld>
            <a:endParaRPr lang="en-US"/>
          </a:p>
        </p:txBody>
      </p:sp>
      <p:sp>
        <p:nvSpPr>
          <p:cNvPr id="1741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public void Slide_26() 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using (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TextReader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file = new 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			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StreamReader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("Files/numbers.txt"))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double sum = 0.0;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nn-NO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for( int i = 0; i &lt; 5; i++)</a:t>
            </a:r>
            <a:br>
              <a:rPr lang="nn-NO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string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file.ReadLine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double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if (</a:t>
            </a:r>
            <a:r>
              <a:rPr lang="en-US" alt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Double.TryParse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out </a:t>
            </a:r>
            <a:r>
              <a:rPr lang="en-US" alt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sum +=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Console.WriteLine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("number = {0}",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}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Console.WriteLine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("Sum = {0}", sum);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140673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Reading an entire file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/>
              <a:t>Suppose we want our program to process the entire file.</a:t>
            </a:r>
          </a:p>
          <a:p>
            <a:pPr lvl="1">
              <a:buFont typeface="Wingdings 2" panose="05020102010507070707" pitchFamily="18" charset="2"/>
              <a:buNone/>
            </a:pPr>
            <a:r>
              <a:rPr lang="en-US" altLang="en-US"/>
              <a:t>(It should work no matter how many values are in the file.)</a:t>
            </a:r>
            <a:endParaRPr lang="en-US" altLang="en-US" sz="800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sz="800">
              <a:latin typeface="Courier New" panose="02070309020205020404" pitchFamily="49" charset="0"/>
            </a:endParaRPr>
          </a:p>
          <a:p>
            <a:pPr lvl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>
                <a:latin typeface="Courier New" panose="02070309020205020404" pitchFamily="49" charset="0"/>
              </a:rPr>
              <a:t>number = 308.2</a:t>
            </a:r>
          </a:p>
          <a:p>
            <a:pPr lvl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>
                <a:latin typeface="Courier New" panose="02070309020205020404" pitchFamily="49" charset="0"/>
              </a:rPr>
              <a:t>number = 7.4</a:t>
            </a:r>
          </a:p>
          <a:p>
            <a:pPr lvl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>
                <a:latin typeface="Courier New" panose="02070309020205020404" pitchFamily="49" charset="0"/>
              </a:rPr>
              <a:t>number = 3.9</a:t>
            </a:r>
          </a:p>
          <a:p>
            <a:pPr lvl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>
                <a:latin typeface="Courier New" panose="02070309020205020404" pitchFamily="49" charset="0"/>
              </a:rPr>
              <a:t>number = -15.4</a:t>
            </a:r>
          </a:p>
          <a:p>
            <a:pPr lvl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b="1">
                <a:solidFill>
                  <a:srgbClr val="003399"/>
                </a:solidFill>
                <a:latin typeface="Courier New" panose="02070309020205020404" pitchFamily="49" charset="0"/>
              </a:rPr>
              <a:t>number = 4.7</a:t>
            </a:r>
          </a:p>
          <a:p>
            <a:pPr lvl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b="1">
                <a:solidFill>
                  <a:srgbClr val="003399"/>
                </a:solidFill>
                <a:latin typeface="Courier New" panose="02070309020205020404" pitchFamily="49" charset="0"/>
              </a:rPr>
              <a:t>number = 5.4</a:t>
            </a:r>
          </a:p>
          <a:p>
            <a:pPr lvl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b="1">
                <a:solidFill>
                  <a:srgbClr val="003399"/>
                </a:solidFill>
                <a:latin typeface="Courier New" panose="02070309020205020404" pitchFamily="49" charset="0"/>
              </a:rPr>
              <a:t>number = 2.8</a:t>
            </a:r>
          </a:p>
          <a:p>
            <a:pPr lvl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b="1">
                <a:solidFill>
                  <a:srgbClr val="003399"/>
                </a:solidFill>
                <a:latin typeface="Courier New" panose="02070309020205020404" pitchFamily="49" charset="0"/>
              </a:rPr>
              <a:t>Sum = 317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2918" y="2922495"/>
            <a:ext cx="2667000" cy="1929759"/>
          </a:xfrm>
          <a:prstGeom prst="rect">
            <a:avLst/>
          </a:prstGeom>
          <a:solidFill>
            <a:srgbClr val="FFC000">
              <a:alpha val="55000"/>
            </a:srgbClr>
          </a:solidFill>
          <a:ln w="25400">
            <a:solidFill>
              <a:schemeClr val="tx1"/>
            </a:solidFill>
          </a:ln>
        </p:spPr>
        <p:txBody>
          <a:bodyPr tIns="91440" bIns="91440">
            <a:spAutoFit/>
          </a:bodyPr>
          <a:lstStyle/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308.2 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˽˽˽˽7.4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3.9˽˽˽    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\t˽-15.4˽˽˽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4.7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˽5.4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2.8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44544D7-3814-4E79-98A3-257C5AB6A258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08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3581399" y="5257800"/>
            <a:ext cx="3437965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3048000" y="3124200"/>
            <a:ext cx="30480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Reading an entire file answer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C3C4800-348A-4990-BBB1-579532623B39}" type="slidenum">
              <a:rPr lang="en-US" smtClean="0"/>
              <a:t>28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28</a:t>
            </a:fld>
            <a:endParaRPr lang="en-US"/>
          </a:p>
        </p:txBody>
      </p:sp>
      <p:sp>
        <p:nvSpPr>
          <p:cNvPr id="19461" name="Content Placeholder 2"/>
          <p:cNvSpPr>
            <a:spLocks noGrp="1"/>
          </p:cNvSpPr>
          <p:nvPr>
            <p:ph idx="1"/>
          </p:nvPr>
        </p:nvSpPr>
        <p:spPr>
          <a:xfrm>
            <a:off x="1584338" y="903642"/>
            <a:ext cx="10329756" cy="5806440"/>
          </a:xfrm>
        </p:spPr>
        <p:txBody>
          <a:bodyPr>
            <a:noAutofit/>
          </a:bodyPr>
          <a:lstStyle/>
          <a:p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public void Slide_28()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using (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TextReader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file = new 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			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StreamReader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("Files/numbers2.txt"))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double sum = 0.0;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string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file.ReadLine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while (</a:t>
            </a:r>
            <a:r>
              <a:rPr lang="en-US" alt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!= null)  </a:t>
            </a:r>
            <a:b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double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if (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Double.TryParse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out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{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sum +=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Console.WriteLine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("number = {0}",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}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alt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file.ReadLine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Console.WriteLine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("Sum = {0}", sum);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489905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File input question 3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dirty="0"/>
              <a:t>Test the program to make sure that it handles files that contain non-numeric tokens (by skipping them).</a:t>
            </a:r>
          </a:p>
          <a:p>
            <a:pPr lvl="1"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For example, it should produce the same output as before when given this input file, </a:t>
            </a:r>
            <a:r>
              <a:rPr lang="en-US" altLang="en-US" dirty="0">
                <a:latin typeface="Courier New" panose="02070309020205020404" pitchFamily="49" charset="0"/>
              </a:rPr>
              <a:t>numbers3.txt</a:t>
            </a:r>
            <a:r>
              <a:rPr lang="en-US" altLang="en-US" dirty="0"/>
              <a:t>: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sz="1800" dirty="0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 dirty="0">
                <a:latin typeface="Courier New" panose="02070309020205020404" pitchFamily="49" charset="0"/>
              </a:rPr>
              <a:t>	308.2 </a:t>
            </a:r>
            <a:r>
              <a:rPr lang="en-US" altLang="en-US" sz="1800" b="1" dirty="0">
                <a:solidFill>
                  <a:srgbClr val="800000"/>
                </a:solidFill>
                <a:latin typeface="Courier New" panose="02070309020205020404" pitchFamily="49" charset="0"/>
              </a:rPr>
              <a:t>hello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 dirty="0">
                <a:latin typeface="Courier New" panose="02070309020205020404" pitchFamily="49" charset="0"/>
              </a:rPr>
              <a:t>	    </a:t>
            </a:r>
            <a:r>
              <a:rPr lang="en-US" altLang="en-US" sz="1800" b="1" dirty="0">
                <a:solidFill>
                  <a:srgbClr val="800000"/>
                </a:solidFill>
                <a:latin typeface="Courier New" panose="02070309020205020404" pitchFamily="49" charset="0"/>
              </a:rPr>
              <a:t>oops</a:t>
            </a:r>
            <a:r>
              <a:rPr lang="en-US" altLang="en-US" sz="1800" dirty="0">
                <a:latin typeface="Courier New" panose="02070309020205020404" pitchFamily="49" charset="0"/>
              </a:rPr>
              <a:t> 7.4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 dirty="0">
                <a:latin typeface="Courier New" panose="02070309020205020404" pitchFamily="49" charset="0"/>
              </a:rPr>
              <a:t>	</a:t>
            </a:r>
            <a:r>
              <a:rPr lang="en-US" altLang="en-US" sz="1800" b="1" dirty="0">
                <a:solidFill>
                  <a:srgbClr val="800000"/>
                </a:solidFill>
                <a:latin typeface="Courier New" panose="02070309020205020404" pitchFamily="49" charset="0"/>
              </a:rPr>
              <a:t>bad </a:t>
            </a:r>
            <a:r>
              <a:rPr lang="en-US" altLang="en-US" sz="1800" dirty="0">
                <a:latin typeface="Courier New" panose="02070309020205020404" pitchFamily="49" charset="0"/>
              </a:rPr>
              <a:t>3.9 </a:t>
            </a:r>
            <a:r>
              <a:rPr lang="en-US" altLang="en-US" sz="1800" b="1" dirty="0">
                <a:solidFill>
                  <a:srgbClr val="800000"/>
                </a:solidFill>
                <a:latin typeface="Courier New" panose="02070309020205020404" pitchFamily="49" charset="0"/>
              </a:rPr>
              <a:t>stuff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 dirty="0">
                <a:latin typeface="Courier New" panose="02070309020205020404" pitchFamily="49" charset="0"/>
              </a:rPr>
              <a:t>  -15.4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 dirty="0">
                <a:latin typeface="Courier New" panose="02070309020205020404" pitchFamily="49" charset="0"/>
              </a:rPr>
              <a:t>  4.7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 dirty="0">
                <a:latin typeface="Courier New" panose="02070309020205020404" pitchFamily="49" charset="0"/>
              </a:rPr>
              <a:t>  5.4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 dirty="0">
                <a:latin typeface="Courier New" panose="02070309020205020404" pitchFamily="49" charset="0"/>
              </a:rPr>
              <a:t>	</a:t>
            </a:r>
            <a:r>
              <a:rPr lang="en-US" altLang="en-US" sz="1800" b="1" dirty="0">
                <a:solidFill>
                  <a:srgbClr val="800000"/>
                </a:solidFill>
                <a:latin typeface="Courier New" panose="02070309020205020404" pitchFamily="49" charset="0"/>
              </a:rPr>
              <a:t>:-)</a:t>
            </a:r>
            <a:r>
              <a:rPr lang="en-US" altLang="en-US" sz="1800" dirty="0">
                <a:latin typeface="Courier New" panose="02070309020205020404" pitchFamily="49" charset="0"/>
              </a:rPr>
              <a:t>  2.8  </a:t>
            </a:r>
            <a:r>
              <a:rPr lang="en-US" altLang="en-US" sz="1800" b="1" dirty="0">
                <a:solidFill>
                  <a:srgbClr val="800000"/>
                </a:solidFill>
                <a:latin typeface="Courier New" panose="02070309020205020404" pitchFamily="49" charset="0"/>
              </a:rPr>
              <a:t>@#*($&amp;</a:t>
            </a:r>
            <a:endParaRPr lang="en-US" altLang="en-US" b="1" dirty="0">
              <a:solidFill>
                <a:srgbClr val="8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0" y="3352801"/>
            <a:ext cx="3276600" cy="1929759"/>
          </a:xfrm>
          <a:prstGeom prst="rect">
            <a:avLst/>
          </a:prstGeom>
          <a:solidFill>
            <a:srgbClr val="FFC000">
              <a:alpha val="55000"/>
            </a:srgbClr>
          </a:solidFill>
          <a:ln w="25400">
            <a:solidFill>
              <a:schemeClr val="tx1"/>
            </a:solidFill>
          </a:ln>
        </p:spPr>
        <p:txBody>
          <a:bodyPr tIns="91440" bIns="91440">
            <a:spAutoFit/>
          </a:bodyPr>
          <a:lstStyle/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308.2˽hello 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˽˽˽˽oops˽7.4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bad˽3.9˽stuff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-15.4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4.7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5.4</a:t>
            </a:r>
          </a:p>
          <a:p>
            <a:pPr marL="0" lvl="1">
              <a:lnSpc>
                <a:spcPct val="90000"/>
              </a:lnSpc>
              <a:defRPr/>
            </a:pPr>
            <a:r>
              <a:rPr lang="en-US" dirty="0">
                <a:latin typeface="Courier New" pitchFamily="49" charset="0"/>
              </a:rPr>
              <a:t>:-)˽2.8˽˽@#*($&amp;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DCE1F2D-09AF-4485-846D-DF88B8C0D5C3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8897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01213"/>
            <a:ext cx="8911687" cy="102197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Files’ </a:t>
            </a:r>
            <a:r>
              <a:rPr lang="en-US" b="1" u="sng" dirty="0"/>
              <a:t>contents</a:t>
            </a:r>
            <a:r>
              <a:rPr lang="en-US" b="1" dirty="0"/>
              <a:t> are opened, used, closed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338" y="1323191"/>
            <a:ext cx="9920274" cy="5534809"/>
          </a:xfrm>
        </p:spPr>
        <p:txBody>
          <a:bodyPr>
            <a:normAutofit/>
          </a:bodyPr>
          <a:lstStyle/>
          <a:p>
            <a:r>
              <a:rPr lang="en-US" dirty="0"/>
              <a:t>“Open a file” = </a:t>
            </a:r>
            <a:br>
              <a:rPr lang="en-US" dirty="0"/>
            </a:br>
            <a:r>
              <a:rPr lang="en-US" dirty="0"/>
              <a:t>“ask the operating system (OS) to open the file for us”</a:t>
            </a:r>
          </a:p>
          <a:p>
            <a:r>
              <a:rPr lang="en-US" dirty="0"/>
              <a:t>Your program can then read data from the file / write data to the file</a:t>
            </a:r>
          </a:p>
          <a:p>
            <a:r>
              <a:rPr lang="en-US" dirty="0"/>
              <a:t>“Close a file” = </a:t>
            </a:r>
            <a:br>
              <a:rPr lang="en-US" dirty="0"/>
            </a:br>
            <a:r>
              <a:rPr lang="en-US" dirty="0"/>
              <a:t>“Tell the OS that we’re done using the file”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contrast, we can ask the OS to do things TO a file, such as moving, renaming, or deleting a file,</a:t>
            </a:r>
            <a:br>
              <a:rPr lang="en-US" dirty="0"/>
            </a:br>
            <a:r>
              <a:rPr lang="en-US" i="1" u="sng" dirty="0"/>
              <a:t>without </a:t>
            </a:r>
            <a:r>
              <a:rPr lang="en-US" dirty="0"/>
              <a:t>first opening them</a:t>
            </a:r>
          </a:p>
          <a:p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504612" y="147337"/>
            <a:ext cx="601658" cy="756305"/>
          </a:xfrm>
        </p:spPr>
        <p:txBody>
          <a:bodyPr/>
          <a:lstStyle>
            <a:lvl1pPr algn="r">
              <a:defRPr sz="2400"/>
            </a:lvl1pPr>
          </a:lstStyle>
          <a:p>
            <a:fld id="{CDA42CF1-783D-44D9-8061-355D984BE6FF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2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3552826" y="3454400"/>
            <a:ext cx="5210175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3529280" y="2958353"/>
            <a:ext cx="6808819" cy="49604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2578100" y="1430768"/>
            <a:ext cx="4209975" cy="25818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File input answer 3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0BB45E3-1790-47E9-A1D7-ABB6698B839E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30</a:t>
            </a:fld>
            <a:endParaRPr lang="en-US"/>
          </a:p>
        </p:txBody>
      </p:sp>
      <p:sp>
        <p:nvSpPr>
          <p:cNvPr id="21510" name="Content Placeholder 2"/>
          <p:cNvSpPr>
            <a:spLocks noGrp="1"/>
          </p:cNvSpPr>
          <p:nvPr>
            <p:ph idx="1"/>
          </p:nvPr>
        </p:nvSpPr>
        <p:spPr>
          <a:xfrm>
            <a:off x="1778000" y="1181100"/>
            <a:ext cx="8915400" cy="5410200"/>
          </a:xfrm>
        </p:spPr>
        <p:txBody>
          <a:bodyPr/>
          <a:lstStyle/>
          <a:p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public void Slide_30() 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char[] delimiters = { ' ', '\t' };</a:t>
            </a:r>
            <a:br>
              <a:rPr lang="en-US" alt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using (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TextReader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file = new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StreamReader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("Files/numbers3.txt"))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double sum = 0.0;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string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file.ReadLine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while (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!= null)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string[] </a:t>
            </a:r>
            <a:r>
              <a:rPr lang="en-US" alt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tokensFromLine</a:t>
            </a:r>
            <a:r>
              <a:rPr lang="en-US" alt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sLine.Split</a:t>
            </a:r>
            <a:r>
              <a:rPr lang="en-US" alt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(delimiters, </a:t>
            </a:r>
            <a:br>
              <a:rPr lang="en-US" alt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	         </a:t>
            </a:r>
            <a:r>
              <a:rPr lang="en-US" alt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StringSplitOptions.RemoveEmptyEntries</a:t>
            </a:r>
            <a:r>
              <a:rPr lang="en-US" alt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alt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foreach</a:t>
            </a:r>
            <a:r>
              <a:rPr lang="en-US" alt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(string token in </a:t>
            </a:r>
            <a:r>
              <a:rPr lang="en-US" alt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tokensFromLine</a:t>
            </a:r>
            <a:r>
              <a:rPr lang="en-US" alt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 {</a:t>
            </a:r>
            <a:br>
              <a:rPr lang="en-US" alt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double </a:t>
            </a:r>
            <a:r>
              <a:rPr lang="en-US" alt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if (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Double.TryParse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(token, out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))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sum +=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Console.WriteLine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("number = {0}",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break; // out of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foreach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			}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file.ReadLine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Console.WriteLine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("Sum = {0}", sum);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	}</a:t>
            </a:r>
          </a:p>
        </p:txBody>
      </p:sp>
    </p:spTree>
    <p:extLst>
      <p:ext uri="{BB962C8B-B14F-4D97-AF65-F5344CB8AC3E}">
        <p14:creationId xmlns:p14="http://schemas.microsoft.com/office/powerpoint/2010/main" val="2740112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Election question</a:t>
            </a:r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/>
              <a:t>Write a program that reads a file </a:t>
            </a:r>
            <a:r>
              <a:rPr lang="en-US" altLang="en-US">
                <a:latin typeface="Courier New" panose="02070309020205020404" pitchFamily="49" charset="0"/>
              </a:rPr>
              <a:t>poll.txt</a:t>
            </a:r>
            <a:r>
              <a:rPr lang="en-US" altLang="en-US"/>
              <a:t> of poll data.</a:t>
            </a:r>
          </a:p>
          <a:p>
            <a:pPr lvl="1" eaLnBrk="1" hangingPunct="1"/>
            <a:r>
              <a:rPr lang="en-US" altLang="en-US"/>
              <a:t>Format: </a:t>
            </a:r>
            <a:r>
              <a:rPr lang="en-US" altLang="en-US" i="1"/>
              <a:t>State  Obama%  McCain%  ElectoralVotes  Pollster</a:t>
            </a:r>
            <a:endParaRPr lang="en-US" altLang="en-US" sz="800" i="1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en-US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>
                <a:latin typeface="Courier New" panose="02070309020205020404" pitchFamily="49" charset="0"/>
              </a:rPr>
              <a:t>CT 56 31 7 Oct U. of Connecticut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>
                <a:latin typeface="Courier New" panose="02070309020205020404" pitchFamily="49" charset="0"/>
              </a:rPr>
              <a:t>NE 37 56 5 Sep Rasmussen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>
                <a:latin typeface="Courier New" panose="02070309020205020404" pitchFamily="49" charset="0"/>
              </a:rPr>
              <a:t>AZ 41 49 10 Oct Northern Arizona U.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endParaRPr lang="en-US" altLang="en-US">
              <a:latin typeface="Courier New" panose="02070309020205020404" pitchFamily="49" charset="0"/>
            </a:endParaRPr>
          </a:p>
          <a:p>
            <a:pPr eaLnBrk="1" hangingPunct="1"/>
            <a:r>
              <a:rPr lang="en-US" altLang="en-US"/>
              <a:t>The program should print how many electoral votes each candidate leads in, and who is leading overall in the polls.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endParaRPr lang="en-US" altLang="en-US" sz="800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>
                <a:latin typeface="Courier New" panose="02070309020205020404" pitchFamily="49" charset="0"/>
              </a:rPr>
              <a:t>Obama: 7 votes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>
                <a:latin typeface="Courier New" panose="02070309020205020404" pitchFamily="49" charset="0"/>
              </a:rPr>
              <a:t>McCain: 15 votes</a:t>
            </a:r>
          </a:p>
          <a:p>
            <a:pPr lvl="1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>
                <a:latin typeface="Courier New" panose="02070309020205020404" pitchFamily="49" charset="0"/>
              </a:rPr>
              <a:t>Overall: McCain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905E49E-7AF5-42D9-815C-BABB23F58A9B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5920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Election answer</a:t>
            </a:r>
          </a:p>
        </p:txBody>
      </p:sp>
      <p:sp>
        <p:nvSpPr>
          <p:cNvPr id="23555" name="Rectangle 5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public void Slide_32() 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char[] delimiters = { ' ', '\t' };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fr-FR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fr-FR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fr-FR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obamaVotes</a:t>
            </a:r>
            <a:r>
              <a:rPr lang="fr-FR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fr-FR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mccainVotes</a:t>
            </a:r>
            <a:r>
              <a:rPr lang="fr-FR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fr-FR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eVotes</a:t>
            </a:r>
            <a:r>
              <a:rPr lang="fr-FR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  <a:br>
              <a:rPr lang="fr-FR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using (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TextReader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t = new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StreamReader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("Files/poll.txt")) 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string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=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t.ReadLine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while (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!= null)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string[] tokens =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sLine.Split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(delimiters,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StringSplitOptions.RemoveEmptyEntries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if (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tokens.Length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&lt; 5) 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      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Console.WriteLine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("Did not find the expected number of items on line:\n\t{0}",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t.ReadLine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continue;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}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alt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0EF47DC-2061-43BC-BA05-4EA37072FE54}" type="slidenum">
              <a:rPr lang="en-US" smtClean="0"/>
              <a:t>32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856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/>
          </p:cNvSpPr>
          <p:nvPr>
            <p:ph type="title"/>
          </p:nvPr>
        </p:nvSpPr>
        <p:spPr>
          <a:xfrm>
            <a:off x="1981200" y="12700"/>
            <a:ext cx="8229600" cy="901700"/>
          </a:xfrm>
        </p:spPr>
        <p:txBody>
          <a:bodyPr/>
          <a:lstStyle/>
          <a:p>
            <a:pPr eaLnBrk="1" hangingPunct="1"/>
            <a:r>
              <a:rPr lang="en-US" altLang="en-US"/>
              <a:t>Election answer</a:t>
            </a:r>
          </a:p>
        </p:txBody>
      </p:sp>
      <p:sp>
        <p:nvSpPr>
          <p:cNvPr id="24579" name="Rectangle 5"/>
          <p:cNvSpPr>
            <a:spLocks noGrp="1"/>
          </p:cNvSpPr>
          <p:nvPr>
            <p:ph type="body" idx="1"/>
          </p:nvPr>
        </p:nvSpPr>
        <p:spPr>
          <a:xfrm>
            <a:off x="1752600" y="914400"/>
            <a:ext cx="8915400" cy="5638800"/>
          </a:xfrm>
        </p:spPr>
        <p:txBody>
          <a:bodyPr>
            <a:normAutofit lnSpcReduction="10000"/>
          </a:bodyPr>
          <a:lstStyle/>
          <a:p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int obama;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if (!Int32.TryParse(tokens[1], out obama)) 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{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Console.WriteLine("Obama's votes not formatted properly on line\n\t{0}", sLine);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sLine = t.ReadLine();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continue;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}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int mccain;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if (!Int32.TryParse(tokens[2], out mccain)) 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{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Console.WriteLine("McCain's votes not formatted properly on line\n\t{0}", sLine);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sLine = t.ReadLine();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continue;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}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if (!Int32.TryParse(tokens[3], out eVotes)) 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{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Console.WriteLine("Electoral votes not formatted properly on line\n\t{0}", sLine);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sLine = t.ReadLine();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continue;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}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48C42A7-3E59-4E02-B150-45953864DECB}" type="slidenum">
              <a:rPr lang="en-US" smtClean="0"/>
              <a:t>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2975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Election answer</a:t>
            </a:r>
          </a:p>
        </p:txBody>
      </p:sp>
      <p:sp>
        <p:nvSpPr>
          <p:cNvPr id="25603" name="Rectangl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if (obama &gt; mccain)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obamaVotes += eVotes;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else if (mccain &gt; obama)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    mccainVotes += eVotes;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    // on tie neither candidate gets the votes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	       sLine = t.ReadLine();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} // end of while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Console.WriteLine("Obama: {0} votes", obamaVotes);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Console.WriteLine("McCain: {0} votes", mccainVotes);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if (obamaVotes &gt; mccainVotes)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Console.WriteLine("Overall: Obama");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Console.WriteLine("Overall: McCain");</a:t>
            </a:r>
            <a:b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892B00B7-860D-4DE0-A364-CC2E62C0D663}" type="slidenum">
              <a:rPr lang="en-US" smtClean="0"/>
              <a:t>34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995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2021543" y="4208929"/>
            <a:ext cx="6974539" cy="363071"/>
          </a:xfrm>
          <a:prstGeom prst="rect">
            <a:avLst/>
          </a:prstGeom>
          <a:solidFill>
            <a:srgbClr val="FFFF00">
              <a:alpha val="55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Token-Based File Parsing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9800" y="2286001"/>
            <a:ext cx="2667000" cy="747897"/>
          </a:xfrm>
          <a:prstGeom prst="rect">
            <a:avLst/>
          </a:prstGeom>
          <a:solidFill>
            <a:srgbClr val="FFC000">
              <a:alpha val="55000"/>
            </a:srgbClr>
          </a:solidFill>
          <a:ln w="12700">
            <a:solidFill>
              <a:schemeClr val="tx1"/>
            </a:solidFill>
          </a:ln>
        </p:spPr>
        <p:txBody>
          <a:bodyPr lIns="0" tIns="0" rIns="0" bIns="0">
            <a:spAutoFit/>
          </a:bodyPr>
          <a:lstStyle/>
          <a:p>
            <a:pPr lvl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en-US" dirty="0">
                <a:latin typeface="Courier New" pitchFamily="49" charset="0"/>
              </a:rPr>
              <a:t>308.2˽˽˽˽7.4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dirty="0">
                <a:latin typeface="Courier New" pitchFamily="49" charset="0"/>
              </a:rPr>
              <a:t>˽˽abc˽3.9˽˽˽   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dirty="0">
                <a:latin typeface="Courier New" pitchFamily="49" charset="0"/>
              </a:rPr>
              <a:t>	˽-15.4˽˽˽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E6923B3-381B-4380-A56B-A74D73A8A65D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35</a:t>
            </a:fld>
            <a:endParaRPr lang="en-US"/>
          </a:p>
        </p:txBody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dirty="0"/>
              <a:t>Consider a file </a:t>
            </a:r>
            <a:r>
              <a:rPr lang="en-US" dirty="0">
                <a:latin typeface="Courier New" pitchFamily="49" charset="0"/>
              </a:rPr>
              <a:t>numbers.txt</a:t>
            </a:r>
            <a:r>
              <a:rPr lang="en-US" dirty="0"/>
              <a:t> that contains this text:</a:t>
            </a:r>
          </a:p>
          <a:p>
            <a:pPr marL="547687" lvl="2" indent="-273050">
              <a:buClr>
                <a:srgbClr val="EB641B"/>
              </a:buClr>
              <a:buSzPct val="95000"/>
              <a:defRPr/>
            </a:pPr>
            <a:r>
              <a:rPr lang="en-US" dirty="0"/>
              <a:t>(Note that ˽ means a blank space, \t means a tab)</a:t>
            </a:r>
            <a:br>
              <a:rPr lang="en-US" dirty="0"/>
            </a:br>
            <a:endParaRPr lang="en-US" dirty="0"/>
          </a:p>
          <a:p>
            <a:pPr eaLnBrk="1" hangingPunct="1">
              <a:defRPr/>
            </a:pPr>
            <a:endParaRPr lang="en-US" sz="800" dirty="0">
              <a:latin typeface="Courier New" pitchFamily="49" charset="0"/>
            </a:endParaRP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endParaRPr lang="en-US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endParaRPr lang="en-US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endParaRPr lang="en-US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We can think of the file's contents like so:</a:t>
            </a:r>
          </a:p>
          <a:p>
            <a:pPr lvl="1" eaLnBrk="1" hangingPunct="1">
              <a:buFont typeface="Wingdings 2" panose="05020102010507070707" pitchFamily="18" charset="2"/>
              <a:buNone/>
              <a:defRPr/>
            </a:pPr>
            <a:r>
              <a:rPr lang="en-US" dirty="0">
                <a:latin typeface="Courier New" pitchFamily="49" charset="0"/>
              </a:rPr>
              <a:t>308.2˽˽˽˽7.4</a:t>
            </a:r>
            <a:r>
              <a:rPr lang="en-US" b="1" dirty="0">
                <a:solidFill>
                  <a:srgbClr val="0070C0"/>
                </a:solidFill>
                <a:latin typeface="Courier New" pitchFamily="49" charset="0"/>
              </a:rPr>
              <a:t>\n</a:t>
            </a:r>
            <a:r>
              <a:rPr lang="en-US" dirty="0">
                <a:latin typeface="Courier New" pitchFamily="49" charset="0"/>
              </a:rPr>
              <a:t>˽˽abc˽3.9˽˽˽</a:t>
            </a:r>
            <a:r>
              <a:rPr lang="en-US" b="1" dirty="0">
                <a:solidFill>
                  <a:srgbClr val="0070C0"/>
                </a:solidFill>
                <a:latin typeface="Courier New" pitchFamily="49" charset="0"/>
              </a:rPr>
              <a:t>\n</a:t>
            </a:r>
            <a:r>
              <a:rPr lang="en-US" b="1" dirty="0">
                <a:solidFill>
                  <a:srgbClr val="FF0000"/>
                </a:solidFill>
                <a:latin typeface="Courier New" pitchFamily="49" charset="0"/>
              </a:rPr>
              <a:t>\t</a:t>
            </a:r>
            <a:r>
              <a:rPr lang="en-US" dirty="0">
                <a:latin typeface="Courier New" pitchFamily="49" charset="0"/>
              </a:rPr>
              <a:t>˽-15.4˽˽˽</a:t>
            </a:r>
            <a:r>
              <a:rPr lang="en-US" b="1" dirty="0">
                <a:solidFill>
                  <a:srgbClr val="0070C0"/>
                </a:solidFill>
                <a:latin typeface="Courier New" pitchFamily="49" charset="0"/>
              </a:rPr>
              <a:t>\n</a:t>
            </a:r>
            <a:r>
              <a:rPr lang="en-US" b="1" dirty="0">
                <a:solidFill>
                  <a:srgbClr val="FF0000"/>
                </a:solidFill>
                <a:latin typeface="Courier New" pitchFamily="49" charset="0"/>
              </a:rPr>
              <a:t>\n</a:t>
            </a:r>
            <a:br>
              <a:rPr lang="en-US" dirty="0">
                <a:latin typeface="Courier New" pitchFamily="49" charset="0"/>
              </a:rPr>
            </a:br>
            <a:endParaRPr lang="en-US" b="1" dirty="0">
              <a:latin typeface="Courier New" pitchFamily="49" charset="0"/>
            </a:endParaRPr>
          </a:p>
          <a:p>
            <a:pPr eaLnBrk="1" hangingPunct="1">
              <a:defRPr/>
            </a:pPr>
            <a:r>
              <a:rPr lang="en-US" dirty="0"/>
              <a:t>Get ALL the lines (using the </a:t>
            </a:r>
            <a:r>
              <a:rPr lang="en-US" dirty="0" err="1"/>
              <a:t>TextReader.</a:t>
            </a:r>
            <a:r>
              <a:rPr lang="en-US" b="1" dirty="0" err="1">
                <a:solidFill>
                  <a:srgbClr val="FF0000"/>
                </a:solidFill>
              </a:rPr>
              <a:t>ReadToEnd</a:t>
            </a:r>
            <a:r>
              <a:rPr lang="en-US" dirty="0"/>
              <a:t>()),</a:t>
            </a:r>
            <a:br>
              <a:rPr lang="en-US" dirty="0"/>
            </a:br>
            <a:r>
              <a:rPr lang="en-US" dirty="0"/>
              <a:t>use the </a:t>
            </a:r>
            <a:r>
              <a:rPr lang="en-US" dirty="0" err="1"/>
              <a:t>String.Split</a:t>
            </a:r>
            <a:r>
              <a:rPr lang="en-US" dirty="0"/>
              <a:t> method to break the string into an array of individual tokens,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br>
              <a:rPr lang="en-US" dirty="0"/>
            </a:br>
            <a:r>
              <a:rPr lang="en-US" dirty="0"/>
              <a:t>then parse (convert) the tokens one by one</a:t>
            </a:r>
          </a:p>
          <a:p>
            <a:pPr eaLnBrk="1" hangingPunct="1">
              <a:defRPr/>
            </a:pPr>
            <a:endParaRPr lang="en-US" b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27631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File input question 5</a:t>
            </a:r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Test the program to make sure that it handles files that contain non-numeric tokens (by skipping them).</a:t>
            </a:r>
          </a:p>
          <a:p>
            <a:pPr lvl="1" eaLnBrk="1" hangingPunct="1"/>
            <a:endParaRPr lang="en-US" altLang="en-US"/>
          </a:p>
          <a:p>
            <a:pPr eaLnBrk="1" hangingPunct="1"/>
            <a:r>
              <a:rPr lang="en-US" altLang="en-US"/>
              <a:t>For example, it should produce the same output as before when given this input file, </a:t>
            </a:r>
            <a:r>
              <a:rPr lang="en-US" altLang="en-US">
                <a:latin typeface="Courier New" panose="02070309020205020404" pitchFamily="49" charset="0"/>
              </a:rPr>
              <a:t>numbers4.txt</a:t>
            </a:r>
            <a:r>
              <a:rPr lang="en-US" altLang="en-US"/>
              <a:t>: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sz="1800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>
                <a:latin typeface="Courier New" panose="02070309020205020404" pitchFamily="49" charset="0"/>
              </a:rPr>
              <a:t>	308.2 </a:t>
            </a:r>
            <a:r>
              <a:rPr lang="en-US" altLang="en-US" sz="1800" b="1">
                <a:solidFill>
                  <a:srgbClr val="800000"/>
                </a:solidFill>
                <a:latin typeface="Courier New" panose="02070309020205020404" pitchFamily="49" charset="0"/>
              </a:rPr>
              <a:t>hello oops</a:t>
            </a:r>
            <a:r>
              <a:rPr lang="en-US" altLang="en-US" sz="1800">
                <a:latin typeface="Courier New" panose="02070309020205020404" pitchFamily="49" charset="0"/>
              </a:rPr>
              <a:t> 7.4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>
                <a:latin typeface="Courier New" panose="02070309020205020404" pitchFamily="49" charset="0"/>
              </a:rPr>
              <a:t>	</a:t>
            </a:r>
            <a:r>
              <a:rPr lang="en-US" altLang="en-US" sz="1800" b="1">
                <a:solidFill>
                  <a:srgbClr val="800000"/>
                </a:solidFill>
                <a:latin typeface="Courier New" panose="02070309020205020404" pitchFamily="49" charset="0"/>
              </a:rPr>
              <a:t>bad </a:t>
            </a:r>
            <a:r>
              <a:rPr lang="en-US" altLang="en-US" sz="1800">
                <a:latin typeface="Courier New" panose="02070309020205020404" pitchFamily="49" charset="0"/>
              </a:rPr>
              <a:t>3.9 </a:t>
            </a:r>
            <a:r>
              <a:rPr lang="en-US" altLang="en-US" sz="1800" b="1">
                <a:solidFill>
                  <a:srgbClr val="800000"/>
                </a:solidFill>
                <a:latin typeface="Courier New" panose="02070309020205020404" pitchFamily="49" charset="0"/>
              </a:rPr>
              <a:t>stuff </a:t>
            </a:r>
            <a:r>
              <a:rPr lang="en-US" altLang="en-US" sz="1800">
                <a:latin typeface="Courier New" panose="02070309020205020404" pitchFamily="49" charset="0"/>
              </a:rPr>
              <a:t>-15.4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>
                <a:latin typeface="Courier New" panose="02070309020205020404" pitchFamily="49" charset="0"/>
              </a:rPr>
              <a:t>  4.7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>
                <a:latin typeface="Courier New" panose="02070309020205020404" pitchFamily="49" charset="0"/>
              </a:rPr>
              <a:t>  5.4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1800">
                <a:latin typeface="Courier New" panose="02070309020205020404" pitchFamily="49" charset="0"/>
              </a:rPr>
              <a:t>	</a:t>
            </a:r>
            <a:r>
              <a:rPr lang="en-US" altLang="en-US" sz="1800" b="1">
                <a:solidFill>
                  <a:srgbClr val="800000"/>
                </a:solidFill>
                <a:latin typeface="Courier New" panose="02070309020205020404" pitchFamily="49" charset="0"/>
              </a:rPr>
              <a:t>:-)</a:t>
            </a:r>
            <a:r>
              <a:rPr lang="en-US" altLang="en-US" sz="1800">
                <a:latin typeface="Courier New" panose="02070309020205020404" pitchFamily="49" charset="0"/>
              </a:rPr>
              <a:t>  2.8  </a:t>
            </a:r>
            <a:r>
              <a:rPr lang="en-US" altLang="en-US" sz="1800" b="1">
                <a:solidFill>
                  <a:srgbClr val="800000"/>
                </a:solidFill>
                <a:latin typeface="Courier New" panose="02070309020205020404" pitchFamily="49" charset="0"/>
              </a:rPr>
              <a:t>@#*($&amp;</a:t>
            </a:r>
            <a:endParaRPr lang="en-US" altLang="en-US" b="1">
              <a:solidFill>
                <a:srgbClr val="800000"/>
              </a:solidFill>
              <a:latin typeface="Courier New" panose="02070309020205020404" pitchFamily="49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4B87B04-D114-4FC5-82F1-BC54B8454D14}" type="slidenum">
              <a:rPr lang="en-US" smtClean="0"/>
              <a:t>36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4514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3939988" y="2541494"/>
            <a:ext cx="3953436" cy="3239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5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Token-Based Parsing Answer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F320855-C5AC-49FB-AF69-B178358C9EE1}" type="slidenum">
              <a:rPr lang="en-US" smtClean="0"/>
              <a:t>37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37</a:t>
            </a:fld>
            <a:endParaRPr lang="en-US"/>
          </a:p>
        </p:txBody>
      </p:sp>
      <p:sp>
        <p:nvSpPr>
          <p:cNvPr id="28676" name="Rectangl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600" dirty="0"/>
              <a:t> 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public void Slide_37()       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char[] delimiters = { ' ', '\t', '\n', '\r' };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using (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TextReader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file = 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		new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StreamReader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("Files/numbers4.txt"))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{   double sum = 0.0;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string </a:t>
            </a:r>
            <a:r>
              <a:rPr lang="en-US" alt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sFile</a:t>
            </a:r>
            <a:r>
              <a:rPr lang="en-US" alt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file.ReadToEnd</a:t>
            </a:r>
            <a:r>
              <a:rPr lang="en-US" alt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string[]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tokensFromFile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sFile.Split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(delimiters, 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			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StringSplitOptions.RemoveEmptyEntries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foreach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(string token in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tokensFromFile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double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if (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Double.TryParse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(token, out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{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sum +=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Console.WriteLine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("number = {0}",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dNum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}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}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alt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Console.WriteLine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("Sum = {0}", sum);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}</a:t>
            </a:r>
            <a:b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</p:txBody>
      </p:sp>
    </p:spTree>
    <p:extLst>
      <p:ext uri="{BB962C8B-B14F-4D97-AF65-F5344CB8AC3E}">
        <p14:creationId xmlns:p14="http://schemas.microsoft.com/office/powerpoint/2010/main" val="251174362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Chapter 6 slides from </a:t>
            </a:r>
            <a:r>
              <a:rPr lang="en-US" dirty="0" err="1"/>
              <a:t>Reges</a:t>
            </a:r>
            <a:r>
              <a:rPr lang="en-US" dirty="0"/>
              <a:t> and </a:t>
            </a:r>
            <a:r>
              <a:rPr lang="en-US" dirty="0" err="1"/>
              <a:t>Stepp’s</a:t>
            </a:r>
            <a:r>
              <a:rPr lang="en-US" dirty="0"/>
              <a:t> excellent “Building Java Programs” textbook was used as the basis of these slides.</a:t>
            </a:r>
          </a:p>
          <a:p>
            <a:pPr lvl="2"/>
            <a:r>
              <a:rPr lang="en-US" dirty="0"/>
              <a:t>The instructor was given permission by the publisher to use those slides in this course.</a:t>
            </a:r>
          </a:p>
          <a:p>
            <a:r>
              <a:rPr lang="en-US" dirty="0"/>
              <a:t>Those slides were modified, firstly to work in C#.  This mostly </a:t>
            </a:r>
            <a:r>
              <a:rPr lang="en-US"/>
              <a:t>involved adjusting </a:t>
            </a:r>
            <a:r>
              <a:rPr lang="en-US" dirty="0"/>
              <a:t>many of the ‘line-based’ slides and mostly removing the ‘token-based’ slides </a:t>
            </a:r>
          </a:p>
          <a:p>
            <a:pPr lvl="2"/>
            <a:r>
              <a:rPr lang="en-US" dirty="0"/>
              <a:t>(Java’s Scanner class has a .</a:t>
            </a:r>
            <a:r>
              <a:rPr lang="en-US" dirty="0" err="1"/>
              <a:t>NextInteger</a:t>
            </a:r>
            <a:r>
              <a:rPr lang="en-US" dirty="0"/>
              <a:t>() method but C# doesn’t have anything comparable).</a:t>
            </a:r>
          </a:p>
          <a:p>
            <a:r>
              <a:rPr lang="en-US" dirty="0"/>
              <a:t>I’ve kept most of the examples, but have added some slides at the start and added some detail on the file examples (mostly adding glyphs for blank spaces)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F9285A3-C42D-43CF-94BD-CAEAE15FCDD5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64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01213"/>
            <a:ext cx="8911687" cy="1021977"/>
          </a:xfrm>
        </p:spPr>
        <p:txBody>
          <a:bodyPr/>
          <a:lstStyle/>
          <a:p>
            <a:r>
              <a:rPr lang="en-US" b="1" dirty="0"/>
              <a:t>Files are opened, used, closed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338" y="1323191"/>
            <a:ext cx="9920274" cy="5534809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This allows the OS to optimize usage of the file</a:t>
            </a:r>
          </a:p>
          <a:p>
            <a:pPr lvl="1"/>
            <a:r>
              <a:rPr lang="en-US" dirty="0"/>
              <a:t>Reading ahead to make future reads faster</a:t>
            </a:r>
          </a:p>
          <a:p>
            <a:pPr lvl="1"/>
            <a:r>
              <a:rPr lang="en-US" dirty="0"/>
              <a:t>Program can “write” to a file &amp; keep going, the OS will actually write the data to the hard drive later</a:t>
            </a:r>
          </a:p>
          <a:p>
            <a:pPr lvl="1"/>
            <a:r>
              <a:rPr lang="en-US" dirty="0"/>
              <a:t>Etc.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504612" y="147337"/>
            <a:ext cx="601658" cy="756305"/>
          </a:xfrm>
        </p:spPr>
        <p:txBody>
          <a:bodyPr/>
          <a:lstStyle>
            <a:lvl1pPr algn="r">
              <a:defRPr sz="2400"/>
            </a:lvl1pPr>
          </a:lstStyle>
          <a:p>
            <a:fld id="{CDA42CF1-783D-44D9-8061-355D984BE6FF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25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files arranged?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338" y="1441525"/>
            <a:ext cx="9920274" cy="5142155"/>
          </a:xfrm>
        </p:spPr>
        <p:txBody>
          <a:bodyPr>
            <a:normAutofit/>
          </a:bodyPr>
          <a:lstStyle/>
          <a:p>
            <a:r>
              <a:rPr lang="en-US" dirty="0"/>
              <a:t>Files are stored in folders</a:t>
            </a:r>
          </a:p>
          <a:p>
            <a:pPr lvl="1"/>
            <a:r>
              <a:rPr lang="en-US" dirty="0"/>
              <a:t>A folder is also known as a ‘</a:t>
            </a:r>
            <a:r>
              <a:rPr lang="en-US" b="1" dirty="0">
                <a:solidFill>
                  <a:srgbClr val="FF0000"/>
                </a:solidFill>
              </a:rPr>
              <a:t>directory</a:t>
            </a:r>
            <a:r>
              <a:rPr lang="en-US" dirty="0"/>
              <a:t>’</a:t>
            </a:r>
          </a:p>
          <a:p>
            <a:pPr lvl="1"/>
            <a:endParaRPr lang="en-US" dirty="0"/>
          </a:p>
          <a:p>
            <a:r>
              <a:rPr lang="en-US" dirty="0"/>
              <a:t>Each folder can contain other folders, and files</a:t>
            </a:r>
          </a:p>
          <a:p>
            <a:endParaRPr lang="en-US" dirty="0"/>
          </a:p>
          <a:p>
            <a:r>
              <a:rPr lang="en-US" dirty="0"/>
              <a:t>Files store data</a:t>
            </a:r>
          </a:p>
          <a:p>
            <a:pPr lvl="1"/>
            <a:r>
              <a:rPr lang="en-US" dirty="0"/>
              <a:t>Files on hard drives, USB Thumb Drives, </a:t>
            </a:r>
            <a:r>
              <a:rPr lang="en-US" dirty="0" err="1"/>
              <a:t>etc</a:t>
            </a:r>
            <a:r>
              <a:rPr lang="en-US" dirty="0"/>
              <a:t> are permanent</a:t>
            </a:r>
          </a:p>
          <a:p>
            <a:pPr lvl="1"/>
            <a:r>
              <a:rPr lang="en-US" dirty="0"/>
              <a:t>Once created, they exist until they’re deleted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20" y="1277290"/>
            <a:ext cx="1169896" cy="76530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348396" y="2235497"/>
            <a:ext cx="2699646" cy="2204573"/>
            <a:chOff x="9348396" y="2945502"/>
            <a:chExt cx="2699646" cy="2204573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8396" y="4358640"/>
              <a:ext cx="919087" cy="601236"/>
            </a:xfrm>
            <a:prstGeom prst="rect">
              <a:avLst/>
            </a:prstGeom>
          </p:spPr>
        </p:pic>
        <p:pic>
          <p:nvPicPr>
            <p:cNvPr id="6" name="Content Placeholder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7697" y="2945502"/>
              <a:ext cx="919087" cy="60123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6607" y="4328762"/>
              <a:ext cx="791435" cy="79143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5196" y="4358640"/>
              <a:ext cx="771650" cy="791435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H="1">
              <a:off x="9940066" y="3593054"/>
              <a:ext cx="860955" cy="76558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endCxn id="8" idx="0"/>
            </p:cNvCxnSpPr>
            <p:nvPr/>
          </p:nvCxnSpPr>
          <p:spPr>
            <a:xfrm>
              <a:off x="10801021" y="3593054"/>
              <a:ext cx="0" cy="76558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7" idx="0"/>
            </p:cNvCxnSpPr>
            <p:nvPr/>
          </p:nvCxnSpPr>
          <p:spPr>
            <a:xfrm>
              <a:off x="10801021" y="3593054"/>
              <a:ext cx="851304" cy="73570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504612" y="147337"/>
            <a:ext cx="601658" cy="756305"/>
          </a:xfrm>
        </p:spPr>
        <p:txBody>
          <a:bodyPr/>
          <a:lstStyle>
            <a:lvl1pPr algn="r">
              <a:defRPr sz="2400"/>
            </a:lvl1pPr>
          </a:lstStyle>
          <a:p>
            <a:fld id="{E2E076EA-8D03-4CC7-957A-8B821F046CE6}" type="slidenum">
              <a:rPr lang="en-US" smtClean="0"/>
              <a:t>5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78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165" y="147337"/>
            <a:ext cx="9514447" cy="896155"/>
          </a:xfrm>
        </p:spPr>
        <p:txBody>
          <a:bodyPr/>
          <a:lstStyle/>
          <a:p>
            <a:r>
              <a:rPr lang="en-US" dirty="0"/>
              <a:t>File paths tell where to find a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579" y="1190829"/>
            <a:ext cx="9197788" cy="526375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Absolute paths</a:t>
            </a:r>
            <a:r>
              <a:rPr lang="en-US" dirty="0"/>
              <a:t> start at the top-most directory/folder and list all the folders that you need to open to find a file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E:</a:t>
            </a:r>
            <a:r>
              <a:rPr lang="en-US" b="1" dirty="0">
                <a:solidFill>
                  <a:srgbClr val="00B0F0"/>
                </a:solidFill>
              </a:rPr>
              <a:t>\Work\Website\Courses\BIT142\Lessons\</a:t>
            </a:r>
            <a:br>
              <a:rPr lang="en-US" b="1" dirty="0">
                <a:solidFill>
                  <a:srgbClr val="00B0F0"/>
                </a:solidFill>
              </a:rPr>
            </a:br>
            <a:r>
              <a:rPr lang="en-US" b="1" dirty="0">
                <a:solidFill>
                  <a:srgbClr val="00B0F0"/>
                </a:solidFill>
              </a:rPr>
              <a:t>Lesson_100\</a:t>
            </a:r>
            <a:r>
              <a:rPr lang="en-US" b="1" dirty="0">
                <a:solidFill>
                  <a:srgbClr val="00B050"/>
                </a:solidFill>
              </a:rPr>
              <a:t>data.txt</a:t>
            </a:r>
          </a:p>
          <a:p>
            <a:pPr lvl="2"/>
            <a:r>
              <a:rPr lang="en-US" b="1" dirty="0">
                <a:solidFill>
                  <a:srgbClr val="7030A0"/>
                </a:solidFill>
              </a:rPr>
              <a:t>E: </a:t>
            </a:r>
            <a:r>
              <a:rPr lang="en-US" dirty="0">
                <a:solidFill>
                  <a:schemeClr val="tx1"/>
                </a:solidFill>
              </a:rPr>
              <a:t>- This is the drive letter</a:t>
            </a:r>
          </a:p>
          <a:p>
            <a:pPr lvl="2"/>
            <a:r>
              <a:rPr lang="en-US" b="1" dirty="0">
                <a:solidFill>
                  <a:srgbClr val="00B0F0"/>
                </a:solidFill>
              </a:rPr>
              <a:t>\Work\Website\</a:t>
            </a:r>
            <a:r>
              <a:rPr lang="en-US" b="1" dirty="0" err="1">
                <a:solidFill>
                  <a:srgbClr val="00B0F0"/>
                </a:solidFill>
              </a:rPr>
              <a:t>etc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- This is the list of folders to open</a:t>
            </a:r>
          </a:p>
          <a:p>
            <a:pPr lvl="2"/>
            <a:r>
              <a:rPr lang="en-US" b="1" dirty="0">
                <a:solidFill>
                  <a:srgbClr val="00B050"/>
                </a:solidFill>
              </a:rPr>
              <a:t>data.txt </a:t>
            </a:r>
            <a:r>
              <a:rPr lang="en-US" dirty="0">
                <a:solidFill>
                  <a:schemeClr val="tx1"/>
                </a:solidFill>
              </a:rPr>
              <a:t>- This is the file’s name</a:t>
            </a:r>
          </a:p>
          <a:p>
            <a:r>
              <a:rPr lang="en-US" b="1" dirty="0">
                <a:solidFill>
                  <a:srgbClr val="7030A0"/>
                </a:solidFill>
              </a:rPr>
              <a:t>Relative paths</a:t>
            </a:r>
            <a:r>
              <a:rPr lang="en-US" dirty="0"/>
              <a:t> start in the current directory and describe the folders you need to open from there</a:t>
            </a:r>
          </a:p>
          <a:p>
            <a:pPr lvl="1"/>
            <a:r>
              <a:rPr lang="en-US" dirty="0"/>
              <a:t>If you’re in E:\Work\Website\Courses\BIT142\, then</a:t>
            </a:r>
            <a:br>
              <a:rPr lang="en-US" dirty="0"/>
            </a:br>
            <a:r>
              <a:rPr lang="en-US" b="1" dirty="0">
                <a:solidFill>
                  <a:srgbClr val="00B0F0"/>
                </a:solidFill>
              </a:rPr>
              <a:t>Lessons\Lesson_100\</a:t>
            </a:r>
            <a:r>
              <a:rPr lang="en-US" b="1" dirty="0">
                <a:solidFill>
                  <a:srgbClr val="00B050"/>
                </a:solidFill>
              </a:rPr>
              <a:t>data.txt</a:t>
            </a:r>
            <a:r>
              <a:rPr lang="en-US" dirty="0"/>
              <a:t> describes how to get to data.txt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373" y="9525"/>
            <a:ext cx="2409825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95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Visual Studio Details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1752600" y="1371600"/>
            <a:ext cx="8458200" cy="5181600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You will need to set the current working directory for your programs</a:t>
            </a:r>
          </a:p>
          <a:p>
            <a:pPr lvl="1"/>
            <a:r>
              <a:rPr lang="en-US" altLang="en-US" dirty="0"/>
              <a:t>In Solution Explorer: Right-click on project, then Properties</a:t>
            </a:r>
          </a:p>
          <a:p>
            <a:pPr lvl="1"/>
            <a:r>
              <a:rPr lang="en-US" altLang="en-US" dirty="0"/>
              <a:t>Left-hand column: click on 'Debug'</a:t>
            </a:r>
          </a:p>
          <a:p>
            <a:pPr lvl="1"/>
            <a:r>
              <a:rPr lang="en-US" altLang="en-US" dirty="0"/>
              <a:t>Working Directory is about ½ way down – use the ... button to browse for  the PCE_100 folder</a:t>
            </a:r>
          </a:p>
          <a:p>
            <a:pPr lvl="2"/>
            <a:r>
              <a:rPr lang="en-US" altLang="en-US" dirty="0"/>
              <a:t>Notice that it puts an absolute path into the directory, and not a relative directory </a:t>
            </a:r>
            <a:r>
              <a:rPr lang="en-US" altLang="en-US" dirty="0">
                <a:sym typeface="Wingdings" panose="05000000000000000000" pitchFamily="2" charset="2"/>
              </a:rPr>
              <a:t></a:t>
            </a:r>
          </a:p>
          <a:p>
            <a:pPr lvl="1"/>
            <a:endParaRPr lang="en-US" altLang="en-US" dirty="0">
              <a:sym typeface="Wingdings" panose="05000000000000000000" pitchFamily="2" charset="2"/>
            </a:endParaRPr>
          </a:p>
          <a:p>
            <a:r>
              <a:rPr lang="en-US" altLang="en-US" dirty="0">
                <a:sym typeface="Wingdings" panose="05000000000000000000" pitchFamily="2" charset="2"/>
              </a:rPr>
              <a:t>All the files you need for this week's PCEs are stored in the 'Files' sub folder of the starter project</a:t>
            </a:r>
          </a:p>
          <a:p>
            <a:endParaRPr lang="en-US" altLang="en-US" dirty="0">
              <a:sym typeface="Wingdings" panose="05000000000000000000" pitchFamily="2" charset="2"/>
            </a:endParaRPr>
          </a:p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E77CD67-7C8F-46F3-BE62-A941D8D873AC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2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DA9B-5572-4EE0-8690-3C8FB8E0EFA5}" type="slidenum">
              <a:rPr lang="en-US" smtClean="0"/>
              <a:t>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mp3A94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384" b="30629"/>
          <a:stretch/>
        </p:blipFill>
        <p:spPr>
          <a:xfrm>
            <a:off x="107979" y="595202"/>
            <a:ext cx="11998291" cy="55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7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Manipulating Files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Moving, deleting, etc. WITHOUT opening/closing 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D4E7F-A2C4-4AA4-B2C0-8392ED4C144E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256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SCREENCAPTURE" val="true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1719</TotalTime>
  <Words>2038</Words>
  <Application>Microsoft Office PowerPoint</Application>
  <PresentationFormat>Widescreen</PresentationFormat>
  <Paragraphs>427</Paragraphs>
  <Slides>38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Century Gothic</vt:lpstr>
      <vt:lpstr>Courier New</vt:lpstr>
      <vt:lpstr>Times New Roman</vt:lpstr>
      <vt:lpstr>Verdana</vt:lpstr>
      <vt:lpstr>Wingdings</vt:lpstr>
      <vt:lpstr>Wingdings 2</vt:lpstr>
      <vt:lpstr>Wingdings 3</vt:lpstr>
      <vt:lpstr>Wisp</vt:lpstr>
      <vt:lpstr>File I/O In C#</vt:lpstr>
      <vt:lpstr>File I/O in C#</vt:lpstr>
      <vt:lpstr>Files’ contents are opened, used, closed</vt:lpstr>
      <vt:lpstr>Files are opened, used, closed</vt:lpstr>
      <vt:lpstr>How are files arranged?</vt:lpstr>
      <vt:lpstr>File paths tell where to find a file</vt:lpstr>
      <vt:lpstr>Visual Studio Details</vt:lpstr>
      <vt:lpstr>PowerPoint Presentation</vt:lpstr>
      <vt:lpstr>Manipulating Files</vt:lpstr>
      <vt:lpstr>File operations: deleting, moving, etc</vt:lpstr>
      <vt:lpstr>Input/output (I/O)</vt:lpstr>
      <vt:lpstr>Reading Data From A File</vt:lpstr>
      <vt:lpstr>Type of Files</vt:lpstr>
      <vt:lpstr>Opening a file to read it’s contents</vt:lpstr>
      <vt:lpstr>Closing files</vt:lpstr>
      <vt:lpstr>Closing files</vt:lpstr>
      <vt:lpstr>Possible error w/ files</vt:lpstr>
      <vt:lpstr>Exceptions</vt:lpstr>
      <vt:lpstr>Parsing Data From A File</vt:lpstr>
      <vt:lpstr>Input tokens</vt:lpstr>
      <vt:lpstr>Line-Based File Parsing</vt:lpstr>
      <vt:lpstr>File input question</vt:lpstr>
      <vt:lpstr>File Input Answer</vt:lpstr>
      <vt:lpstr>File input question</vt:lpstr>
      <vt:lpstr>Testing for valid input</vt:lpstr>
      <vt:lpstr>File Input Answer</vt:lpstr>
      <vt:lpstr>Reading an entire file</vt:lpstr>
      <vt:lpstr>Reading an entire file answer</vt:lpstr>
      <vt:lpstr>File input question 3</vt:lpstr>
      <vt:lpstr>File input answer 3</vt:lpstr>
      <vt:lpstr>Election question</vt:lpstr>
      <vt:lpstr>Election answer</vt:lpstr>
      <vt:lpstr>Election answer</vt:lpstr>
      <vt:lpstr>Election answer</vt:lpstr>
      <vt:lpstr>Token-Based File Parsing</vt:lpstr>
      <vt:lpstr>File input question 5</vt:lpstr>
      <vt:lpstr>Token-Based Parsing Answer</vt:lpstr>
      <vt:lpstr>Credits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 I/O In C#</dc:title>
  <dc:creator>Michael Panitz</dc:creator>
  <cp:lastModifiedBy>Michael Panitz</cp:lastModifiedBy>
  <cp:revision>105</cp:revision>
  <dcterms:created xsi:type="dcterms:W3CDTF">2016-04-15T21:51:31Z</dcterms:created>
  <dcterms:modified xsi:type="dcterms:W3CDTF">2019-03-04T17:55:36Z</dcterms:modified>
</cp:coreProperties>
</file>