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9" r:id="rId3"/>
    <p:sldId id="257" r:id="rId4"/>
    <p:sldId id="260" r:id="rId5"/>
    <p:sldId id="266" r:id="rId6"/>
    <p:sldId id="258" r:id="rId7"/>
    <p:sldId id="265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D75-0445-484A-9342-3FE1263632F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53AE584-0A97-430A-ABFE-4CD72F64F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0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D75-0445-484A-9342-3FE1263632F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3AE584-0A97-430A-ABFE-4CD72F64F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9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D75-0445-484A-9342-3FE1263632F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3AE584-0A97-430A-ABFE-4CD72F64F54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153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D75-0445-484A-9342-3FE1263632F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3AE584-0A97-430A-ABFE-4CD72F64F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38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D75-0445-484A-9342-3FE1263632F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3AE584-0A97-430A-ABFE-4CD72F64F54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4182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D75-0445-484A-9342-3FE1263632F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3AE584-0A97-430A-ABFE-4CD72F64F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64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D75-0445-484A-9342-3FE1263632F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E584-0A97-430A-ABFE-4CD72F64F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16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D75-0445-484A-9342-3FE1263632F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E584-0A97-430A-ABFE-4CD72F64F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3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D75-0445-484A-9342-3FE1263632F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E584-0A97-430A-ABFE-4CD72F64F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6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D75-0445-484A-9342-3FE1263632F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3AE584-0A97-430A-ABFE-4CD72F64F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1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D75-0445-484A-9342-3FE1263632F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3AE584-0A97-430A-ABFE-4CD72F64F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179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D75-0445-484A-9342-3FE1263632F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3AE584-0A97-430A-ABFE-4CD72F64F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71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D75-0445-484A-9342-3FE1263632F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E584-0A97-430A-ABFE-4CD72F64F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5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D75-0445-484A-9342-3FE1263632F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E584-0A97-430A-ABFE-4CD72F64F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1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D75-0445-484A-9342-3FE1263632F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E584-0A97-430A-ABFE-4CD72F64F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919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D75-0445-484A-9342-3FE1263632F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3AE584-0A97-430A-ABFE-4CD72F64F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4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A8D75-0445-484A-9342-3FE1263632F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53AE584-0A97-430A-ABFE-4CD72F64F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6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Academic Misconduct</a:t>
            </a:r>
            <a:br>
              <a:rPr lang="en-US" dirty="0"/>
            </a:br>
            <a:r>
              <a:rPr lang="en-US" dirty="0"/>
              <a:t>and Plagiarism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0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dirty="0"/>
              <a:t>Make sure you’re clear on what academic misconduct </a:t>
            </a:r>
            <a:r>
              <a:rPr lang="en-US" sz="2800"/>
              <a:t>(including plagiarism) </a:t>
            </a:r>
            <a:r>
              <a:rPr lang="en-US" sz="2800" dirty="0"/>
              <a:t>is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600" dirty="0"/>
              <a:t>(NOTE: There may be ways to plagiarize that I don’t list here – you’re still not allowed to do it)</a:t>
            </a:r>
          </a:p>
          <a:p>
            <a:pPr lvl="1">
              <a:buFont typeface="+mj-lt"/>
              <a:buAutoNum type="alphaUcPeriod"/>
            </a:pPr>
            <a:endParaRPr lang="en-US" sz="2600" dirty="0"/>
          </a:p>
          <a:p>
            <a:pPr>
              <a:buFont typeface="+mj-lt"/>
              <a:buAutoNum type="arabicPeriod"/>
            </a:pPr>
            <a:r>
              <a:rPr lang="en-US" sz="2800" dirty="0"/>
              <a:t>Get ready for a  job where you’ll need to do new, novel, work competently on your own</a:t>
            </a:r>
          </a:p>
        </p:txBody>
      </p:sp>
    </p:spTree>
    <p:extLst>
      <p:ext uri="{BB962C8B-B14F-4D97-AF65-F5344CB8AC3E}">
        <p14:creationId xmlns:p14="http://schemas.microsoft.com/office/powerpoint/2010/main" val="110494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Academic Misconduct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1264555"/>
            <a:ext cx="7663336" cy="55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8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is plagiarism?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424" y="2133600"/>
            <a:ext cx="10469188" cy="3777622"/>
          </a:xfrm>
        </p:spPr>
        <p:txBody>
          <a:bodyPr>
            <a:normAutofit/>
          </a:bodyPr>
          <a:lstStyle/>
          <a:p>
            <a:r>
              <a:rPr lang="en-US" sz="3600" dirty="0"/>
              <a:t>Using someone else’s work as your own….</a:t>
            </a:r>
            <a:br>
              <a:rPr lang="en-US" sz="3600" dirty="0"/>
            </a:br>
            <a:r>
              <a:rPr lang="en-US" sz="3600" dirty="0"/>
              <a:t>… in a way that prevents you from learning this as well as you can.</a:t>
            </a:r>
          </a:p>
        </p:txBody>
      </p:sp>
    </p:spTree>
    <p:extLst>
      <p:ext uri="{BB962C8B-B14F-4D97-AF65-F5344CB8AC3E}">
        <p14:creationId xmlns:p14="http://schemas.microsoft.com/office/powerpoint/2010/main" val="158182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all listed in the syllabus</a:t>
            </a:r>
          </a:p>
          <a:p>
            <a:r>
              <a:rPr lang="en-US" dirty="0"/>
              <a:t>Search for (</a:t>
            </a:r>
            <a:r>
              <a:rPr lang="en-US" dirty="0" err="1"/>
              <a:t>Control+F</a:t>
            </a:r>
            <a:r>
              <a:rPr lang="en-US" dirty="0"/>
              <a:t>) something like </a:t>
            </a:r>
          </a:p>
          <a:p>
            <a:pPr lvl="1"/>
            <a:r>
              <a:rPr lang="en-US" dirty="0"/>
              <a:t>plagiarism</a:t>
            </a:r>
          </a:p>
          <a:p>
            <a:pPr lvl="1"/>
            <a:r>
              <a:rPr lang="en-US" dirty="0"/>
              <a:t>Academic Dishonesty</a:t>
            </a:r>
          </a:p>
          <a:p>
            <a:pPr lvl="1"/>
            <a:r>
              <a:rPr lang="en-US" dirty="0"/>
              <a:t>Academic Misconduct</a:t>
            </a:r>
          </a:p>
        </p:txBody>
      </p:sp>
    </p:spTree>
    <p:extLst>
      <p:ext uri="{BB962C8B-B14F-4D97-AF65-F5344CB8AC3E}">
        <p14:creationId xmlns:p14="http://schemas.microsoft.com/office/powerpoint/2010/main" val="3619796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Taking the work of someone else (including other students) and turning it in as your own.</a:t>
            </a:r>
          </a:p>
          <a:p>
            <a:r>
              <a:rPr lang="en-US" dirty="0"/>
              <a:t>Giving your work to another student to turn in as their own.</a:t>
            </a:r>
          </a:p>
          <a:p>
            <a:pPr lvl="0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82539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Getting information about an exam from another student.</a:t>
            </a:r>
          </a:p>
          <a:p>
            <a:pPr lvl="0"/>
            <a:r>
              <a:rPr lang="en-US" dirty="0"/>
              <a:t>Giving information about an exam to another student.</a:t>
            </a:r>
          </a:p>
        </p:txBody>
      </p:sp>
    </p:spTree>
    <p:extLst>
      <p:ext uri="{BB962C8B-B14F-4D97-AF65-F5344CB8AC3E}">
        <p14:creationId xmlns:p14="http://schemas.microsoft.com/office/powerpoint/2010/main" val="24727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Copying code off the Internet and turning it in as your own.</a:t>
            </a:r>
          </a:p>
          <a:p>
            <a:pPr lvl="0"/>
            <a:r>
              <a:rPr lang="en-US" dirty="0"/>
              <a:t>Getting someone else to write your homework for you.</a:t>
            </a:r>
            <a:br>
              <a:rPr lang="en-US" dirty="0"/>
            </a:br>
            <a:r>
              <a:rPr lang="en-US" dirty="0"/>
              <a:t>This includes paying someone else to write your homework for you.</a:t>
            </a:r>
          </a:p>
        </p:txBody>
      </p:sp>
    </p:spTree>
    <p:extLst>
      <p:ext uri="{BB962C8B-B14F-4D97-AF65-F5344CB8AC3E}">
        <p14:creationId xmlns:p14="http://schemas.microsoft.com/office/powerpoint/2010/main" val="4169167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If two or more </a:t>
            </a:r>
            <a:r>
              <a:rPr lang="en-US" dirty="0" err="1"/>
              <a:t>homeworks</a:t>
            </a:r>
            <a:r>
              <a:rPr lang="en-US" dirty="0"/>
              <a:t> or exams are found to be suspiciously similar, the burden of proof rests upon the students who submitted the 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698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198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Academic Misconduct and Plagiarism </vt:lpstr>
      <vt:lpstr>Goals</vt:lpstr>
      <vt:lpstr>Academic Misconduct</vt:lpstr>
      <vt:lpstr>What is plagiarism?</vt:lpstr>
      <vt:lpstr>Examples</vt:lpstr>
      <vt:lpstr>Examples</vt:lpstr>
      <vt:lpstr>Examples</vt:lpstr>
      <vt:lpstr>Examples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Plagiarism and  Academic Misconduct</dc:title>
  <dc:creator>Michael Panitz</dc:creator>
  <cp:lastModifiedBy>Michael Panitz</cp:lastModifiedBy>
  <cp:revision>16</cp:revision>
  <dcterms:created xsi:type="dcterms:W3CDTF">2017-03-21T22:01:44Z</dcterms:created>
  <dcterms:modified xsi:type="dcterms:W3CDTF">2019-01-09T21:26:46Z</dcterms:modified>
</cp:coreProperties>
</file>