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6"/>
  </p:notesMasterIdLst>
  <p:sldIdLst>
    <p:sldId id="256" r:id="rId2"/>
    <p:sldId id="532" r:id="rId3"/>
    <p:sldId id="551" r:id="rId4"/>
    <p:sldId id="565" r:id="rId5"/>
    <p:sldId id="566" r:id="rId6"/>
    <p:sldId id="567" r:id="rId7"/>
    <p:sldId id="568" r:id="rId8"/>
    <p:sldId id="580" r:id="rId9"/>
    <p:sldId id="579" r:id="rId10"/>
    <p:sldId id="581" r:id="rId11"/>
    <p:sldId id="582" r:id="rId12"/>
    <p:sldId id="569" r:id="rId13"/>
    <p:sldId id="571" r:id="rId14"/>
    <p:sldId id="570" r:id="rId15"/>
    <p:sldId id="583" r:id="rId16"/>
    <p:sldId id="584" r:id="rId17"/>
    <p:sldId id="531" r:id="rId18"/>
    <p:sldId id="578" r:id="rId19"/>
    <p:sldId id="561" r:id="rId20"/>
    <p:sldId id="572" r:id="rId21"/>
    <p:sldId id="573" r:id="rId22"/>
    <p:sldId id="575" r:id="rId23"/>
    <p:sldId id="576" r:id="rId24"/>
    <p:sldId id="56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88824" autoAdjust="0"/>
  </p:normalViewPr>
  <p:slideViewPr>
    <p:cSldViewPr snapToGrid="0">
      <p:cViewPr varScale="1">
        <p:scale>
          <a:sx n="63" d="100"/>
          <a:sy n="63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1FA2-0ABE-4676-A98B-8411FFA0589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B4C4-9576-48F4-9C9C-A7B29418E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1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0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3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3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27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2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0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3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46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29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7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1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6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7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FB4C4-9576-48F4-9C9C-A7B29418ED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922E-B6CD-4BE5-97E2-4077C3C0F6DD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FC3A-EE80-4FC3-9451-DA22201C79FC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128A-7662-424A-ADF1-7E314E7B1185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B45-7003-4493-ADA1-20F6CA50FA4A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9F6F49B-548D-4482-B2A4-F5FE1C027800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ABFA-20CC-4796-A862-AC0EEB7563D9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909D-A28F-4C4A-82DA-20FC23BD236F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C549-580B-4215-9877-7B2F1AA1E1C1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46A6-47F1-4674-A85C-2EB8A944C373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1BFE-756C-467C-9C26-91CB656870D4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50AD-692F-4CF9-B1E2-675EBFE17C03}" type="datetime1">
              <a:rPr lang="en-US" smtClean="0"/>
              <a:t>3/12/2019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6B8845A-709F-4FA3-9984-6E4B45373254}" type="datetime1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536699"/>
            <a:ext cx="9966960" cy="2690031"/>
          </a:xfrm>
        </p:spPr>
        <p:txBody>
          <a:bodyPr/>
          <a:lstStyle/>
          <a:p>
            <a:r>
              <a:rPr lang="en-US" sz="5400" dirty="0"/>
              <a:t>BIT116</a:t>
            </a:r>
            <a:r>
              <a:rPr lang="en-US" sz="5400"/>
              <a:t>: Scripting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9623152" y="5447213"/>
            <a:ext cx="151035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Loops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29" y="647926"/>
            <a:ext cx="2371725" cy="2371725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9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prompt(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"What would you like to append next?</a:t>
            </a:r>
            <a:r>
              <a:rPr lang="en-US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56816"/>
              </p:ext>
            </p:extLst>
          </p:nvPr>
        </p:nvGraphicFramePr>
        <p:xfrm>
          <a:off x="5762170" y="336643"/>
          <a:ext cx="6189036" cy="58938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37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</a:t>
                      </a:r>
                      <a:r>
                        <a:rPr lang="en-US" i="1" dirty="0"/>
                        <a:t>output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u="none" dirty="0"/>
                        <a:t>Value</a:t>
                      </a:r>
                      <a:r>
                        <a:rPr lang="en-US" i="0" u="none" baseline="0" dirty="0"/>
                        <a:t> of </a:t>
                      </a:r>
                      <a:r>
                        <a:rPr lang="en-US" i="1" baseline="0" dirty="0" err="1"/>
                        <a:t>userInput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9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9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9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5237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(I'm going to assume that the user enters </a:t>
                      </a:r>
                      <a:r>
                        <a:rPr lang="en-US" sz="2800" dirty="0">
                          <a:latin typeface="Algerian" panose="04020705040A02060702" pitchFamily="82" charset="0"/>
                        </a:rPr>
                        <a:t>Mint</a:t>
                      </a:r>
                      <a:br>
                        <a:rPr lang="en-US" sz="2800" dirty="0">
                          <a:latin typeface="Algerian" panose="04020705040A02060702" pitchFamily="82" charset="0"/>
                        </a:rPr>
                      </a:br>
                      <a:r>
                        <a:rPr lang="en-US" dirty="0"/>
                        <a:t>then </a:t>
                      </a:r>
                      <a:r>
                        <a:rPr lang="en-US" sz="2800" b="1" dirty="0">
                          <a:latin typeface="Algerian" panose="04020705040A02060702" pitchFamily="82" charset="0"/>
                        </a:rPr>
                        <a:t>Loop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and then clicks 'Cancel'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81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prompt(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"What would you like to append next?</a:t>
            </a:r>
            <a:r>
              <a:rPr lang="en-US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52217"/>
              </p:ext>
            </p:extLst>
          </p:nvPr>
        </p:nvGraphicFramePr>
        <p:xfrm>
          <a:off x="5805714" y="336644"/>
          <a:ext cx="6145492" cy="62443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38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</a:t>
                      </a:r>
                      <a:r>
                        <a:rPr lang="en-US" i="1" dirty="0"/>
                        <a:t>output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u="none" dirty="0"/>
                        <a:t>Value</a:t>
                      </a:r>
                      <a:r>
                        <a:rPr lang="en-US" i="0" u="none" baseline="0" dirty="0"/>
                        <a:t> of </a:t>
                      </a:r>
                      <a:r>
                        <a:rPr lang="en-US" i="1" baseline="0" dirty="0" err="1"/>
                        <a:t>userInput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"Loop"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(user clicked "Cancel")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39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/&gt;Loop&lt;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4AD6413-8134-4173-9E34-0C373ECEE65A}"/>
              </a:ext>
            </a:extLst>
          </p:cNvPr>
          <p:cNvSpPr/>
          <p:nvPr/>
        </p:nvSpPr>
        <p:spPr>
          <a:xfrm>
            <a:off x="180622" y="5318677"/>
            <a:ext cx="546332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(I'm going to assume that the user enters </a:t>
            </a:r>
            <a:r>
              <a:rPr lang="en-US" sz="2800" dirty="0">
                <a:latin typeface="Algerian" panose="04020705040A02060702" pitchFamily="82" charset="0"/>
              </a:rPr>
              <a:t>Mint</a:t>
            </a:r>
            <a:br>
              <a:rPr lang="en-US" sz="2800" dirty="0">
                <a:latin typeface="Algerian" panose="04020705040A02060702" pitchFamily="82" charset="0"/>
              </a:rPr>
            </a:br>
            <a:r>
              <a:rPr lang="en-US" dirty="0"/>
              <a:t>then </a:t>
            </a:r>
            <a:r>
              <a:rPr lang="en-US" sz="2800" b="1" dirty="0">
                <a:latin typeface="Algerian" panose="04020705040A02060702" pitchFamily="82" charset="0"/>
              </a:rPr>
              <a:t>Loop</a:t>
            </a:r>
            <a:r>
              <a:rPr lang="en-US" dirty="0"/>
              <a:t>, and then clicks 'Cancel')</a:t>
            </a:r>
          </a:p>
        </p:txBody>
      </p:sp>
    </p:spTree>
    <p:extLst>
      <p:ext uri="{BB962C8B-B14F-4D97-AF65-F5344CB8AC3E}">
        <p14:creationId xmlns:p14="http://schemas.microsoft.com/office/powerpoint/2010/main" val="367828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while loop stuff is left out, but in the example file it goes above here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= "";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reset output to be blank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for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we're counting the number of times the loop runs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output += "The current value of &lt;b&gt;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First Steps for the for loop: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= "";</a:t>
            </a:r>
            <a:r>
              <a:rPr lang="en-US" sz="2400" dirty="0">
                <a:latin typeface="Calibri" panose="020F0502020204030204" pitchFamily="34" charset="0"/>
              </a:rPr>
              <a:t> = reset the accumulator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dirty="0">
                <a:latin typeface="Calibri" panose="020F0502020204030204" pitchFamily="34" charset="0"/>
              </a:rPr>
              <a:t> = create a variable to hold the count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75639"/>
              </p:ext>
            </p:extLst>
          </p:nvPr>
        </p:nvGraphicFramePr>
        <p:xfrm>
          <a:off x="6128657" y="229145"/>
          <a:ext cx="5984321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8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Again, we'll first explain the code and then trace 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while loop stuff is left out, but in the example file it goes above here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output = ""; // reset output to be blank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for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we're counting the number of times the loop runs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"The current value of &lt;b&gt;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Repetition Steps: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{…} </a:t>
            </a:r>
            <a:r>
              <a:rPr lang="en-US" sz="2400" dirty="0">
                <a:latin typeface="Calibri" panose="020F0502020204030204" pitchFamily="34" charset="0"/>
              </a:rPr>
              <a:t>=  start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alibri" panose="020F0502020204030204" pitchFamily="34" charset="0"/>
              </a:rPr>
              <a:t> at zero, count up by one each time, and stop when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alibri" panose="020F0502020204030204" pitchFamily="34" charset="0"/>
              </a:rPr>
              <a:t> is 10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"The current value of &lt;b&gt;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  <a:r>
              <a:rPr lang="en-US" sz="2400" dirty="0">
                <a:latin typeface="Calibri" panose="020F0502020204030204" pitchFamily="34" charset="0"/>
              </a:rPr>
              <a:t> = glue the current value of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alibri" panose="020F0502020204030204" pitchFamily="34" charset="0"/>
              </a:rPr>
              <a:t> onto the accumulator string</a:t>
            </a:r>
          </a:p>
        </p:txBody>
      </p:sp>
    </p:spTree>
    <p:extLst>
      <p:ext uri="{BB962C8B-B14F-4D97-AF65-F5344CB8AC3E}">
        <p14:creationId xmlns:p14="http://schemas.microsoft.com/office/powerpoint/2010/main" val="160154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while loop stuff is left out, but in the example file it goes above here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output = ""; // reset output to be blank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for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we're counting the number of times the loop runs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output += "The current value of &lt;b&gt;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Last Step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").html( output ); </a:t>
            </a:r>
            <a:r>
              <a:rPr lang="en-US" sz="2400" dirty="0">
                <a:latin typeface="Calibri" panose="020F0502020204030204" pitchFamily="34" charset="0"/>
              </a:rPr>
              <a:t>= Display the output on the page</a:t>
            </a:r>
          </a:p>
        </p:txBody>
      </p:sp>
    </p:spTree>
    <p:extLst>
      <p:ext uri="{BB962C8B-B14F-4D97-AF65-F5344CB8AC3E}">
        <p14:creationId xmlns:p14="http://schemas.microsoft.com/office/powerpoint/2010/main" val="191002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while loop stuff is left out, but in the example file it goes above here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output = ""; // reset output to be blank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for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we're counting the number of times the loop runs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"The current value of &lt;b&gt;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25792"/>
              </p:ext>
            </p:extLst>
          </p:nvPr>
        </p:nvGraphicFramePr>
        <p:xfrm>
          <a:off x="1251857" y="2798174"/>
          <a:ext cx="10059272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  <a:r>
                        <a:rPr lang="en-US" baseline="0" dirty="0"/>
                        <a:t> of </a:t>
                      </a:r>
                      <a:r>
                        <a:rPr lang="en-US" i="1" baseline="0" dirty="0" err="1"/>
                        <a:t>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  <a:r>
                        <a:rPr lang="en-US" baseline="0" dirty="0"/>
                        <a:t> of </a:t>
                      </a:r>
                      <a:r>
                        <a:rPr lang="en-US" i="1" baseline="0" dirty="0"/>
                        <a:t>output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Does</a:t>
                      </a:r>
                      <a:r>
                        <a:rPr lang="en-US" baseline="0" dirty="0"/>
                        <a:t> not exist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Undefined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1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6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while loop stuff is left out, but in the example file it goes above here</a:t>
            </a:r>
          </a:p>
          <a:p>
            <a:pPr algn="just"/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output = ""; // reset output to be blank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for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we're counting the number of times the loop runs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"The current value of &lt;b&gt;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&lt;/b&gt; is: " +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40202"/>
              </p:ext>
            </p:extLst>
          </p:nvPr>
        </p:nvGraphicFramePr>
        <p:xfrm>
          <a:off x="1251857" y="2798174"/>
          <a:ext cx="10059272" cy="32358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  <a:r>
                        <a:rPr lang="en-US" baseline="0" dirty="0"/>
                        <a:t> of </a:t>
                      </a:r>
                      <a:r>
                        <a:rPr lang="en-US" i="1" baseline="0" dirty="0" err="1"/>
                        <a:t>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  <a:r>
                        <a:rPr lang="en-US" baseline="0" dirty="0"/>
                        <a:t> of </a:t>
                      </a:r>
                      <a:r>
                        <a:rPr lang="en-US" i="1" baseline="0" dirty="0"/>
                        <a:t>output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8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(Continued from prior slide)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1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1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0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1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/&gt;The current value of &lt;b&gt;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&lt;/b&gt; is: 2 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76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Exercises #1 and #2 for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exam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/>
              <a:t>Fill in one of those trace tables on the prior slides</a:t>
            </a:r>
          </a:p>
          <a:p>
            <a:pPr lvl="1"/>
            <a:r>
              <a:rPr lang="en-US" sz="2800" dirty="0"/>
              <a:t>Describe (in your own words) when is a good situation to use a while (indefinite) loop? </a:t>
            </a:r>
            <a:r>
              <a:rPr lang="en-US" sz="2800"/>
              <a:t>A for loop?</a:t>
            </a:r>
            <a:endParaRPr lang="en-US" sz="2800" dirty="0"/>
          </a:p>
          <a:p>
            <a:pPr lvl="1"/>
            <a:r>
              <a:rPr lang="en-US" sz="2800" dirty="0"/>
              <a:t>Given some code and a description of what the user does, show:</a:t>
            </a:r>
          </a:p>
          <a:p>
            <a:pPr lvl="2"/>
            <a:r>
              <a:rPr lang="en-US" sz="2400" dirty="0"/>
              <a:t>What the contents of the string will be.  </a:t>
            </a:r>
            <a:br>
              <a:rPr lang="en-US" sz="2400" dirty="0"/>
            </a:br>
            <a:r>
              <a:rPr lang="en-US" sz="2400" dirty="0"/>
              <a:t>Example: </a:t>
            </a:r>
            <a:r>
              <a:rPr lang="en-US" sz="2400" dirty="0">
                <a:solidFill>
                  <a:srgbClr val="7030A0"/>
                </a:solidFill>
              </a:rPr>
              <a:t>"Hi, I'm &lt;b&gt;Kermit&lt;/b&gt;!&lt;</a:t>
            </a:r>
            <a:r>
              <a:rPr lang="en-US" sz="2400" dirty="0" err="1">
                <a:solidFill>
                  <a:srgbClr val="7030A0"/>
                </a:solidFill>
              </a:rPr>
              <a:t>br</a:t>
            </a:r>
            <a:r>
              <a:rPr lang="en-US" sz="2400" dirty="0">
                <a:solidFill>
                  <a:srgbClr val="7030A0"/>
                </a:solidFill>
              </a:rPr>
              <a:t>/&gt;"</a:t>
            </a:r>
          </a:p>
          <a:p>
            <a:pPr lvl="2"/>
            <a:r>
              <a:rPr lang="en-US" sz="2400" dirty="0"/>
              <a:t>What will be displayed on the web page </a:t>
            </a:r>
            <a:br>
              <a:rPr lang="en-US" sz="2400" dirty="0"/>
            </a:br>
            <a:r>
              <a:rPr lang="en-US" sz="2400" dirty="0"/>
              <a:t>Example: Hi, I'm </a:t>
            </a:r>
            <a:r>
              <a:rPr lang="en-US" sz="2400" b="1" dirty="0"/>
              <a:t>Kermit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45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6602" y="550842"/>
            <a:ext cx="10058400" cy="848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619" y="660400"/>
            <a:ext cx="474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Loops – break, continue</a:t>
            </a:r>
          </a:p>
        </p:txBody>
      </p:sp>
    </p:spTree>
    <p:extLst>
      <p:ext uri="{BB962C8B-B14F-4D97-AF65-F5344CB8AC3E}">
        <p14:creationId xmlns:p14="http://schemas.microsoft.com/office/powerpoint/2010/main" val="9613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/ Upcoming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Next class:</a:t>
            </a:r>
          </a:p>
          <a:p>
            <a:pPr lvl="1"/>
            <a:r>
              <a:rPr lang="en-US" sz="3200" dirty="0"/>
              <a:t>Assignment #3 final revision due</a:t>
            </a:r>
          </a:p>
          <a:p>
            <a:pPr lvl="1"/>
            <a:r>
              <a:rPr lang="en-US" sz="3200" dirty="0"/>
              <a:t>We can make time for in-class work if people want</a:t>
            </a:r>
          </a:p>
          <a:p>
            <a:endParaRPr lang="en-US" sz="3400" dirty="0"/>
          </a:p>
          <a:p>
            <a:r>
              <a:rPr lang="en-US" sz="3400" dirty="0"/>
              <a:t>FINAL EXAM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</a:rPr>
              <a:t>Thursday, March 21</a:t>
            </a:r>
            <a:r>
              <a:rPr lang="en-US" sz="3200" baseline="30000" dirty="0">
                <a:solidFill>
                  <a:srgbClr val="7030A0"/>
                </a:solidFill>
              </a:rPr>
              <a:t>st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US" sz="3200" b="1" dirty="0"/>
              <a:t>1.5 weeks from today, on the last day of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6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STOP to stop, or IGNORE to have your input ignored");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"STOP")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break; // out of the nearest enclosing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"IGNORE")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continue; // jump straight back to line 14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// &amp; start the next iteration of the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At this point you should understand the first two lines of code </a:t>
            </a:r>
            <a:r>
              <a:rPr 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Calibri" panose="020F050202020403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 … } </a:t>
            </a:r>
            <a:r>
              <a:rPr lang="en-US" sz="2400" dirty="0">
                <a:latin typeface="Calibri" panose="020F0502020204030204" pitchFamily="34" charset="0"/>
              </a:rPr>
              <a:t>= repeat ALL of this until the user clicks on cancel</a:t>
            </a:r>
          </a:p>
        </p:txBody>
      </p:sp>
    </p:spTree>
    <p:extLst>
      <p:ext uri="{BB962C8B-B14F-4D97-AF65-F5344CB8AC3E}">
        <p14:creationId xmlns:p14="http://schemas.microsoft.com/office/powerpoint/2010/main" val="88906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next?" +</a:t>
            </a:r>
          </a:p>
          <a:p>
            <a:pPr algn="just"/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'cancel' to stop" +</a:t>
            </a:r>
          </a:p>
          <a:p>
            <a:pPr algn="just"/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nType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STOP to stop, or IGNORE to have your input ignored");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"STOP")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break; // out of the nearest enclosing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"IGNORE")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continue; // jump straight back to line 14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// &amp; start the next iteration of the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The code next to the          will display the prompt box over the web page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 </a:t>
            </a:r>
            <a:r>
              <a:rPr lang="en-US" sz="2400" dirty="0">
                <a:latin typeface="Calibri" panose="020F0502020204030204" pitchFamily="34" charset="0"/>
              </a:rPr>
              <a:t>= this will be true if the user clicked on "Ok" (and NOT "cancel")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0" y="1501422"/>
            <a:ext cx="1095022" cy="1140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134987" y="5373509"/>
            <a:ext cx="533902" cy="575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7901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STOP to stop, or IGNORE to have your input ignored");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"STOP")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// out of the nearest enclosing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"IGNORE")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continue; // jump straight back to line 14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// &amp; start the next iteration of the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"STOP") {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= If the user typed STOP exactly (must be all caps)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r>
              <a:rPr lang="en-US" sz="2400" dirty="0">
                <a:latin typeface="Calibri" panose="020F0502020204030204" pitchFamily="34" charset="0"/>
              </a:rPr>
              <a:t> = Then break out of the loop (jump to      ,         and continue after there)</a:t>
            </a:r>
          </a:p>
        </p:txBody>
      </p:sp>
      <p:sp>
        <p:nvSpPr>
          <p:cNvPr id="3" name="Left Arrow 2"/>
          <p:cNvSpPr/>
          <p:nvPr/>
        </p:nvSpPr>
        <p:spPr>
          <a:xfrm>
            <a:off x="1008034" y="4993011"/>
            <a:ext cx="1017004" cy="756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break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6146800" y="6034814"/>
            <a:ext cx="897467" cy="4759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780458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39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 (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counting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311" y="659221"/>
            <a:ext cx="1202266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 +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"\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STOP to stop, or IGNORE to have your input ignored");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"STOP")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break; // out of the nearest enclosing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"IGNORE")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continue;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// jump straight back to line 14 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	// &amp; start the next iteration of the loop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7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"IGNORE") {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= If the user typed STOP exactly (must be all caps)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continue;</a:t>
            </a:r>
            <a:r>
              <a:rPr lang="en-US" sz="2400" dirty="0">
                <a:latin typeface="Calibri" panose="020F0502020204030204" pitchFamily="34" charset="0"/>
              </a:rPr>
              <a:t> = Then stop this time through the loop, jump to                 , and continue from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(and, of course, show the output on </a:t>
            </a:r>
            <a:r>
              <a:rPr lang="en-US" sz="2400">
                <a:latin typeface="Calibri" panose="020F0502020204030204" pitchFamily="34" charset="0"/>
              </a:rPr>
              <a:t>the screen)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157633" y="1120886"/>
            <a:ext cx="1294900" cy="756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continue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7666157" y="5700932"/>
            <a:ext cx="1071444" cy="6213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577354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Exercise #3 for this part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8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6602" y="550842"/>
            <a:ext cx="10058400" cy="848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619" y="660400"/>
            <a:ext cx="1307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Loops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7424" y="3458518"/>
            <a:ext cx="8109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Let’s look at </a:t>
            </a:r>
            <a:r>
              <a:rPr lang="en-US" sz="4400" b="1" dirty="0">
                <a:solidFill>
                  <a:srgbClr val="7030A0"/>
                </a:solidFill>
                <a:latin typeface="Verdana" panose="020B0604030504040204" pitchFamily="34" charset="0"/>
              </a:rPr>
              <a:t>LoopsDemo.html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7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First Step – set up the accumulator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  <a:r>
              <a:rPr lang="en-US" sz="2400" dirty="0">
                <a:latin typeface="Calibri" panose="020F0502020204030204" pitchFamily="34" charset="0"/>
              </a:rPr>
              <a:t> = create the variable, and make sure that it's empty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Second step – set up the input variable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  <a:r>
              <a:rPr lang="en-US" sz="2400" dirty="0">
                <a:latin typeface="Calibri" panose="020F0502020204030204" pitchFamily="34" charset="0"/>
              </a:rPr>
              <a:t> = the important thing is that this is not null, 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so the loop will run at least once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73594"/>
              </p:ext>
            </p:extLst>
          </p:nvPr>
        </p:nvGraphicFramePr>
        <p:xfrm>
          <a:off x="7522028" y="149207"/>
          <a:ext cx="4590951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90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197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For</a:t>
                      </a:r>
                      <a:r>
                        <a:rPr lang="en-US" i="0" baseline="0" dirty="0"/>
                        <a:t> this loop we'll first examine the code and then trace through it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39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prompt(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"What would you like to append next?</a:t>
            </a:r>
            <a:r>
              <a:rPr lang="en-US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Repeat the following: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{…}</a:t>
            </a:r>
            <a:r>
              <a:rPr lang="en-US" sz="2400" dirty="0">
                <a:latin typeface="Calibri" panose="020F0502020204030204" pitchFamily="34" charset="0"/>
              </a:rPr>
              <a:t> = While the user has NOT clicked cancel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prompt( ); </a:t>
            </a:r>
            <a:r>
              <a:rPr lang="en-US" sz="2400" dirty="0">
                <a:latin typeface="Calibri" panose="020F0502020204030204" pitchFamily="34" charset="0"/>
              </a:rPr>
              <a:t>= pop up the dialog box. 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When the user clicks cancel this will return the special value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null</a:t>
            </a:r>
            <a:r>
              <a:rPr lang="en-US" sz="2400" dirty="0">
                <a:latin typeface="Calibri" panose="020F0502020204030204" pitchFamily="34" charset="0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"What would you like to append next?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</a:t>
            </a:r>
            <a:r>
              <a:rPr lang="en-US" sz="2400" dirty="0">
                <a:latin typeface="Calibri" panose="020F0502020204030204" pitchFamily="34" charset="0"/>
              </a:rPr>
              <a:t> = This is what to display in the box.  Note that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\n</a:t>
            </a:r>
            <a:r>
              <a:rPr lang="en-US" sz="2400" dirty="0">
                <a:latin typeface="Calibri" panose="020F0502020204030204" pitchFamily="34" charset="0"/>
              </a:rPr>
              <a:t> means "go to a new line here"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9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During each repetition do the following: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 … } </a:t>
            </a:r>
            <a:r>
              <a:rPr lang="en-US" sz="2400" dirty="0">
                <a:latin typeface="Calibri" panose="020F0502020204030204" pitchFamily="34" charset="0"/>
              </a:rPr>
              <a:t>= Do this only if the user did NOT click cancel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+=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  <a:r>
              <a:rPr lang="en-US" sz="2400" dirty="0">
                <a:latin typeface="Calibri" panose="020F0502020204030204" pitchFamily="34" charset="0"/>
              </a:rPr>
              <a:t> = add the newest input onto the "accumulator variable".  Put the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"&lt;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/&gt;"</a:t>
            </a:r>
            <a:r>
              <a:rPr lang="en-US" sz="2400" dirty="0">
                <a:latin typeface="Calibri" panose="020F0502020204030204" pitchFamily="34" charset="0"/>
              </a:rPr>
              <a:t> at the end so that the input will be listed one per line (i.e., vertically)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0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Last Step  for the while loop: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").html( output ); </a:t>
            </a:r>
            <a:r>
              <a:rPr lang="en-US" sz="2400" dirty="0">
                <a:latin typeface="Calibri" panose="020F0502020204030204" pitchFamily="34" charset="0"/>
              </a:rPr>
              <a:t>= display all the accumulated inputs onto the page</a:t>
            </a:r>
          </a:p>
        </p:txBody>
      </p:sp>
    </p:spTree>
    <p:extLst>
      <p:ext uri="{BB962C8B-B14F-4D97-AF65-F5344CB8AC3E}">
        <p14:creationId xmlns:p14="http://schemas.microsoft.com/office/powerpoint/2010/main" val="269469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while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prompt("What would you like to append next?\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6852"/>
              </p:ext>
            </p:extLst>
          </p:nvPr>
        </p:nvGraphicFramePr>
        <p:xfrm>
          <a:off x="5943599" y="2935949"/>
          <a:ext cx="6007609" cy="37019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78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output</a:t>
                      </a:r>
                      <a:endParaRPr lang="en-US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7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7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0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(I'm going to assume that the user enters </a:t>
                      </a:r>
                      <a:r>
                        <a:rPr lang="en-US" sz="2800" dirty="0" err="1">
                          <a:latin typeface="Algerian" panose="04020705040A02060702" pitchFamily="82" charset="0"/>
                        </a:rPr>
                        <a:t>Mint</a:t>
                      </a:r>
                      <a:r>
                        <a:rPr lang="en-US" dirty="0" err="1"/>
                        <a:t>then</a:t>
                      </a:r>
                      <a:r>
                        <a:rPr lang="en-US" dirty="0"/>
                        <a:t> </a:t>
                      </a:r>
                      <a:r>
                        <a:rPr lang="en-US" sz="2800" b="1" dirty="0">
                          <a:latin typeface="Algerian" panose="04020705040A02060702" pitchFamily="82" charset="0"/>
                        </a:rPr>
                        <a:t>Loop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and then clicks 'Cancel'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72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952" y="197556"/>
            <a:ext cx="590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Loops example – while loop (indefinite loop)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622" y="659221"/>
            <a:ext cx="119323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$("#loops").click( function()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"";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2)	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"";			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A while loop is good here because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// we don't know how many times the loop will run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3)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7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4)		</a:t>
            </a:r>
            <a:r>
              <a:rPr lang="en-US" sz="17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prompt(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"What would you like to append next?</a:t>
            </a:r>
            <a:r>
              <a:rPr lang="en-US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'cancel' to stop"</a:t>
            </a:r>
            <a:r>
              <a:rPr lang="en-US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5)		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6)			output +=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/&gt;";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7)		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/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$("#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whileLoopOutput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").html( output );</a:t>
            </a:r>
          </a:p>
          <a:p>
            <a:pPr algn="just"/>
            <a:endParaRPr lang="en-US" sz="17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23271"/>
              </p:ext>
            </p:extLst>
          </p:nvPr>
        </p:nvGraphicFramePr>
        <p:xfrm>
          <a:off x="5863771" y="2751376"/>
          <a:ext cx="6087436" cy="38865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4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6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37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</a:t>
                      </a:r>
                      <a:r>
                        <a:rPr lang="en-US" i="1" dirty="0"/>
                        <a:t>output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u="none" dirty="0"/>
                        <a:t>Value</a:t>
                      </a:r>
                      <a:r>
                        <a:rPr lang="en-US" i="0" u="none" baseline="0" dirty="0"/>
                        <a:t> of </a:t>
                      </a:r>
                      <a:r>
                        <a:rPr lang="en-US" i="1" baseline="0" dirty="0" err="1"/>
                        <a:t>userInput</a:t>
                      </a:r>
                      <a:endParaRPr 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7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7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/&gt;"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"Mint"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285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(I'm going to assume that the user enters </a:t>
                      </a:r>
                      <a:r>
                        <a:rPr lang="en-US" sz="2800" dirty="0">
                          <a:latin typeface="Algerian" panose="04020705040A02060702" pitchFamily="82" charset="0"/>
                        </a:rPr>
                        <a:t>Mint </a:t>
                      </a:r>
                      <a:br>
                        <a:rPr lang="en-US" sz="2800" dirty="0">
                          <a:latin typeface="Algerian" panose="04020705040A02060702" pitchFamily="82" charset="0"/>
                        </a:rPr>
                      </a:br>
                      <a:r>
                        <a:rPr lang="en-US" dirty="0"/>
                        <a:t>then </a:t>
                      </a:r>
                      <a:r>
                        <a:rPr lang="en-US" sz="2800" b="1" dirty="0">
                          <a:latin typeface="Algerian" panose="04020705040A02060702" pitchFamily="82" charset="0"/>
                        </a:rPr>
                        <a:t>Loop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and then clicks 'Cancel'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79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9466</TotalTime>
  <Words>983</Words>
  <Application>Microsoft Office PowerPoint</Application>
  <PresentationFormat>Widescreen</PresentationFormat>
  <Paragraphs>484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Algerian</vt:lpstr>
      <vt:lpstr>Arial</vt:lpstr>
      <vt:lpstr>Arial Black</vt:lpstr>
      <vt:lpstr>Calibri</vt:lpstr>
      <vt:lpstr>Courier New</vt:lpstr>
      <vt:lpstr>Franklin Gothic Demi</vt:lpstr>
      <vt:lpstr>Verdana</vt:lpstr>
      <vt:lpstr>Wingdings</vt:lpstr>
      <vt:lpstr>Wood Type</vt:lpstr>
      <vt:lpstr>BIT116: Scripting</vt:lpstr>
      <vt:lpstr>Today / Upcoming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Exercises</vt:lpstr>
      <vt:lpstr>Good exam questions: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BIT116: Scripting Lecture 01</dc:title>
  <dc:creator>Craig Duckett</dc:creator>
  <cp:lastModifiedBy>Michael Panitz</cp:lastModifiedBy>
  <cp:revision>414</cp:revision>
  <dcterms:created xsi:type="dcterms:W3CDTF">2013-11-29T18:37:18Z</dcterms:created>
  <dcterms:modified xsi:type="dcterms:W3CDTF">2019-03-12T19:22:50Z</dcterms:modified>
</cp:coreProperties>
</file>